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322" r:id="rId3"/>
    <p:sldId id="257" r:id="rId4"/>
    <p:sldId id="259" r:id="rId5"/>
    <p:sldId id="323" r:id="rId6"/>
    <p:sldId id="260" r:id="rId7"/>
    <p:sldId id="316" r:id="rId8"/>
    <p:sldId id="317" r:id="rId9"/>
    <p:sldId id="307" r:id="rId10"/>
    <p:sldId id="308" r:id="rId11"/>
    <p:sldId id="300" r:id="rId12"/>
    <p:sldId id="29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37FF"/>
    <a:srgbClr val="FBE3E6"/>
    <a:srgbClr val="FAD2D4"/>
    <a:srgbClr val="FBF1F4"/>
    <a:srgbClr val="C7E7D1"/>
    <a:srgbClr val="F99A9C"/>
    <a:srgbClr val="FAB8BA"/>
    <a:srgbClr val="F8696B"/>
    <a:srgbClr val="84CC98"/>
    <a:srgbClr val="9FD7AF"/>
  </p:clrMru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693" autoAdjust="0"/>
  </p:normalViewPr>
  <p:slideViewPr>
    <p:cSldViewPr snapToGrid="0">
      <p:cViewPr varScale="1">
        <p:scale>
          <a:sx n="69" d="100"/>
          <a:sy n="69" d="100"/>
        </p:scale>
        <p:origin x="-139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2000" b="0"/>
            </a:pPr>
            <a:r>
              <a:rPr lang="ru-RU" sz="2000" b="0" dirty="0" smtClean="0"/>
              <a:t>Распределение общего объема НИОКР по источникам финансирования</a:t>
            </a:r>
            <a:endParaRPr lang="ru-RU" sz="2000" b="0" dirty="0"/>
          </a:p>
        </c:rich>
      </c:tx>
      <c:layout>
        <c:manualLayout>
          <c:xMode val="edge"/>
          <c:yMode val="edge"/>
          <c:x val="0.16407087421498262"/>
          <c:y val="7.7742837711520449E-3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НИР, млн руб.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4.7966486828035906E-2"/>
                  <c:y val="-2.7612687067923629E-2"/>
                </c:manualLayout>
              </c:layout>
              <c:showVal val="1"/>
            </c:dLbl>
            <c:dLbl>
              <c:idx val="1"/>
              <c:layout>
                <c:manualLayout>
                  <c:x val="-3.5836857198405805E-2"/>
                  <c:y val="-0.12221376975463605"/>
                </c:manualLayout>
              </c:layout>
              <c:showVal val="1"/>
            </c:dLbl>
            <c:dLbl>
              <c:idx val="2"/>
              <c:layout>
                <c:manualLayout>
                  <c:x val="-5.4456109652960084E-2"/>
                  <c:y val="-4.6358310927420432E-2"/>
                </c:manualLayout>
              </c:layout>
              <c:showVal val="1"/>
            </c:dLbl>
            <c:dLbl>
              <c:idx val="3"/>
              <c:layout>
                <c:manualLayout>
                  <c:x val="-1.2190932730630894E-2"/>
                  <c:y val="-1.0074982937332892E-2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ЕЗН</c:v>
                </c:pt>
                <c:pt idx="1">
                  <c:v>Гранты РНФ, РФФИ, РГНФ</c:v>
                </c:pt>
                <c:pt idx="2">
                  <c:v>Хоздоговора</c:v>
                </c:pt>
                <c:pt idx="3">
                  <c:v>Гранты ЮФУ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8.0570000000000004</c:v>
                </c:pt>
                <c:pt idx="1">
                  <c:v>13.88</c:v>
                </c:pt>
                <c:pt idx="2">
                  <c:v>37.980999999999995</c:v>
                </c:pt>
                <c:pt idx="3">
                  <c:v>8.15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6197517210315204"/>
          <c:y val="0.30468403345788275"/>
          <c:w val="0.32681692086847147"/>
          <c:h val="0.62424071048219776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98F4-6E74-4C1C-B7B3-748D20495A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98F4-6E74-4C1C-B7B3-748D20495A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32B63A-A428-4F20-9141-EE1336222034}" type="datetimeFigureOut">
              <a:rPr lang="ru-RU" smtClean="0"/>
              <a:pPr/>
              <a:t>08.07.2015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98F4-6E74-4C1C-B7B3-748D20495A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32B63A-A428-4F20-9141-EE1336222034}" type="datetimeFigureOut">
              <a:rPr lang="ru-RU" smtClean="0"/>
              <a:pPr/>
              <a:t>08.07.2015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98F4-6E74-4C1C-B7B3-748D20495A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98F4-6E74-4C1C-B7B3-748D20495A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98F4-6E74-4C1C-B7B3-748D20495A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8812" y="71414"/>
            <a:ext cx="72294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01024" y="6356350"/>
            <a:ext cx="6857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998F4-6E74-4C1C-B7B3-748D20495A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ln w="6350">
            <a:solidFill>
              <a:schemeClr val="bg1">
                <a:lumMod val="95000"/>
              </a:schemeClr>
            </a:solidFill>
          </a:ln>
          <a:solidFill>
            <a:schemeClr val="tx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ctis.sfedu.ru/" TargetMode="External"/><Relationship Id="rId2" Type="http://schemas.openxmlformats.org/officeDocument/2006/relationships/hyperlink" Target="mailto:gev@sfedu.r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ЮФУ_002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0" y="0"/>
            <a:ext cx="9144000" cy="6715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42844" y="2643182"/>
            <a:ext cx="8715436" cy="2071702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200" b="1" dirty="0" smtClean="0"/>
              <a:t>РАЗВИТИЕ СИСТЕМЫ ПОДГОТОВКИ СПЕЦИАЛИСТОВ В ОБЛАСТИ ИНФОРМАЦИОННОЙ БЕЗОПАСНОСТИ </a:t>
            </a:r>
            <a:br>
              <a:rPr lang="ru-RU" sz="3200" b="1" dirty="0" smtClean="0"/>
            </a:br>
            <a:r>
              <a:rPr lang="ru-RU" sz="3200" b="1" dirty="0" smtClean="0"/>
              <a:t>В ЮЖНОМ ФЕДЕРАЛЬНОМ УНИВЕРСИТЕТЕ</a:t>
            </a:r>
            <a:endParaRPr lang="ru-RU" sz="3200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0" y="4837612"/>
            <a:ext cx="9144000" cy="634392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</a:rPr>
              <a:t>Веселов Геннадий Евгеньевич</a:t>
            </a:r>
            <a:endParaRPr kumimoji="0" lang="ru-RU" sz="3200" b="0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itchFamily="18" charset="0"/>
            </a:endParaRPr>
          </a:p>
        </p:txBody>
      </p:sp>
      <p:pic>
        <p:nvPicPr>
          <p:cNvPr id="5" name="Рисунок 4" descr="SFEDU_2013_c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285728"/>
            <a:ext cx="1844581" cy="16937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26337" y="289168"/>
            <a:ext cx="4994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XI</a:t>
            </a:r>
            <a:r>
              <a:rPr lang="ru-RU" b="1" dirty="0" smtClean="0"/>
              <a:t> Евразийский форум </a:t>
            </a:r>
            <a:r>
              <a:rPr lang="ru-RU" b="1" dirty="0" smtClean="0"/>
              <a:t>информационной безопасности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060200"/>
            <a:ext cx="9144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6-10 июля </a:t>
            </a:r>
            <a:r>
              <a:rPr lang="ru-RU" b="1" dirty="0" smtClean="0"/>
              <a:t>2015 года            </a:t>
            </a:r>
          </a:p>
          <a:p>
            <a:pPr algn="ctr"/>
            <a:r>
              <a:rPr lang="ru-RU" b="1" dirty="0" smtClean="0"/>
              <a:t>г. </a:t>
            </a:r>
            <a:r>
              <a:rPr lang="ru-RU" b="1" dirty="0" smtClean="0"/>
              <a:t>Севастополь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CTF: Capture the Flag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endParaRPr lang="en-US" dirty="0" smtClean="0"/>
          </a:p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3634155" y="1600200"/>
            <a:ext cx="5212860" cy="4525963"/>
          </a:xfrm>
        </p:spPr>
        <p:txBody>
          <a:bodyPr>
            <a:normAutofit fontScale="92500"/>
          </a:bodyPr>
          <a:lstStyle/>
          <a:p>
            <a:r>
              <a:rPr lang="ru-RU" sz="1800" dirty="0" smtClean="0"/>
              <a:t>Студенческая команда CTF «</a:t>
            </a:r>
            <a:r>
              <a:rPr lang="ru-RU" sz="1800" dirty="0" err="1" smtClean="0"/>
              <a:t>UFOlogists</a:t>
            </a:r>
            <a:r>
              <a:rPr lang="ru-RU" sz="1800" dirty="0" smtClean="0"/>
              <a:t>»  создана в 2008 году. По итогам 2013 года заняла 8-е место в мире (всего более 3400 команд, 96 из России).</a:t>
            </a:r>
          </a:p>
          <a:p>
            <a:r>
              <a:rPr lang="ru-RU" sz="1800" dirty="0" smtClean="0"/>
              <a:t>На всероссийских межвузовских соревнованиях </a:t>
            </a:r>
            <a:r>
              <a:rPr lang="ru-RU" sz="1800" dirty="0" err="1" smtClean="0"/>
              <a:t>RuCTF</a:t>
            </a:r>
            <a:r>
              <a:rPr lang="ru-RU" sz="1800" dirty="0" smtClean="0"/>
              <a:t> в Екатеринбурге вузы юга России представлены ЮФУ (финалисты турниров в 2013, 2014, 2015 годах) и </a:t>
            </a:r>
            <a:r>
              <a:rPr lang="ru-RU" sz="1800" dirty="0" err="1" smtClean="0"/>
              <a:t>ВолГУ</a:t>
            </a:r>
            <a:r>
              <a:rPr lang="ru-RU" sz="1800" dirty="0" smtClean="0"/>
              <a:t> (участники турнира в 2014 году). </a:t>
            </a:r>
          </a:p>
          <a:p>
            <a:r>
              <a:rPr lang="ru-RU" sz="1800" dirty="0" smtClean="0"/>
              <a:t>2-е место на Третьей Всероссийской олимпиаде по ИБ в МИФИ, </a:t>
            </a:r>
            <a:r>
              <a:rPr lang="en-US" sz="1800" dirty="0" smtClean="0"/>
              <a:t>1-</a:t>
            </a:r>
            <a:r>
              <a:rPr lang="ru-RU" sz="1800" dirty="0" smtClean="0"/>
              <a:t>е в практическом туре.</a:t>
            </a:r>
          </a:p>
          <a:p>
            <a:r>
              <a:rPr lang="ru-RU" sz="1800" dirty="0" smtClean="0"/>
              <a:t>Выпускники, прошедшие школу CTF, получают предложения трудоустройства от ведущих мировых и российских разработчиков систем ИБ.</a:t>
            </a:r>
          </a:p>
          <a:p>
            <a:r>
              <a:rPr lang="ru-RU" sz="1800" dirty="0" smtClean="0"/>
              <a:t>С 2014 года ИКТИБ на базе CTF-соревнований проводит всероссийскую олимпиаду для школьников по информационной безопасности. </a:t>
            </a:r>
          </a:p>
        </p:txBody>
      </p:sp>
      <p:sp>
        <p:nvSpPr>
          <p:cNvPr id="4100" name="AutoShape 4" descr="https://pp.vk.me/c629521/v629521647/1aaf/Un05HObeCa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 descr="http://cs629405.vk.me/v629405411/ee5/K1dBFJnzNp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123" y="1537482"/>
            <a:ext cx="3290277" cy="2434805"/>
          </a:xfrm>
          <a:prstGeom prst="rect">
            <a:avLst/>
          </a:prstGeom>
          <a:noFill/>
        </p:spPr>
      </p:pic>
      <p:pic>
        <p:nvPicPr>
          <p:cNvPr id="4104" name="Picture 8" descr="http://fib.sfedu.ru/wp-content/uploads/2013/05/nkieVw7oMw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392" y="4012786"/>
            <a:ext cx="3291008" cy="2192634"/>
          </a:xfrm>
          <a:prstGeom prst="rect">
            <a:avLst/>
          </a:prstGeom>
          <a:noFill/>
        </p:spPr>
      </p:pic>
      <p:pic>
        <p:nvPicPr>
          <p:cNvPr id="4107" name="Picture 11" descr="http://178.62.153.216/ctf-news/data/images/10/10-84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1730" y="3516313"/>
            <a:ext cx="2118702" cy="732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Таганрог – Кремниевая </a:t>
            </a:r>
            <a:br>
              <a:rPr lang="ru-RU" dirty="0" smtClean="0"/>
            </a:br>
            <a:r>
              <a:rPr lang="ru-RU" dirty="0" smtClean="0"/>
              <a:t>долина юга России</a:t>
            </a:r>
            <a:endParaRPr lang="ru-RU" dirty="0"/>
          </a:p>
        </p:txBody>
      </p:sp>
      <p:pic>
        <p:nvPicPr>
          <p:cNvPr id="3" name="Picture 2" descr="http://www.goldenhorizontravel.com/photos/Silicon-Valley-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59052"/>
            <a:ext cx="3989200" cy="2912116"/>
          </a:xfrm>
          <a:prstGeom prst="rect">
            <a:avLst/>
          </a:prstGeom>
          <a:noFill/>
        </p:spPr>
      </p:pic>
      <p:pic>
        <p:nvPicPr>
          <p:cNvPr id="4" name="Picture 6" descr="http://upload.wikimedia.org/wikipedia/commons/d/d1/Port_of_Taganro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390848"/>
            <a:ext cx="4551005" cy="290791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3968" y="4703216"/>
            <a:ext cx="47584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В 2015 г. ИКТИБ ЮФУ выпустит</a:t>
            </a:r>
            <a:r>
              <a:rPr lang="en-US" dirty="0" smtClean="0"/>
              <a:t> </a:t>
            </a:r>
            <a:r>
              <a:rPr lang="ru-RU" dirty="0" smtClean="0"/>
              <a:t>более 500 бакалавров и специалистов, 125 магистров.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В Таганроге работает более 80 ИТ</a:t>
            </a:r>
            <a:r>
              <a:rPr lang="en-US" dirty="0" smtClean="0"/>
              <a:t>-</a:t>
            </a:r>
            <a:r>
              <a:rPr lang="ru-RU" dirty="0" smtClean="0"/>
              <a:t>компаний.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В статистике сайта </a:t>
            </a:r>
            <a:r>
              <a:rPr lang="ru-RU" dirty="0" err="1" smtClean="0"/>
              <a:t>ИТ-аутсорсинга</a:t>
            </a:r>
            <a:r>
              <a:rPr lang="ru-RU" dirty="0" smtClean="0"/>
              <a:t> </a:t>
            </a:r>
            <a:r>
              <a:rPr lang="en-US" dirty="0" err="1" smtClean="0"/>
              <a:t>oDesk</a:t>
            </a:r>
            <a:r>
              <a:rPr lang="ru-RU" dirty="0" smtClean="0"/>
              <a:t>  Таганрог опередил индийский </a:t>
            </a:r>
            <a:br>
              <a:rPr lang="ru-RU" dirty="0" smtClean="0"/>
            </a:br>
            <a:r>
              <a:rPr lang="ru-RU" dirty="0" err="1" smtClean="0"/>
              <a:t>Бангалор</a:t>
            </a:r>
            <a:r>
              <a:rPr lang="ru-RU" dirty="0" smtClean="0"/>
              <a:t> по доходам </a:t>
            </a:r>
            <a:r>
              <a:rPr lang="en-US" dirty="0" smtClean="0"/>
              <a:t> </a:t>
            </a:r>
            <a:r>
              <a:rPr lang="ru-RU" dirty="0" smtClean="0"/>
              <a:t>разработчиков.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4703216"/>
            <a:ext cx="46805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Сосредоточение ведущих </a:t>
            </a:r>
          </a:p>
          <a:p>
            <a:r>
              <a:rPr lang="ru-RU" dirty="0" smtClean="0"/>
              <a:t>университетов и высокотехнологичных</a:t>
            </a:r>
          </a:p>
          <a:p>
            <a:r>
              <a:rPr lang="ru-RU" dirty="0"/>
              <a:t>к</a:t>
            </a:r>
            <a:r>
              <a:rPr lang="ru-RU" dirty="0" smtClean="0"/>
              <a:t>омпаний.</a:t>
            </a: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Близость  больших городов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Мягкий климат.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Венчурные инвестиции.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4343176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Симбиоз университетской науки и высокотехнологичных компаний</a:t>
            </a:r>
            <a:r>
              <a:rPr lang="en-US" b="1" dirty="0" smtClean="0"/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Веселов Геннадий Евгеньевич</a:t>
            </a:r>
          </a:p>
          <a:p>
            <a:r>
              <a:rPr lang="en-US" dirty="0" smtClean="0">
                <a:hlinkClick r:id="rId2"/>
              </a:rPr>
              <a:t>gev@sfedu.ru</a:t>
            </a:r>
            <a:r>
              <a:rPr lang="ru-RU" dirty="0" smtClean="0"/>
              <a:t>  </a:t>
            </a:r>
            <a:r>
              <a:rPr lang="ru-RU" b="1" dirty="0" smtClean="0">
                <a:solidFill>
                  <a:schemeClr val="tx1">
                    <a:lumMod val="75000"/>
                  </a:schemeClr>
                </a:solidFill>
              </a:rPr>
              <a:t>+7 (904) </a:t>
            </a:r>
            <a:r>
              <a:rPr lang="ru-RU" b="1" dirty="0" smtClean="0">
                <a:solidFill>
                  <a:schemeClr val="tx1">
                    <a:lumMod val="75000"/>
                  </a:schemeClr>
                </a:solidFill>
              </a:rPr>
              <a:t>349-64-01</a:t>
            </a:r>
          </a:p>
          <a:p>
            <a:r>
              <a:rPr lang="en-US" b="1" dirty="0" smtClean="0">
                <a:solidFill>
                  <a:schemeClr val="tx1">
                    <a:lumMod val="75000"/>
                  </a:schemeClr>
                </a:solidFill>
                <a:hlinkClick r:id="rId3"/>
              </a:rPr>
              <a:t>http://ictis.sfedu.ru</a:t>
            </a:r>
            <a:endParaRPr lang="en-US" b="1" dirty="0">
              <a:solidFill>
                <a:schemeClr val="tx1">
                  <a:lumMod val="75000"/>
                </a:schemeClr>
              </a:solidFill>
            </a:endParaRPr>
          </a:p>
          <a:p>
            <a:endParaRPr lang="en-US" b="1" dirty="0" smtClean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История подготовки специалистов в области ИБ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1925782" y="1600200"/>
            <a:ext cx="6761018" cy="4525963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1996</a:t>
            </a:r>
            <a:r>
              <a:rPr lang="en-US" b="1" dirty="0" smtClean="0"/>
              <a:t>:</a:t>
            </a:r>
            <a:r>
              <a:rPr lang="ru-RU" b="1" dirty="0" smtClean="0"/>
              <a:t> </a:t>
            </a:r>
            <a:r>
              <a:rPr lang="ru-RU" dirty="0" smtClean="0"/>
              <a:t>Начало подготовки по специальности 090103 (075300).</a:t>
            </a:r>
            <a:endParaRPr lang="en-US" dirty="0" smtClean="0"/>
          </a:p>
          <a:p>
            <a:r>
              <a:rPr lang="en-US" b="1" dirty="0" smtClean="0"/>
              <a:t>1997:</a:t>
            </a:r>
            <a:r>
              <a:rPr lang="ru-RU" b="1" dirty="0" smtClean="0"/>
              <a:t> </a:t>
            </a:r>
            <a:r>
              <a:rPr lang="ru-RU" dirty="0" smtClean="0"/>
              <a:t>Создание в </a:t>
            </a:r>
            <a:r>
              <a:rPr lang="ru-RU" dirty="0" smtClean="0"/>
              <a:t>Таганрогском радиотехническом университете </a:t>
            </a:r>
            <a:r>
              <a:rPr lang="ru-RU" dirty="0" smtClean="0"/>
              <a:t>факультета информационной безопасности.</a:t>
            </a:r>
            <a:r>
              <a:rPr lang="en-US" dirty="0" smtClean="0"/>
              <a:t> </a:t>
            </a:r>
          </a:p>
          <a:p>
            <a:r>
              <a:rPr lang="en-US" b="1" dirty="0" smtClean="0"/>
              <a:t>2000: </a:t>
            </a:r>
            <a:r>
              <a:rPr lang="ru-RU" dirty="0" smtClean="0"/>
              <a:t>Начало подготовки по специальностям 090104 (075400) и </a:t>
            </a:r>
            <a:r>
              <a:rPr lang="ru-RU" dirty="0" smtClean="0"/>
              <a:t>10.05.02 (090302.65 - 090106 </a:t>
            </a:r>
            <a:r>
              <a:rPr lang="ru-RU" dirty="0" smtClean="0"/>
              <a:t>- </a:t>
            </a:r>
            <a:r>
              <a:rPr lang="ru-RU" dirty="0" smtClean="0"/>
              <a:t>075600</a:t>
            </a:r>
            <a:r>
              <a:rPr lang="ru-RU" dirty="0" smtClean="0"/>
              <a:t>).</a:t>
            </a:r>
          </a:p>
          <a:p>
            <a:r>
              <a:rPr lang="ru-RU" b="1" dirty="0" smtClean="0"/>
              <a:t>2005</a:t>
            </a:r>
            <a:r>
              <a:rPr lang="en-US" dirty="0" smtClean="0"/>
              <a:t>:</a:t>
            </a:r>
            <a:r>
              <a:rPr lang="ru-RU" b="1" dirty="0" smtClean="0"/>
              <a:t> </a:t>
            </a:r>
            <a:r>
              <a:rPr lang="ru-RU" dirty="0" smtClean="0"/>
              <a:t>Создание диссертационного совета Д 212.208.25 (ДМ 212.259.06).</a:t>
            </a:r>
            <a:endParaRPr lang="en-US" dirty="0" smtClean="0"/>
          </a:p>
          <a:p>
            <a:r>
              <a:rPr lang="en-US" b="1" dirty="0" smtClean="0"/>
              <a:t>2012:</a:t>
            </a:r>
            <a:r>
              <a:rPr lang="ru-RU" b="1" dirty="0" smtClean="0"/>
              <a:t> </a:t>
            </a:r>
            <a:r>
              <a:rPr lang="ru-RU" dirty="0" smtClean="0"/>
              <a:t>Начало подготовки по </a:t>
            </a:r>
            <a:r>
              <a:rPr lang="ru-RU" dirty="0" smtClean="0"/>
              <a:t>направлению 10.03.01 (</a:t>
            </a:r>
            <a:r>
              <a:rPr lang="en-US" dirty="0" smtClean="0"/>
              <a:t>090900.62</a:t>
            </a:r>
            <a:r>
              <a:rPr lang="ru-RU" dirty="0" smtClean="0"/>
              <a:t>) и специальности 10.05.03 (090303.65).</a:t>
            </a:r>
            <a:endParaRPr lang="en-US" dirty="0" smtClean="0"/>
          </a:p>
          <a:p>
            <a:r>
              <a:rPr lang="en-US" b="1" dirty="0" smtClean="0"/>
              <a:t>2013: </a:t>
            </a:r>
            <a:r>
              <a:rPr lang="ru-RU" dirty="0" smtClean="0"/>
              <a:t>Начало подготовки по специальности </a:t>
            </a:r>
            <a:r>
              <a:rPr lang="ru-RU" dirty="0" smtClean="0"/>
              <a:t>10.05.05 (</a:t>
            </a:r>
            <a:r>
              <a:rPr lang="en-US" dirty="0" smtClean="0"/>
              <a:t>090915.65</a:t>
            </a:r>
            <a:r>
              <a:rPr lang="ru-RU" dirty="0" smtClean="0"/>
              <a:t>).</a:t>
            </a:r>
            <a:endParaRPr lang="ru-RU" dirty="0" smtClean="0"/>
          </a:p>
          <a:p>
            <a:r>
              <a:rPr lang="ru-RU" b="1" dirty="0" smtClean="0"/>
              <a:t>Декабрь 2013</a:t>
            </a:r>
            <a:r>
              <a:rPr lang="en-US" b="1" dirty="0" smtClean="0"/>
              <a:t>: </a:t>
            </a:r>
            <a:r>
              <a:rPr lang="ru-RU" dirty="0" smtClean="0"/>
              <a:t>Создание Института</a:t>
            </a:r>
            <a:r>
              <a:rPr lang="en-US" dirty="0" smtClean="0"/>
              <a:t> </a:t>
            </a:r>
            <a:r>
              <a:rPr lang="ru-RU" dirty="0" smtClean="0"/>
              <a:t>компьютерных технологий и информационной безопасности</a:t>
            </a:r>
            <a:r>
              <a:rPr lang="en-US" sz="3200" dirty="0" smtClean="0"/>
              <a:t>.</a:t>
            </a:r>
            <a:endParaRPr lang="ru-RU" dirty="0"/>
          </a:p>
        </p:txBody>
      </p:sp>
      <p:pic>
        <p:nvPicPr>
          <p:cNvPr id="8198" name="Picture 6" descr="http://fib.sfedu.ru:81/images/Logo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257" y="1523999"/>
            <a:ext cx="1112536" cy="1389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2383604" y="1357298"/>
            <a:ext cx="6546114" cy="5000660"/>
          </a:xfrm>
          <a:prstGeom prst="rect">
            <a:avLst/>
          </a:prstGeom>
          <a:noFill/>
          <a:ln>
            <a:solidFill>
              <a:schemeClr val="tx1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8812" y="71414"/>
            <a:ext cx="7515188" cy="1143000"/>
          </a:xfrm>
        </p:spPr>
        <p:txBody>
          <a:bodyPr>
            <a:normAutofit fontScale="90000"/>
          </a:bodyPr>
          <a:lstStyle/>
          <a:p>
            <a:r>
              <a:rPr lang="ru-RU" sz="4800" dirty="0" smtClean="0"/>
              <a:t>ИКТИБ ЮФУ</a:t>
            </a:r>
            <a:r>
              <a:rPr lang="en-US" sz="4800" dirty="0" smtClean="0"/>
              <a:t>: </a:t>
            </a:r>
            <a:r>
              <a:rPr lang="ru-RU" sz="4800" dirty="0" smtClean="0"/>
              <a:t>структура и кадровый состав </a:t>
            </a:r>
            <a:endParaRPr lang="ru-RU" sz="4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9108" y="2457562"/>
            <a:ext cx="1944000" cy="900000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Факультет информационной безопасности </a:t>
            </a:r>
            <a:endParaRPr lang="ru-RU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9108" y="1528868"/>
            <a:ext cx="1944000" cy="900000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Факультет автоматики и вычислительной техники</a:t>
            </a:r>
            <a:endParaRPr lang="ru-RU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9108" y="3386256"/>
            <a:ext cx="1944000" cy="900000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Естественно-гуманитарный факультет</a:t>
            </a:r>
            <a:endParaRPr lang="ru-RU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9108" y="4314950"/>
            <a:ext cx="1944000" cy="900000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НТЦ «Информационные технологии»</a:t>
            </a:r>
            <a:endParaRPr lang="ru-RU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9108" y="5243644"/>
            <a:ext cx="1944000" cy="900000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Южно-Российский РУНЦ по проблемам информационной безопасности</a:t>
            </a:r>
            <a:endParaRPr lang="ru-RU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05423" y="2731326"/>
            <a:ext cx="2850079" cy="2293966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Институт компьютерных технологий и информационной безопасности</a:t>
            </a:r>
            <a:endParaRPr lang="ru-RU" sz="2400" b="1" dirty="0">
              <a:ln>
                <a:solidFill>
                  <a:schemeClr val="bg1">
                    <a:lumMod val="6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42844" y="1357298"/>
            <a:ext cx="2143140" cy="500066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939680" y="1301490"/>
            <a:ext cx="60480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/>
              <a:t>1</a:t>
            </a:r>
            <a:r>
              <a:rPr lang="ru-RU" sz="2200" b="1" dirty="0" smtClean="0"/>
              <a:t>2</a:t>
            </a:r>
            <a:r>
              <a:rPr lang="en-US" sz="2200" b="1" dirty="0" smtClean="0"/>
              <a:t> </a:t>
            </a:r>
            <a:r>
              <a:rPr lang="ru-RU" sz="2200" b="1" dirty="0" smtClean="0"/>
              <a:t>кафедр, из них 4 в области ИБ</a:t>
            </a:r>
            <a:r>
              <a:rPr lang="en-US" sz="2200" b="1" dirty="0" smtClean="0"/>
              <a:t>;</a:t>
            </a:r>
            <a:endParaRPr lang="ru-RU" sz="2200" b="1" dirty="0" smtClean="0"/>
          </a:p>
          <a:p>
            <a:r>
              <a:rPr lang="ru-RU" sz="2200" b="1" dirty="0" smtClean="0"/>
              <a:t>2 основных научных подразделения</a:t>
            </a:r>
            <a:r>
              <a:rPr lang="en-US" sz="2200" b="1" dirty="0" smtClean="0"/>
              <a:t>;</a:t>
            </a:r>
            <a:endParaRPr lang="ru-RU" sz="2200" b="1" dirty="0" smtClean="0"/>
          </a:p>
          <a:p>
            <a:r>
              <a:rPr lang="ru-RU" sz="2200" b="1" dirty="0" smtClean="0"/>
              <a:t>14 НОЦ и лабораторий</a:t>
            </a:r>
            <a:r>
              <a:rPr lang="en-US" sz="2200" b="1" dirty="0" smtClean="0"/>
              <a:t>;</a:t>
            </a:r>
            <a:endParaRPr lang="ru-RU" sz="2200" b="1" dirty="0" smtClean="0"/>
          </a:p>
          <a:p>
            <a:r>
              <a:rPr lang="ru-RU" sz="2200" b="1" dirty="0" smtClean="0"/>
              <a:t>4 диссертационных совета</a:t>
            </a:r>
            <a:r>
              <a:rPr lang="en-US" sz="2200" b="1" dirty="0" smtClean="0"/>
              <a:t>;</a:t>
            </a:r>
            <a:endParaRPr lang="ru-RU" sz="2200" b="1" dirty="0" smtClean="0"/>
          </a:p>
        </p:txBody>
      </p:sp>
      <p:sp>
        <p:nvSpPr>
          <p:cNvPr id="25" name="Прямоугольник 24"/>
          <p:cNvSpPr/>
          <p:nvPr/>
        </p:nvSpPr>
        <p:spPr>
          <a:xfrm>
            <a:off x="2931865" y="5203835"/>
            <a:ext cx="511492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2000" b="1" dirty="0" smtClean="0"/>
              <a:t>редакция журнала «Информационное </a:t>
            </a:r>
            <a:br>
              <a:rPr lang="ru-RU" sz="2000" b="1" dirty="0" smtClean="0"/>
            </a:br>
            <a:r>
              <a:rPr lang="ru-RU" sz="2000" b="1" dirty="0" smtClean="0"/>
              <a:t>противодействие угрозам терроризма»</a:t>
            </a:r>
            <a:r>
              <a:rPr lang="en-US" sz="2000" b="1" dirty="0" smtClean="0"/>
              <a:t>,</a:t>
            </a:r>
            <a:endParaRPr lang="ru-RU" sz="2000" b="1" dirty="0" smtClean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2000" b="1" dirty="0" smtClean="0"/>
              <a:t>студенческое конструкторское бюро «КИТ»</a:t>
            </a:r>
            <a:r>
              <a:rPr lang="en-US" sz="2000" b="1" dirty="0" smtClean="0"/>
              <a:t>.</a:t>
            </a:r>
            <a:endParaRPr lang="ru-RU" sz="2000" b="1" dirty="0" smtClean="0"/>
          </a:p>
        </p:txBody>
      </p:sp>
      <p:sp>
        <p:nvSpPr>
          <p:cNvPr id="26" name="Прямоугольник 25"/>
          <p:cNvSpPr/>
          <p:nvPr/>
        </p:nvSpPr>
        <p:spPr>
          <a:xfrm>
            <a:off x="2665701" y="1434905"/>
            <a:ext cx="142876" cy="1428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2665701" y="1775538"/>
            <a:ext cx="142876" cy="1428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665700" y="2112954"/>
            <a:ext cx="142876" cy="1428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665700" y="2446698"/>
            <a:ext cx="142876" cy="1428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2673516" y="5341103"/>
            <a:ext cx="142876" cy="1428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2681332" y="6022036"/>
            <a:ext cx="142876" cy="1428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6038695" y="2705927"/>
            <a:ext cx="28798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сотрудников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296019" y="3100227"/>
            <a:ext cx="2635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них 1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78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НПР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807231" y="3460829"/>
            <a:ext cx="2588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докторов наук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29967" y="3854233"/>
            <a:ext cx="3062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 кандидатов наук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8" name="Соединительная линия уступом 37"/>
          <p:cNvCxnSpPr>
            <a:stCxn id="34" idx="1"/>
            <a:endCxn id="35" idx="1"/>
          </p:cNvCxnSpPr>
          <p:nvPr/>
        </p:nvCxnSpPr>
        <p:spPr>
          <a:xfrm rot="10800000" flipV="1">
            <a:off x="5807231" y="3361836"/>
            <a:ext cx="488788" cy="329825"/>
          </a:xfrm>
          <a:prstGeom prst="bentConnector3">
            <a:avLst>
              <a:gd name="adj1" fmla="val 146769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Соединительная линия уступом 42"/>
          <p:cNvCxnSpPr>
            <a:stCxn id="34" idx="1"/>
            <a:endCxn id="36" idx="1"/>
          </p:cNvCxnSpPr>
          <p:nvPr/>
        </p:nvCxnSpPr>
        <p:spPr>
          <a:xfrm rot="10800000" flipV="1">
            <a:off x="5729967" y="3361836"/>
            <a:ext cx="566052" cy="723229"/>
          </a:xfrm>
          <a:prstGeom prst="bentConnector3">
            <a:avLst>
              <a:gd name="adj1" fmla="val 140385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241254" y="4183848"/>
            <a:ext cx="28116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студентов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168838" y="4620689"/>
            <a:ext cx="27048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106 аспирантов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691935" y="6437298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1</a:t>
            </a:r>
            <a:endParaRPr lang="ru-RU" sz="2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628812" y="71414"/>
            <a:ext cx="7515188" cy="114300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Образование</a:t>
            </a:r>
            <a:endParaRPr lang="ru-RU" sz="4800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64732" y="1922302"/>
            <a:ext cx="8396313" cy="190328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lang="ru-RU" sz="2400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lang="en-US" sz="8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Бакалавриат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всего 8)</a:t>
            </a:r>
            <a:endParaRPr lang="ru-RU" sz="2400" b="1" i="1" noProof="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defRPr/>
            </a:pPr>
            <a:r>
              <a:rPr lang="ru-RU" sz="1600" b="1" dirty="0" smtClean="0"/>
              <a:t>10.03.01 </a:t>
            </a:r>
            <a:r>
              <a:rPr lang="en-US" sz="1600" b="1" dirty="0" smtClean="0"/>
              <a:t>– </a:t>
            </a:r>
            <a:r>
              <a:rPr lang="ru-RU" sz="1600" b="1" dirty="0" smtClean="0"/>
              <a:t>Информационная безопасность </a:t>
            </a:r>
          </a:p>
          <a:p>
            <a:pPr marL="342900" indent="-342900">
              <a:defRPr/>
            </a:pPr>
            <a:r>
              <a:rPr lang="ru-RU" sz="1600" b="1" dirty="0" smtClean="0"/>
              <a:t>	</a:t>
            </a:r>
            <a:r>
              <a:rPr lang="ru-RU" sz="1600" b="1" i="1" dirty="0" smtClean="0"/>
              <a:t>Профиль «Информационно-аналитические системы финансового мониторинга»</a:t>
            </a:r>
            <a:endParaRPr lang="ru-RU" i="1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ru-RU" sz="900" b="0" i="1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Специалитет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(всего 4)</a:t>
            </a:r>
          </a:p>
          <a:p>
            <a:pPr lvl="0"/>
            <a:r>
              <a:rPr lang="ru-RU" sz="1600" b="1" dirty="0" smtClean="0"/>
              <a:t>10.05.02 </a:t>
            </a:r>
            <a:r>
              <a:rPr lang="en-US" sz="1600" b="1" dirty="0" smtClean="0"/>
              <a:t>– </a:t>
            </a:r>
            <a:r>
              <a:rPr lang="ru-RU" sz="1600" b="1" dirty="0" smtClean="0"/>
              <a:t>Информационная безопасность телекоммуникационных систем</a:t>
            </a:r>
            <a:endParaRPr lang="ru-RU" sz="1600" dirty="0" smtClean="0"/>
          </a:p>
          <a:p>
            <a:pPr lvl="0"/>
            <a:r>
              <a:rPr lang="ru-RU" sz="1600" b="1" dirty="0" smtClean="0"/>
              <a:t>10.05.03 </a:t>
            </a:r>
            <a:r>
              <a:rPr lang="en-US" sz="1600" b="1" dirty="0" smtClean="0"/>
              <a:t>– </a:t>
            </a:r>
            <a:r>
              <a:rPr lang="ru-RU" sz="1600" b="1" dirty="0" smtClean="0"/>
              <a:t>Информационная безопасность автоматизированных систем</a:t>
            </a:r>
            <a:endParaRPr lang="ru-RU" sz="1600" dirty="0" smtClean="0"/>
          </a:p>
          <a:p>
            <a:pPr lvl="0"/>
            <a:r>
              <a:rPr lang="ru-RU" sz="1600" b="1" dirty="0" smtClean="0"/>
              <a:t>10.05.05 </a:t>
            </a:r>
            <a:r>
              <a:rPr lang="en-US" sz="1600" b="1" dirty="0" smtClean="0"/>
              <a:t>– </a:t>
            </a:r>
            <a:r>
              <a:rPr lang="ru-RU" sz="1600" b="1" dirty="0" smtClean="0"/>
              <a:t>Безопасность информационных технологий в правоохранительной сфере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ru-RU" sz="900" b="0" i="1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Магистратура (всего 6)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ru-RU" sz="900" b="0" i="1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Аспирантура (всего</a:t>
            </a:r>
            <a:r>
              <a:rPr kumimoji="0" lang="ru-RU" sz="2400" b="1" i="1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3)</a:t>
            </a: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defRPr/>
            </a:pPr>
            <a:r>
              <a:rPr lang="ru-RU" sz="1600" b="1" dirty="0" smtClean="0"/>
              <a:t>10.0</a:t>
            </a:r>
            <a:r>
              <a:rPr lang="en-US" sz="1600" b="1" dirty="0" smtClean="0"/>
              <a:t>6</a:t>
            </a:r>
            <a:r>
              <a:rPr lang="ru-RU" sz="1600" b="1" dirty="0" smtClean="0"/>
              <a:t>.01 </a:t>
            </a:r>
            <a:r>
              <a:rPr lang="en-US" sz="1600" b="1" dirty="0" smtClean="0"/>
              <a:t>– </a:t>
            </a:r>
            <a:r>
              <a:rPr lang="ru-RU" sz="1600" b="1" dirty="0" smtClean="0"/>
              <a:t>Информационная безопасность </a:t>
            </a:r>
            <a:endParaRPr lang="en-US" sz="1600" b="1" dirty="0" smtClean="0"/>
          </a:p>
          <a:p>
            <a:pPr marL="342900" lvl="0" indent="-342900">
              <a:defRPr/>
            </a:pPr>
            <a:r>
              <a:rPr lang="en-US" sz="1600" b="1" noProof="0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ru-RU" sz="1600" b="1" i="1" noProof="0" dirty="0" smtClean="0">
                <a:solidFill>
                  <a:schemeClr val="tx2">
                    <a:lumMod val="50000"/>
                  </a:schemeClr>
                </a:solidFill>
              </a:rPr>
              <a:t>Единственный на юге России диссертационный совет по специальности </a:t>
            </a:r>
            <a:br>
              <a:rPr lang="ru-RU" sz="1600" b="1" i="1" noProof="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b="1" i="1" noProof="0" dirty="0" smtClean="0">
                <a:solidFill>
                  <a:schemeClr val="tx2">
                    <a:lumMod val="50000"/>
                  </a:schemeClr>
                </a:solidFill>
              </a:rPr>
              <a:t>05.13.19 – методы и системы защиты информации, информационная безопасность</a:t>
            </a:r>
            <a:endParaRPr kumimoji="0" lang="ru-RU" sz="1600" b="1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412257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Реализуемые направления подготовки в области ИБ </a:t>
            </a:r>
            <a:b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уровням образования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91935" y="6437298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2</a:t>
            </a:r>
            <a:endParaRPr lang="ru-RU" sz="2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Состояние системы подготовки специалистов в области ИБ</a:t>
            </a:r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689" y="1600200"/>
            <a:ext cx="390562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648199" y="1600200"/>
            <a:ext cx="4198815" cy="4525963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Общее количество обучающихся по УГНС 10.00.00 – </a:t>
            </a:r>
            <a:r>
              <a:rPr lang="ru-RU" sz="2200" b="1" dirty="0" smtClean="0"/>
              <a:t>396 </a:t>
            </a:r>
            <a:r>
              <a:rPr lang="ru-RU" sz="2200" dirty="0" smtClean="0"/>
              <a:t>человек.</a:t>
            </a:r>
          </a:p>
          <a:p>
            <a:r>
              <a:rPr lang="ru-RU" sz="2200" dirty="0" smtClean="0"/>
              <a:t>Также реализуется </a:t>
            </a:r>
            <a:br>
              <a:rPr lang="ru-RU" sz="2200" dirty="0" smtClean="0"/>
            </a:br>
            <a:r>
              <a:rPr lang="ru-RU" sz="2200" i="1" dirty="0" smtClean="0"/>
              <a:t>1 программа переподготовки </a:t>
            </a:r>
            <a:r>
              <a:rPr lang="ru-RU" sz="2200" dirty="0" smtClean="0"/>
              <a:t>«Организация и технология защиты информации» (830 часов) и </a:t>
            </a:r>
            <a:r>
              <a:rPr lang="ru-RU" sz="2200" i="1" dirty="0" smtClean="0"/>
              <a:t>7 программ повышения квалификации</a:t>
            </a:r>
            <a:r>
              <a:rPr lang="ru-RU" sz="2200" dirty="0" smtClean="0"/>
              <a:t> (72 часа). Выпуск за последние </a:t>
            </a:r>
            <a:br>
              <a:rPr lang="ru-RU" sz="2200" dirty="0" smtClean="0"/>
            </a:br>
            <a:r>
              <a:rPr lang="ru-RU" sz="2200" dirty="0" smtClean="0"/>
              <a:t>5 лет – </a:t>
            </a:r>
            <a:r>
              <a:rPr lang="ru-RU" sz="2200" b="1" dirty="0" smtClean="0"/>
              <a:t>89 и 225 </a:t>
            </a:r>
            <a:r>
              <a:rPr lang="ru-RU" sz="2200" dirty="0" smtClean="0"/>
              <a:t>человек, соответственно.</a:t>
            </a:r>
          </a:p>
          <a:p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628812" y="71414"/>
            <a:ext cx="7515188" cy="114300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Наука</a:t>
            </a:r>
            <a:endParaRPr lang="ru-RU" sz="48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1271543"/>
            <a:ext cx="58918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Выполнение НИОКР в 2014 году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333911" y="1764600"/>
            <a:ext cx="5645650" cy="12457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z="2400" i="1" dirty="0" smtClean="0"/>
              <a:t>Общее количество НИОКР </a:t>
            </a: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</a:rPr>
              <a:t>– </a:t>
            </a:r>
            <a:r>
              <a:rPr lang="ru-RU" sz="2400" b="1" dirty="0" smtClean="0"/>
              <a:t>47.</a:t>
            </a:r>
            <a:endParaRPr kumimoji="0" lang="ru-RU" sz="2400" b="1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/>
            <a:r>
              <a:rPr lang="ru-RU" sz="2400" i="1" dirty="0" smtClean="0"/>
              <a:t>Общий объем НИОКР </a:t>
            </a: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</a:rPr>
              <a:t>–</a:t>
            </a:r>
            <a:r>
              <a:rPr lang="ru-RU" sz="2400" i="1" dirty="0" smtClean="0"/>
              <a:t> </a:t>
            </a:r>
            <a:r>
              <a:rPr lang="ru-RU" sz="2400" b="1" dirty="0" smtClean="0"/>
              <a:t>6</a:t>
            </a:r>
            <a:r>
              <a:rPr lang="en-US" sz="2400" b="1" dirty="0" smtClean="0"/>
              <a:t>4</a:t>
            </a:r>
            <a:r>
              <a:rPr lang="ru-RU" sz="2400" b="1" dirty="0" smtClean="0"/>
              <a:t>,</a:t>
            </a:r>
            <a:r>
              <a:rPr lang="en-US" sz="2400" b="1" dirty="0" smtClean="0"/>
              <a:t>8</a:t>
            </a:r>
            <a:r>
              <a:rPr lang="ru-RU" sz="2400" b="1" dirty="0" smtClean="0"/>
              <a:t> млн. руб. </a:t>
            </a:r>
            <a:endParaRPr lang="ru-RU" sz="2400" b="1" i="1" dirty="0" smtClean="0"/>
          </a:p>
          <a:p>
            <a:pPr lvl="0"/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Объем НИОКР на 1 НПР  – </a:t>
            </a:r>
            <a: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US" sz="2400" b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64</a:t>
            </a:r>
            <a:r>
              <a:rPr kumimoji="0" lang="ru-RU" sz="2400" b="1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тыс. руб.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2400" b="0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6899" y="1948452"/>
            <a:ext cx="142876" cy="14287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76899" y="2297773"/>
            <a:ext cx="142876" cy="14287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76899" y="2667643"/>
            <a:ext cx="142876" cy="14287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8" name="Содержимое 7"/>
          <p:cNvGraphicFramePr>
            <a:graphicFrameLocks/>
          </p:cNvGraphicFramePr>
          <p:nvPr/>
        </p:nvGraphicFramePr>
        <p:xfrm>
          <a:off x="149530" y="2989781"/>
          <a:ext cx="5665643" cy="3267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398466" y="3013847"/>
            <a:ext cx="21087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Публикации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5400000">
            <a:off x="3353366" y="3899043"/>
            <a:ext cx="4941870" cy="1588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Содержимое 2"/>
          <p:cNvSpPr txBox="1">
            <a:spLocks/>
          </p:cNvSpPr>
          <p:nvPr/>
        </p:nvSpPr>
        <p:spPr>
          <a:xfrm>
            <a:off x="6206189" y="3572850"/>
            <a:ext cx="2732328" cy="239643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z="2400" i="1" dirty="0" smtClean="0"/>
              <a:t>Монографии </a:t>
            </a: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</a:rPr>
              <a:t>– </a:t>
            </a:r>
            <a:r>
              <a:rPr lang="ru-RU" sz="2400" b="1" dirty="0" smtClean="0"/>
              <a:t>27</a:t>
            </a:r>
            <a:r>
              <a:rPr lang="ru-RU" sz="2400" dirty="0" smtClean="0"/>
              <a:t>.</a:t>
            </a:r>
            <a:endParaRPr kumimoji="0" lang="ru-RU" sz="240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/>
            <a:r>
              <a:rPr lang="ru-RU" sz="2400" i="1" dirty="0" smtClean="0"/>
              <a:t>Статьи – </a:t>
            </a:r>
            <a:r>
              <a:rPr lang="ru-RU" sz="2400" b="1" dirty="0" smtClean="0"/>
              <a:t>498</a:t>
            </a:r>
            <a:r>
              <a:rPr lang="ru-RU" sz="2400" i="1" dirty="0" smtClean="0"/>
              <a:t>.</a:t>
            </a:r>
          </a:p>
          <a:p>
            <a:pPr lvl="0"/>
            <a:r>
              <a:rPr lang="ru-RU" sz="2400" i="1" dirty="0" smtClean="0"/>
              <a:t>РИНЦ – </a:t>
            </a:r>
            <a:r>
              <a:rPr lang="ru-RU" sz="2400" b="1" dirty="0" smtClean="0"/>
              <a:t>200</a:t>
            </a:r>
            <a:r>
              <a:rPr lang="ru-RU" sz="2400" i="1" dirty="0" smtClean="0"/>
              <a:t>.</a:t>
            </a:r>
          </a:p>
          <a:p>
            <a:pPr lvl="0"/>
            <a:r>
              <a:rPr kumimoji="0" lang="en-US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WoS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Scopus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60</a:t>
            </a:r>
            <a:r>
              <a:rPr kumimoji="0" lang="ru-RU" sz="240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lvl="0"/>
            <a:endParaRPr kumimoji="0" lang="ru-RU" sz="2400" b="0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981797" y="3756704"/>
            <a:ext cx="142876" cy="14287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981797" y="4126573"/>
            <a:ext cx="142876" cy="14287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981797" y="4475895"/>
            <a:ext cx="142876" cy="14287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981797" y="4845764"/>
            <a:ext cx="142876" cy="14287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8691935" y="6437298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3</a:t>
            </a:r>
            <a:endParaRPr lang="ru-RU" sz="2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14525" y="71438"/>
            <a:ext cx="7229475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Материально-техническое оснащение лабораторий</a:t>
            </a:r>
            <a:endParaRPr lang="ru-RU" dirty="0"/>
          </a:p>
        </p:txBody>
      </p:sp>
      <p:sp>
        <p:nvSpPr>
          <p:cNvPr id="3" name="Содержимое 3"/>
          <p:cNvSpPr txBox="1">
            <a:spLocks/>
          </p:cNvSpPr>
          <p:nvPr/>
        </p:nvSpPr>
        <p:spPr>
          <a:xfrm>
            <a:off x="275302" y="2656790"/>
            <a:ext cx="8701549" cy="364568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00"/>
              </a:spcBef>
            </a:pPr>
            <a:r>
              <a:rPr lang="ru-RU" sz="1800" dirty="0" smtClean="0"/>
              <a:t>3 лаборатории Сетевой Академии </a:t>
            </a:r>
            <a:r>
              <a:rPr lang="ru-RU" sz="1800" dirty="0" err="1" smtClean="0"/>
              <a:t>Cisco</a:t>
            </a:r>
            <a:r>
              <a:rPr lang="en-US" sz="1800" dirty="0" smtClean="0"/>
              <a:t>;</a:t>
            </a:r>
          </a:p>
          <a:p>
            <a:pPr>
              <a:spcBef>
                <a:spcPts val="100"/>
              </a:spcBef>
            </a:pPr>
            <a:r>
              <a:rPr lang="ru-RU" sz="1800" dirty="0" smtClean="0"/>
              <a:t>лаборатори</a:t>
            </a:r>
            <a:r>
              <a:rPr lang="ru-RU" sz="1800" dirty="0"/>
              <a:t>я</a:t>
            </a:r>
            <a:r>
              <a:rPr lang="ru-RU" sz="1800" dirty="0" smtClean="0"/>
              <a:t> </a:t>
            </a:r>
            <a:r>
              <a:rPr lang="ru-RU" sz="1800" dirty="0"/>
              <a:t>программно-аппаратных средств защиты </a:t>
            </a:r>
            <a:r>
              <a:rPr lang="ru-RU" sz="1800" dirty="0" smtClean="0"/>
              <a:t>информации</a:t>
            </a:r>
            <a:r>
              <a:rPr lang="en-US" sz="1800" dirty="0" smtClean="0"/>
              <a:t>;</a:t>
            </a:r>
            <a:endParaRPr lang="ru-RU" sz="1800" dirty="0" smtClean="0"/>
          </a:p>
          <a:p>
            <a:pPr>
              <a:spcBef>
                <a:spcPts val="100"/>
              </a:spcBef>
            </a:pPr>
            <a:r>
              <a:rPr lang="ru-RU" sz="1800" spc="-30" dirty="0" smtClean="0"/>
              <a:t>лаборатория </a:t>
            </a:r>
            <a:r>
              <a:rPr lang="ru-RU" sz="1800" spc="-30" dirty="0"/>
              <a:t>технических средств охраны и технических средств защиты </a:t>
            </a:r>
            <a:r>
              <a:rPr lang="ru-RU" sz="1800" spc="-30" dirty="0" smtClean="0"/>
              <a:t>информации</a:t>
            </a:r>
            <a:r>
              <a:rPr lang="en-US" sz="1800" spc="-30" dirty="0" smtClean="0"/>
              <a:t>;</a:t>
            </a:r>
            <a:endParaRPr lang="ru-RU" sz="1800" spc="-30" dirty="0" smtClean="0"/>
          </a:p>
          <a:p>
            <a:pPr>
              <a:spcBef>
                <a:spcPts val="100"/>
              </a:spcBef>
            </a:pPr>
            <a:r>
              <a:rPr lang="ru-RU" sz="1800" dirty="0" smtClean="0"/>
              <a:t>лаборатория </a:t>
            </a:r>
            <a:r>
              <a:rPr lang="ru-RU" sz="1800" dirty="0"/>
              <a:t>защищённых оптических систем </a:t>
            </a:r>
            <a:r>
              <a:rPr lang="ru-RU" sz="1800" dirty="0" smtClean="0"/>
              <a:t>связи</a:t>
            </a:r>
            <a:r>
              <a:rPr lang="en-US" sz="1800" dirty="0" smtClean="0"/>
              <a:t>;</a:t>
            </a:r>
            <a:endParaRPr lang="ru-RU" sz="1800" dirty="0" smtClean="0"/>
          </a:p>
          <a:p>
            <a:pPr>
              <a:spcBef>
                <a:spcPts val="100"/>
              </a:spcBef>
            </a:pPr>
            <a:r>
              <a:rPr lang="ru-RU" sz="1800" dirty="0"/>
              <a:t>научно-исследовательская лаборатория квантовой </a:t>
            </a:r>
            <a:r>
              <a:rPr lang="ru-RU" sz="1800" dirty="0" smtClean="0"/>
              <a:t>криптографии</a:t>
            </a:r>
            <a:r>
              <a:rPr lang="en-US" sz="1800" dirty="0" smtClean="0"/>
              <a:t>;</a:t>
            </a:r>
            <a:endParaRPr lang="ru-RU" sz="1800" dirty="0"/>
          </a:p>
          <a:p>
            <a:pPr>
              <a:spcBef>
                <a:spcPts val="100"/>
              </a:spcBef>
            </a:pPr>
            <a:r>
              <a:rPr lang="ru-RU" sz="1800" dirty="0" smtClean="0"/>
              <a:t>лаборатория радиоэлектронных </a:t>
            </a:r>
            <a:r>
              <a:rPr lang="ru-RU" sz="1800" dirty="0"/>
              <a:t>технологий информационной </a:t>
            </a:r>
            <a:r>
              <a:rPr lang="ru-RU" sz="1800" dirty="0" smtClean="0"/>
              <a:t>безопасности</a:t>
            </a:r>
            <a:r>
              <a:rPr lang="en-US" sz="1800" dirty="0" smtClean="0"/>
              <a:t>;</a:t>
            </a:r>
            <a:endParaRPr lang="ru-RU" sz="1800" dirty="0" smtClean="0"/>
          </a:p>
          <a:p>
            <a:pPr>
              <a:spcBef>
                <a:spcPts val="100"/>
              </a:spcBef>
            </a:pPr>
            <a:r>
              <a:rPr lang="ru-RU" sz="1800" dirty="0" smtClean="0"/>
              <a:t>лаборатория </a:t>
            </a:r>
            <a:r>
              <a:rPr lang="ru-RU" sz="1800" dirty="0"/>
              <a:t>безопасности банковских информационных </a:t>
            </a:r>
            <a:r>
              <a:rPr lang="ru-RU" sz="1800" dirty="0" smtClean="0"/>
              <a:t>систем</a:t>
            </a:r>
            <a:r>
              <a:rPr lang="en-US" sz="1800" dirty="0" smtClean="0"/>
              <a:t>;</a:t>
            </a:r>
            <a:endParaRPr lang="ru-RU" sz="1800" dirty="0" smtClean="0"/>
          </a:p>
          <a:p>
            <a:pPr>
              <a:spcBef>
                <a:spcPts val="100"/>
              </a:spcBef>
            </a:pPr>
            <a:r>
              <a:rPr lang="ru-RU" sz="1800" dirty="0" smtClean="0"/>
              <a:t>лаборатория </a:t>
            </a:r>
            <a:r>
              <a:rPr lang="ru-RU" sz="1800" dirty="0"/>
              <a:t>информационно-аналитических систем финансового </a:t>
            </a:r>
            <a:r>
              <a:rPr lang="ru-RU" sz="1800" dirty="0" smtClean="0"/>
              <a:t>мониторинга</a:t>
            </a:r>
            <a:r>
              <a:rPr lang="en-US" sz="1800" dirty="0" smtClean="0"/>
              <a:t>;</a:t>
            </a:r>
            <a:endParaRPr lang="ru-RU" sz="1800" dirty="0" smtClean="0"/>
          </a:p>
          <a:p>
            <a:pPr>
              <a:spcBef>
                <a:spcPts val="100"/>
              </a:spcBef>
            </a:pPr>
            <a:r>
              <a:rPr lang="ru-RU" sz="1800" spc="-40" dirty="0"/>
              <a:t>лаборатория безопасности интеллектуальных информационно-телекоммуникационных </a:t>
            </a:r>
            <a:r>
              <a:rPr lang="ru-RU" sz="1800" spc="-40" dirty="0" smtClean="0"/>
              <a:t>систем</a:t>
            </a:r>
            <a:r>
              <a:rPr lang="en-US" sz="1800" spc="-40" dirty="0" smtClean="0"/>
              <a:t>;</a:t>
            </a:r>
            <a:endParaRPr lang="ru-RU" sz="1800" spc="-40" dirty="0"/>
          </a:p>
          <a:p>
            <a:pPr>
              <a:spcBef>
                <a:spcPts val="100"/>
              </a:spcBef>
            </a:pPr>
            <a:r>
              <a:rPr lang="ru-RU" sz="1800" dirty="0" smtClean="0"/>
              <a:t>лаборатория </a:t>
            </a:r>
            <a:r>
              <a:rPr lang="ru-RU" sz="1800" dirty="0"/>
              <a:t>моделирования перспективных средств защиты </a:t>
            </a:r>
            <a:r>
              <a:rPr lang="ru-RU" sz="1800" dirty="0" smtClean="0"/>
              <a:t>информации</a:t>
            </a:r>
            <a:r>
              <a:rPr lang="en-US" sz="1800" dirty="0" smtClean="0"/>
              <a:t>;</a:t>
            </a:r>
            <a:endParaRPr lang="ru-RU" sz="1800" dirty="0" smtClean="0"/>
          </a:p>
          <a:p>
            <a:pPr>
              <a:spcBef>
                <a:spcPts val="100"/>
              </a:spcBef>
            </a:pPr>
            <a:r>
              <a:rPr lang="ru-RU" sz="1800" dirty="0" smtClean="0"/>
              <a:t>центр </a:t>
            </a:r>
            <a:r>
              <a:rPr lang="ru-RU" sz="1800" dirty="0"/>
              <a:t>психологической безопасности личности</a:t>
            </a:r>
            <a:r>
              <a:rPr lang="en-US" sz="2000" dirty="0" smtClean="0"/>
              <a:t>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7367" y="1432655"/>
            <a:ext cx="83426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Выпускающие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кафедры по направлениям ИБ 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имеют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более 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специализированных лабораторий,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том числе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14525" y="71438"/>
            <a:ext cx="7229475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Материально-техническое оснащение лабораторий</a:t>
            </a:r>
            <a:endParaRPr lang="ru-RU" dirty="0"/>
          </a:p>
        </p:txBody>
      </p:sp>
      <p:sp>
        <p:nvSpPr>
          <p:cNvPr id="3" name="Содержимое 3"/>
          <p:cNvSpPr txBox="1">
            <a:spLocks/>
          </p:cNvSpPr>
          <p:nvPr/>
        </p:nvSpPr>
        <p:spPr>
          <a:xfrm>
            <a:off x="275303" y="1779638"/>
            <a:ext cx="4483510" cy="435569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00"/>
              </a:spcBef>
              <a:buNone/>
            </a:pPr>
            <a:r>
              <a:rPr lang="ru-RU" sz="2200" dirty="0" smtClean="0"/>
              <a:t>Имеющееся оборудование </a:t>
            </a:r>
            <a:r>
              <a:rPr lang="ru-RU" sz="2200" dirty="0"/>
              <a:t>зачастую не имеет аналогов на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юге России. Например</a:t>
            </a:r>
            <a:r>
              <a:rPr lang="ru-RU" sz="2200" dirty="0"/>
              <a:t>, в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НИЛ квантовой </a:t>
            </a:r>
            <a:r>
              <a:rPr lang="ru-RU" sz="2200" dirty="0"/>
              <a:t>криптографии представлены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системы квантового распределения ключей </a:t>
            </a:r>
            <a:r>
              <a:rPr lang="en-US" sz="2200" dirty="0" err="1"/>
              <a:t>MagiQ</a:t>
            </a:r>
            <a:r>
              <a:rPr lang="en-US" sz="2200" dirty="0"/>
              <a:t> QPN</a:t>
            </a:r>
            <a:r>
              <a:rPr lang="ru-RU" sz="2200" dirty="0"/>
              <a:t>5505 </a:t>
            </a:r>
            <a:r>
              <a:rPr lang="ru-RU" sz="2200" dirty="0" smtClean="0"/>
              <a:t>(США</a:t>
            </a:r>
            <a:r>
              <a:rPr lang="ru-RU" sz="2200" dirty="0"/>
              <a:t>) и id3100 Clavis2 </a:t>
            </a:r>
            <a:r>
              <a:rPr lang="ru-RU" sz="2200" dirty="0" smtClean="0"/>
              <a:t>(Швейцария) и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квантовые генераторы случайных чисел </a:t>
            </a:r>
            <a:r>
              <a:rPr lang="ru-RU" sz="2200" dirty="0" err="1"/>
              <a:t>Quantis</a:t>
            </a:r>
            <a:r>
              <a:rPr lang="ru-RU" sz="2200" dirty="0"/>
              <a:t> </a:t>
            </a:r>
            <a:r>
              <a:rPr lang="ru-RU" sz="2200" dirty="0" smtClean="0"/>
              <a:t>(Швейцария</a:t>
            </a:r>
            <a:r>
              <a:rPr lang="ru-RU" sz="2200" dirty="0"/>
              <a:t>), которые на момент их приобретения </a:t>
            </a:r>
            <a:r>
              <a:rPr lang="ru-RU" sz="2200" dirty="0" smtClean="0"/>
              <a:t>официально </a:t>
            </a:r>
            <a:r>
              <a:rPr lang="ru-RU" sz="2200" dirty="0"/>
              <a:t>в Россию </a:t>
            </a:r>
            <a:r>
              <a:rPr lang="ru-RU" sz="2200" dirty="0" smtClean="0"/>
              <a:t>ещё не </a:t>
            </a:r>
            <a:r>
              <a:rPr lang="ru-RU" sz="2200" dirty="0"/>
              <a:t>поставлялись</a:t>
            </a:r>
            <a:r>
              <a:rPr lang="ru-RU" sz="2200" dirty="0" smtClean="0"/>
              <a:t>.</a:t>
            </a:r>
            <a:endParaRPr lang="ru-RU" sz="2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682" b="15319"/>
          <a:stretch/>
        </p:blipFill>
        <p:spPr>
          <a:xfrm>
            <a:off x="4768645" y="3628111"/>
            <a:ext cx="4064000" cy="24383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43" r="2813"/>
          <a:stretch/>
        </p:blipFill>
        <p:spPr>
          <a:xfrm>
            <a:off x="4798142" y="1971341"/>
            <a:ext cx="2002951" cy="16076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92"/>
          <a:stretch/>
        </p:blipFill>
        <p:spPr>
          <a:xfrm>
            <a:off x="6813762" y="1939416"/>
            <a:ext cx="1976362" cy="16395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14525" y="71438"/>
            <a:ext cx="7229475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Профессиональные достижения студентов вузов юга России</a:t>
            </a:r>
            <a:endParaRPr lang="ru-RU" sz="36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34462" y="1438039"/>
          <a:ext cx="8706337" cy="5012436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4238729"/>
                <a:gridCol w="738732"/>
                <a:gridCol w="756340"/>
                <a:gridCol w="756340"/>
                <a:gridCol w="738732"/>
                <a:gridCol w="738732"/>
                <a:gridCol w="738732"/>
              </a:tblGrid>
              <a:tr h="4439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1" dirty="0">
                          <a:latin typeface="+mn-lt"/>
                        </a:rPr>
                        <a:t>Достижение</a:t>
                      </a:r>
                      <a:endParaRPr lang="ru-RU" sz="1300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5488" marR="554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latin typeface="+mn-lt"/>
                        </a:rPr>
                        <a:t>ЮФУ</a:t>
                      </a:r>
                      <a:endParaRPr lang="ru-RU" sz="1300" b="1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5488" marR="554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1" dirty="0">
                          <a:latin typeface="+mn-lt"/>
                        </a:rPr>
                        <a:t>СКФУ</a:t>
                      </a:r>
                      <a:endParaRPr lang="ru-RU" sz="1300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5488" marR="554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1" dirty="0" err="1">
                          <a:latin typeface="+mn-lt"/>
                        </a:rPr>
                        <a:t>КубГТУ</a:t>
                      </a:r>
                      <a:endParaRPr lang="ru-RU" sz="1300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5488" marR="554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1" dirty="0" err="1">
                          <a:latin typeface="+mn-lt"/>
                        </a:rPr>
                        <a:t>ВолГУ</a:t>
                      </a:r>
                      <a:endParaRPr lang="ru-RU" sz="1300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5488" marR="554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1" dirty="0">
                          <a:latin typeface="+mn-lt"/>
                        </a:rPr>
                        <a:t>РГЭУ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1" dirty="0">
                          <a:latin typeface="+mn-lt"/>
                        </a:rPr>
                        <a:t>(РИНХ)</a:t>
                      </a:r>
                      <a:endParaRPr lang="ru-RU" sz="1300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5488" marR="554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1" dirty="0">
                          <a:latin typeface="+mn-lt"/>
                        </a:rPr>
                        <a:t>АГТУ</a:t>
                      </a:r>
                      <a:endParaRPr lang="ru-RU" sz="1300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5488" marR="55488" marT="0" marB="0" anchor="ctr"/>
                </a:tc>
              </a:tr>
              <a:tr h="4439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+mn-lt"/>
                        </a:rPr>
                        <a:t>Победители и призеры Всероссийской студенческой олимпиады по информационной безопасности </a:t>
                      </a:r>
                      <a:endParaRPr lang="ru-RU" sz="13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5488" marR="554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+mn-lt"/>
                        </a:rPr>
                        <a:t>1 – 2015</a:t>
                      </a:r>
                      <a:endParaRPr lang="ru-RU" sz="13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5488" marR="554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5488" marR="554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5488" marR="554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5488" marR="554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5488" marR="554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5488" marR="55488" marT="0" marB="0" anchor="ctr"/>
                </a:tc>
              </a:tr>
              <a:tr h="6726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+mn-lt"/>
                        </a:rPr>
                        <a:t>Лауреаты профессиональной премии в области информационной безопасности </a:t>
                      </a:r>
                      <a:r>
                        <a:rPr lang="ru-RU" sz="1300" b="1" dirty="0" smtClean="0">
                          <a:latin typeface="+mn-lt"/>
                        </a:rPr>
                        <a:t>«</a:t>
                      </a:r>
                      <a:r>
                        <a:rPr lang="ru-RU" sz="1300" b="1" dirty="0" err="1">
                          <a:latin typeface="+mn-lt"/>
                        </a:rPr>
                        <a:t>Инфофорум</a:t>
                      </a:r>
                      <a:r>
                        <a:rPr lang="ru-RU" sz="1300" b="1" dirty="0">
                          <a:latin typeface="+mn-lt"/>
                        </a:rPr>
                        <a:t>. Новое поколение»</a:t>
                      </a:r>
                      <a:endParaRPr lang="ru-RU" sz="13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5488" marR="554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+mn-lt"/>
                        </a:rPr>
                        <a:t>1 – 2014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+mn-lt"/>
                        </a:rPr>
                        <a:t>1 – 2013</a:t>
                      </a:r>
                      <a:endParaRPr lang="ru-RU" sz="13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5488" marR="554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+mn-lt"/>
                        </a:rPr>
                        <a:t>1 – 2014</a:t>
                      </a:r>
                      <a:endParaRPr lang="ru-RU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5488" marR="554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+mn-lt"/>
                        </a:rPr>
                        <a:t>1 – 2015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+mn-lt"/>
                        </a:rPr>
                        <a:t>1 – 2014</a:t>
                      </a:r>
                      <a:endParaRPr lang="ru-RU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5488" marR="554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+mn-lt"/>
                        </a:rPr>
                        <a:t>1 – 2015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+mn-lt"/>
                        </a:rPr>
                        <a:t>2 – 2013</a:t>
                      </a:r>
                      <a:endParaRPr lang="ru-RU" sz="13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5488" marR="554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+mn-lt"/>
                        </a:rPr>
                        <a:t>1 – 2015</a:t>
                      </a:r>
                      <a:endParaRPr lang="ru-RU" sz="13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5488" marR="554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5488" marR="55488" marT="0" marB="0" anchor="ctr"/>
                </a:tc>
              </a:tr>
              <a:tr h="4439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+mn-lt"/>
                        </a:rPr>
                        <a:t>Победители программы «</a:t>
                      </a:r>
                      <a:r>
                        <a:rPr lang="ru-RU" sz="1300" b="1" dirty="0" err="1">
                          <a:latin typeface="+mn-lt"/>
                        </a:rPr>
                        <a:t>ИнфоТеКС</a:t>
                      </a:r>
                      <a:r>
                        <a:rPr lang="ru-RU" sz="1300" b="1" dirty="0">
                          <a:latin typeface="+mn-lt"/>
                        </a:rPr>
                        <a:t> Академия»</a:t>
                      </a:r>
                      <a:endParaRPr lang="ru-RU" sz="13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5488" marR="554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+mn-lt"/>
                        </a:rPr>
                        <a:t>1 – 2015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+mn-lt"/>
                        </a:rPr>
                        <a:t>1 – 2013</a:t>
                      </a:r>
                      <a:endParaRPr lang="ru-RU" sz="13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5488" marR="554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+mn-lt"/>
                        </a:rPr>
                        <a:t>1 – 2013</a:t>
                      </a:r>
                      <a:endParaRPr lang="ru-RU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5488" marR="554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5488" marR="554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5488" marR="554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5488" marR="554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5488" marR="55488" marT="0" marB="0" anchor="ctr"/>
                </a:tc>
              </a:tr>
              <a:tr h="6726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+mn-lt"/>
                        </a:rPr>
                        <a:t>Финалисты конкурса молодых ученых в области информационной безопасности PH</a:t>
                      </a:r>
                      <a:r>
                        <a:rPr lang="en-US" sz="1300" b="1" dirty="0" smtClean="0">
                          <a:latin typeface="+mn-lt"/>
                        </a:rPr>
                        <a:t>Days</a:t>
                      </a:r>
                      <a:r>
                        <a:rPr lang="ru-RU" sz="1300" b="1" dirty="0" smtClean="0">
                          <a:latin typeface="+mn-lt"/>
                        </a:rPr>
                        <a:t> </a:t>
                      </a:r>
                      <a:r>
                        <a:rPr lang="en-US" sz="1300" b="1" dirty="0" smtClean="0">
                          <a:latin typeface="+mn-lt"/>
                        </a:rPr>
                        <a:t>Young</a:t>
                      </a:r>
                      <a:r>
                        <a:rPr lang="ru-RU" sz="1300" b="1" dirty="0" smtClean="0">
                          <a:latin typeface="+mn-lt"/>
                        </a:rPr>
                        <a:t> </a:t>
                      </a:r>
                      <a:r>
                        <a:rPr lang="en-US" sz="1300" b="1" dirty="0" smtClean="0">
                          <a:latin typeface="+mn-lt"/>
                        </a:rPr>
                        <a:t>School</a:t>
                      </a:r>
                      <a:endParaRPr lang="ru-RU" sz="13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5488" marR="554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+mn-lt"/>
                        </a:rPr>
                        <a:t>1 – 2014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+mn-lt"/>
                        </a:rPr>
                        <a:t>1 – 2013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+mn-lt"/>
                        </a:rPr>
                        <a:t>1 – 2012</a:t>
                      </a:r>
                      <a:endParaRPr lang="ru-RU" sz="13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5488" marR="554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5488" marR="554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5488" marR="554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5488" marR="554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5488" marR="554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5488" marR="55488" marT="0" marB="0" anchor="ctr"/>
                </a:tc>
              </a:tr>
              <a:tr h="4439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+mn-lt"/>
                        </a:rPr>
                        <a:t>Победители </a:t>
                      </a:r>
                      <a:r>
                        <a:rPr lang="ru-RU" sz="1300" b="1" dirty="0" err="1">
                          <a:latin typeface="+mn-lt"/>
                        </a:rPr>
                        <a:t>кейс-чемпионата</a:t>
                      </a:r>
                      <a:r>
                        <a:rPr lang="ru-RU" sz="1300" b="1" dirty="0">
                          <a:latin typeface="+mn-lt"/>
                        </a:rPr>
                        <a:t> компании </a:t>
                      </a:r>
                      <a:r>
                        <a:rPr lang="en-US" sz="1300" b="1" dirty="0">
                          <a:latin typeface="+mn-lt"/>
                        </a:rPr>
                        <a:t>EY</a:t>
                      </a:r>
                      <a:r>
                        <a:rPr lang="ru-RU" sz="1300" b="1" dirty="0">
                          <a:latin typeface="+mn-lt"/>
                        </a:rPr>
                        <a:t> по расследованию финансового мошенничества и спорных ситуаций</a:t>
                      </a:r>
                      <a:endParaRPr lang="ru-RU" sz="13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5488" marR="554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+mn-lt"/>
                        </a:rPr>
                        <a:t>1 – 2015</a:t>
                      </a:r>
                      <a:endParaRPr lang="ru-RU" sz="13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5488" marR="554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5488" marR="554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5488" marR="554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5488" marR="554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5488" marR="554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5488" marR="55488" marT="0" marB="0" anchor="ctr"/>
                </a:tc>
              </a:tr>
              <a:tr h="9012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+mn-lt"/>
                        </a:rPr>
                        <a:t>Победители конкурса компании </a:t>
                      </a:r>
                      <a:r>
                        <a:rPr lang="en-US" sz="1300" b="1" dirty="0">
                          <a:latin typeface="+mn-lt"/>
                        </a:rPr>
                        <a:t>EMC</a:t>
                      </a:r>
                      <a:r>
                        <a:rPr lang="ru-RU" sz="1300" b="1" dirty="0">
                          <a:latin typeface="+mn-lt"/>
                        </a:rPr>
                        <a:t> «Информационная безопасность» в рамках Международной студенческой Олимпиады в сфере информационных технологий «</a:t>
                      </a:r>
                      <a:r>
                        <a:rPr lang="ru-RU" sz="1300" b="1" dirty="0" err="1">
                          <a:latin typeface="+mn-lt"/>
                        </a:rPr>
                        <a:t>ИТ-Планета</a:t>
                      </a:r>
                      <a:r>
                        <a:rPr lang="ru-RU" sz="1300" b="1" dirty="0">
                          <a:latin typeface="+mn-lt"/>
                        </a:rPr>
                        <a:t>»</a:t>
                      </a:r>
                      <a:endParaRPr lang="ru-RU" sz="13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5488" marR="554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5488" marR="554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+mn-lt"/>
                        </a:rPr>
                        <a:t>1 – 2012</a:t>
                      </a:r>
                      <a:endParaRPr lang="ru-RU" sz="13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5488" marR="554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5488" marR="554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5488" marR="554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5488" marR="554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5488" marR="55488" marT="0" marB="0" anchor="ctr"/>
                </a:tc>
              </a:tr>
              <a:tr h="6726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+mn-lt"/>
                        </a:rPr>
                        <a:t>Стипендиаты программы «</a:t>
                      </a:r>
                      <a:r>
                        <a:rPr lang="ru-RU" sz="1300" b="1" dirty="0" err="1">
                          <a:latin typeface="+mn-lt"/>
                        </a:rPr>
                        <a:t>Doctor</a:t>
                      </a:r>
                      <a:r>
                        <a:rPr lang="ru-RU" sz="1300" b="1" dirty="0">
                          <a:latin typeface="+mn-lt"/>
                        </a:rPr>
                        <a:t> </a:t>
                      </a:r>
                      <a:r>
                        <a:rPr lang="ru-RU" sz="1300" b="1" dirty="0" err="1">
                          <a:latin typeface="+mn-lt"/>
                        </a:rPr>
                        <a:t>Web</a:t>
                      </a:r>
                      <a:r>
                        <a:rPr lang="ru-RU" sz="1300" b="1" dirty="0" smtClean="0">
                          <a:latin typeface="+mn-lt"/>
                        </a:rPr>
                        <a:t>» (2009-2011)</a:t>
                      </a:r>
                      <a:endParaRPr lang="ru-RU" sz="13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5488" marR="554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5488" marR="554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+mn-lt"/>
                        </a:rPr>
                        <a:t>1 – 2011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+mn-lt"/>
                        </a:rPr>
                        <a:t>4 – 2010</a:t>
                      </a:r>
                      <a:endParaRPr lang="ru-RU" sz="13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5488" marR="554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+mn-lt"/>
                        </a:rPr>
                        <a:t>2 – 2011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+mn-lt"/>
                        </a:rPr>
                        <a:t>5 – 2010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+mn-lt"/>
                        </a:rPr>
                        <a:t>4 – 2009</a:t>
                      </a:r>
                      <a:endParaRPr lang="ru-RU" sz="13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5488" marR="554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5488" marR="554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5488" marR="554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+mn-lt"/>
                        </a:rPr>
                        <a:t>2 – 2010</a:t>
                      </a:r>
                      <a:endParaRPr lang="ru-RU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5488" marR="55488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ИКТИБ_03">
  <a:themeElements>
    <a:clrScheme name="моя тема 1">
      <a:dk1>
        <a:srgbClr val="1F497D"/>
      </a:dk1>
      <a:lt1>
        <a:sysClr val="window" lastClr="FFFFFF"/>
      </a:lt1>
      <a:dk2>
        <a:srgbClr val="548DD4"/>
      </a:dk2>
      <a:lt2>
        <a:srgbClr val="EEECE1"/>
      </a:lt2>
      <a:accent1>
        <a:srgbClr val="953734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>
          <a:solidFill>
            <a:schemeClr val="accent4">
              <a:lumMod val="75000"/>
            </a:schemeClr>
          </a:solidFill>
          <a:headEnd type="none" w="med" len="med"/>
          <a:tailEnd type="stealth" w="med" len="lg"/>
        </a:ln>
        <a:effectLst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Программа развития ИКТИБ_2014</Template>
  <TotalTime>67</TotalTime>
  <Words>771</Words>
  <Application>Microsoft Office PowerPoint</Application>
  <PresentationFormat>Экран (4:3)</PresentationFormat>
  <Paragraphs>147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ИКТИБ_03</vt:lpstr>
      <vt:lpstr>Слайд 1</vt:lpstr>
      <vt:lpstr>История подготовки специалистов в области ИБ</vt:lpstr>
      <vt:lpstr>ИКТИБ ЮФУ: структура и кадровый состав </vt:lpstr>
      <vt:lpstr>Образование</vt:lpstr>
      <vt:lpstr>Состояние системы подготовки специалистов в области ИБ</vt:lpstr>
      <vt:lpstr>Наука</vt:lpstr>
      <vt:lpstr>Материально-техническое оснащение лабораторий</vt:lpstr>
      <vt:lpstr>Материально-техническое оснащение лабораторий</vt:lpstr>
      <vt:lpstr>Профессиональные достижения студентов вузов юга России</vt:lpstr>
      <vt:lpstr>CTF: Capture the Flag</vt:lpstr>
      <vt:lpstr>Таганрог – Кремниевая  долина юга России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Структура института</dc:title>
  <dc:creator>andy</dc:creator>
  <cp:lastModifiedBy>Пользователь</cp:lastModifiedBy>
  <cp:revision>227</cp:revision>
  <dcterms:created xsi:type="dcterms:W3CDTF">2014-03-24T18:11:21Z</dcterms:created>
  <dcterms:modified xsi:type="dcterms:W3CDTF">2015-07-08T08:47:33Z</dcterms:modified>
</cp:coreProperties>
</file>