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5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259" r:id="rId3"/>
    <p:sldId id="322" r:id="rId4"/>
    <p:sldId id="324" r:id="rId5"/>
    <p:sldId id="265" r:id="rId6"/>
    <p:sldId id="284" r:id="rId7"/>
    <p:sldId id="261" r:id="rId8"/>
    <p:sldId id="320" r:id="rId9"/>
    <p:sldId id="291" r:id="rId10"/>
    <p:sldId id="281" r:id="rId11"/>
    <p:sldId id="264" r:id="rId12"/>
    <p:sldId id="258" r:id="rId13"/>
    <p:sldId id="340" r:id="rId14"/>
    <p:sldId id="341" r:id="rId15"/>
    <p:sldId id="342" r:id="rId16"/>
    <p:sldId id="287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kulenko, Alexander" initials="VA" lastIdx="1" clrIdx="0">
    <p:extLst>
      <p:ext uri="{19B8F6BF-5375-455C-9EA6-DF929625EA0E}">
        <p15:presenceInfo xmlns:p15="http://schemas.microsoft.com/office/powerpoint/2012/main" userId="S-1-5-21-1957994488-842925246-40105171-17218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 autoAdjust="0"/>
    <p:restoredTop sz="80586" autoAdjust="0"/>
  </p:normalViewPr>
  <p:slideViewPr>
    <p:cSldViewPr>
      <p:cViewPr varScale="1">
        <p:scale>
          <a:sx n="96" d="100"/>
          <a:sy n="96" d="100"/>
        </p:scale>
        <p:origin x="90" y="324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howGuides="1">
      <p:cViewPr>
        <p:scale>
          <a:sx n="100" d="100"/>
          <a:sy n="100" d="100"/>
        </p:scale>
        <p:origin x="-3468" y="7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0.08645</cdr:x>
      <cdr:y>0</cdr:y>
    </cdr:from>
    <cdr:to>
      <cdr:x>0.89387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48308" y="0"/>
          <a:ext cx="8857143" cy="48006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9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80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0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974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2727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1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7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5958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endParaRPr lang="ru-RU" baseline="0" dirty="0" smtClean="0"/>
          </a:p>
          <a:p>
            <a:pPr defTabSz="485958">
              <a:spcBef>
                <a:spcPct val="20000"/>
              </a:spcBef>
              <a:buClr>
                <a:schemeClr val="tx1"/>
              </a:buClr>
              <a:defRPr/>
            </a:pPr>
            <a:endParaRPr lang="en-US" sz="1300" dirty="0" smtClean="0"/>
          </a:p>
          <a:p>
            <a:pPr marL="183922" indent="-183922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1300" dirty="0" smtClean="0"/>
          </a:p>
          <a:p>
            <a:pPr defTabSz="485958">
              <a:defRPr/>
            </a:pPr>
            <a:endParaRPr lang="en-US" sz="1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2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7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8A96-3B24-437D-89A4-1E0B9764943F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 userDrawn="1"/>
        </p:nvSpPr>
        <p:spPr bwMode="ltGray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484857-6C8A-4032-A54D-2A4BED1C079B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2E78-4375-4ECF-B707-5B28CFC85F29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635C-A156-456B-B2B8-87795A884B65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703-E996-4663-BF43-A9D9283BC932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671E-4173-4B77-8091-A90F68080F74}" type="datetime1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A396-A1C1-4483-8259-6D82DF242C2D}" type="datetime1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7EA9-98AB-470C-A08B-29F974CDB6EB}" type="datetime1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09A3-BBA6-43B9-9BE9-D75CE1B01BC9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E085-7A45-4011-A478-FA9CA03A73C6}" type="datetime1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 userDrawn="1"/>
        </p:nvSpPr>
        <p:spPr bwMode="ltGray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4A5BF1-B583-4EEE-B444-BB99755E910F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hidden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6FC5-6D87-4D98-88D9-5059B6E43847}" type="datetime1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898F-BDAA-4E86-82BD-2C7AD89D7DBA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14E-EA5C-490B-91D6-E5CBBA2E009D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CBF3-4861-413C-BD1F-31AB3D4D2DD8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1BEB-F3EF-449E-9BF3-EC912CD8037E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883-1E8F-4C4D-A23C-1126BB919CF6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DB44-09EA-47DE-959B-CAAE2A9F7DCE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2BA6-91EA-4D1A-A73B-0E68FFBFFF8E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D85-554C-4857-8EE3-5B374F3D11F3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06DA-CCEC-416F-90D1-AD9C1C7EF45F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 userDrawn="1"/>
        </p:nvSpPr>
        <p:spPr bwMode="ltGray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76ED1-AF25-4E0A-89D2-CBE37EE80CED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hidden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BCD0-D5B4-45A7-8C59-FB248CD53AD3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A3CE-2C41-4629-9AED-A9489A6CCA49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E6965F-7046-4840-8A4A-1B57C283BD7E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AD7C687-0468-4AB6-A87F-D73E9915F95F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51" r:id="rId4"/>
    <p:sldLayoutId id="2147483661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2" r:id="rId11"/>
    <p:sldLayoutId id="2147483650" r:id="rId12"/>
    <p:sldLayoutId id="2147483663" r:id="rId13"/>
    <p:sldLayoutId id="2147483664" r:id="rId14"/>
    <p:sldLayoutId id="2147483654" r:id="rId15"/>
    <p:sldLayoutId id="2147483665" r:id="rId16"/>
    <p:sldLayoutId id="2147483655" r:id="rId17"/>
    <p:sldLayoutId id="2147483652" r:id="rId18"/>
    <p:sldLayoutId id="2147483653" r:id="rId19"/>
    <p:sldLayoutId id="2147483666" r:id="rId20"/>
    <p:sldLayoutId id="2147483667" r:id="rId21"/>
    <p:sldLayoutId id="2147483668" r:id="rId22"/>
    <p:sldLayoutId id="2147483669" r:id="rId23"/>
    <p:sldLayoutId id="2147483656" r:id="rId24"/>
    <p:sldLayoutId id="2147483657" r:id="rId25"/>
    <p:sldLayoutId id="2147483670" r:id="rId26"/>
    <p:sldLayoutId id="2147483671" r:id="rId27"/>
    <p:sldLayoutId id="2147483672" r:id="rId28"/>
    <p:sldLayoutId id="2147483658" r:id="rId29"/>
    <p:sldLayoutId id="214748365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tags" Target="../tags/tag4.xml"/><Relationship Id="rId21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1.xml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tags" Target="../tags/tag15.xml"/><Relationship Id="rId16" Type="http://schemas.microsoft.com/office/2007/relationships/hdphoto" Target="../media/hdphoto1.wdp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8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16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3439616"/>
            <a:ext cx="11579384" cy="1554480"/>
          </a:xfrm>
        </p:spPr>
        <p:txBody>
          <a:bodyPr/>
          <a:lstStyle/>
          <a:p>
            <a:r>
              <a:rPr lang="en-US" dirty="0" err="1"/>
              <a:t>Защита</a:t>
            </a:r>
            <a:r>
              <a:rPr lang="en-US" dirty="0"/>
              <a:t> </a:t>
            </a:r>
            <a:r>
              <a:rPr lang="en-US" dirty="0" err="1"/>
              <a:t>мобильных</a:t>
            </a:r>
            <a:r>
              <a:rPr lang="en-US" dirty="0"/>
              <a:t> </a:t>
            </a:r>
            <a:r>
              <a:rPr lang="en-US" dirty="0" err="1" smtClean="0"/>
              <a:t>данных</a:t>
            </a:r>
            <a:r>
              <a:rPr lang="en-US" dirty="0" smtClean="0"/>
              <a:t> в </a:t>
            </a:r>
            <a:r>
              <a:rPr lang="en-US" dirty="0" err="1"/>
              <a:t>организации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5264616"/>
            <a:ext cx="9141619" cy="1188720"/>
          </a:xfrm>
        </p:spPr>
        <p:txBody>
          <a:bodyPr/>
          <a:lstStyle/>
          <a:p>
            <a:r>
              <a:rPr lang="ru-RU" dirty="0"/>
              <a:t>Александр Вакуленко </a:t>
            </a:r>
            <a:r>
              <a:rPr lang="en-US" dirty="0"/>
              <a:t>/ </a:t>
            </a:r>
            <a:r>
              <a:rPr lang="ru-RU" dirty="0"/>
              <a:t>17 сентября</a:t>
            </a:r>
            <a:r>
              <a:rPr lang="en-US" dirty="0"/>
              <a:t>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 безопасности для мобильных устройств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HP Security Risk and Controls Advisory</a:t>
            </a:r>
            <a:r>
              <a:rPr lang="ru-RU" dirty="0"/>
              <a:t> для </a:t>
            </a:r>
            <a:r>
              <a:rPr lang="en-US" dirty="0"/>
              <a:t>bring your own device (BYOD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609441" y="2057399"/>
            <a:ext cx="3412871" cy="640080"/>
          </a:xfrm>
          <a:prstGeom prst="homePlate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>
              <a:lnSpc>
                <a:spcPct val="90000"/>
              </a:lnSpc>
            </a:pPr>
            <a:r>
              <a:rPr lang="ru-RU" sz="1400" b="1" dirty="0"/>
              <a:t>Стадия 1</a:t>
            </a:r>
          </a:p>
        </p:txBody>
      </p:sp>
      <p:sp>
        <p:nvSpPr>
          <p:cNvPr id="6" name="Pentagon 5"/>
          <p:cNvSpPr/>
          <p:nvPr/>
        </p:nvSpPr>
        <p:spPr>
          <a:xfrm>
            <a:off x="4366220" y="2050705"/>
            <a:ext cx="3412871" cy="640080"/>
          </a:xfrm>
          <a:prstGeom prst="homePlate">
            <a:avLst>
              <a:gd name="adj" fmla="val 3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>
              <a:lnSpc>
                <a:spcPct val="90000"/>
              </a:lnSpc>
            </a:pPr>
            <a:r>
              <a:rPr lang="ru-RU" sz="1400" b="1" dirty="0"/>
              <a:t>Стадия 2</a:t>
            </a:r>
            <a:endParaRPr lang="en-US" sz="1400" b="1" dirty="0"/>
          </a:p>
        </p:txBody>
      </p:sp>
      <p:sp>
        <p:nvSpPr>
          <p:cNvPr id="8" name="Pentagon 7"/>
          <p:cNvSpPr/>
          <p:nvPr/>
        </p:nvSpPr>
        <p:spPr>
          <a:xfrm>
            <a:off x="8154495" y="2057399"/>
            <a:ext cx="3412871" cy="640080"/>
          </a:xfrm>
          <a:prstGeom prst="homePlate">
            <a:avLst>
              <a:gd name="adj" fmla="val 312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>
              <a:lnSpc>
                <a:spcPct val="90000"/>
              </a:lnSpc>
            </a:pPr>
            <a:r>
              <a:rPr lang="ru-RU" sz="1400" b="1" dirty="0"/>
              <a:t>Стадия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441" y="2840864"/>
            <a:ext cx="3412871" cy="1502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 smtClean="0"/>
              <a:t>Выявление </a:t>
            </a:r>
            <a:r>
              <a:rPr lang="ru-RU" sz="1400" dirty="0"/>
              <a:t>проблем управлением ИБ при переходе к </a:t>
            </a:r>
            <a:r>
              <a:rPr lang="en-US" sz="1400" dirty="0" smtClean="0"/>
              <a:t>BYOD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 smtClean="0"/>
              <a:t>Выработка </a:t>
            </a:r>
            <a:r>
              <a:rPr lang="ru-RU" sz="1400" dirty="0"/>
              <a:t>стратегического плана работы с этими </a:t>
            </a:r>
            <a:r>
              <a:rPr lang="ru-RU" sz="1400" dirty="0" smtClean="0"/>
              <a:t>проблемами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 smtClean="0"/>
              <a:t>Оценка </a:t>
            </a:r>
            <a:r>
              <a:rPr lang="ru-RU" sz="1400" dirty="0"/>
              <a:t>бизнес-рисков адаптации к </a:t>
            </a:r>
            <a:r>
              <a:rPr lang="en-US" sz="1400" dirty="0"/>
              <a:t>BYOD</a:t>
            </a:r>
            <a:endParaRPr lang="ru-RU" sz="1400" dirty="0"/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endParaRPr lang="ru-RU" sz="1400" dirty="0"/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7977" y="2840864"/>
            <a:ext cx="3412871" cy="1502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/>
              <a:t>Создание отчета об угрозах и уязвимостях бизнесу при переходе к </a:t>
            </a:r>
            <a:r>
              <a:rPr lang="en-US" sz="1400" dirty="0"/>
              <a:t>BYOD</a:t>
            </a:r>
            <a:endParaRPr lang="ru-RU" sz="1400" dirty="0"/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/>
              <a:t>Определение списка рисков перехода к </a:t>
            </a:r>
            <a:r>
              <a:rPr lang="en-US" sz="1400" dirty="0"/>
              <a:t>BYOD</a:t>
            </a:r>
            <a:r>
              <a:rPr lang="ru-RU" sz="1400" dirty="0"/>
              <a:t>, приоретизация их по потенциалу воздейсвия на бизнес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154495" y="2840864"/>
            <a:ext cx="3412871" cy="1502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/>
              <a:t>Подготовка списка необходимых мер адаптации управленимя и контроля</a:t>
            </a:r>
            <a:endParaRPr lang="en-US" sz="1400" dirty="0"/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ru-RU" sz="1400" dirty="0"/>
              <a:t>Подготовка плана применения и улучшения рекомендуемых мер</a:t>
            </a:r>
            <a:endParaRPr lang="en-US" sz="1400" dirty="0"/>
          </a:p>
        </p:txBody>
      </p:sp>
      <p:sp>
        <p:nvSpPr>
          <p:cNvPr id="14" name="Pentagon 13"/>
          <p:cNvSpPr/>
          <p:nvPr/>
        </p:nvSpPr>
        <p:spPr>
          <a:xfrm>
            <a:off x="609441" y="4480560"/>
            <a:ext cx="7789227" cy="640080"/>
          </a:xfrm>
          <a:prstGeom prst="homePlate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Полный анализ и план действий в течение месяца или меньше.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95172"/>
              </p:ext>
            </p:extLst>
          </p:nvPr>
        </p:nvGraphicFramePr>
        <p:xfrm>
          <a:off x="8780810" y="3996572"/>
          <a:ext cx="1080120" cy="25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Acrobat Document" r:id="rId4" imgW="4762500" imgH="11430000" progId="Acrobat.Document.11">
                  <p:embed/>
                </p:oleObj>
              </mc:Choice>
              <mc:Fallback>
                <p:oleObj name="Acrobat Document" r:id="rId4" imgW="4762500" imgH="114300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80810" y="3996572"/>
                        <a:ext cx="1080120" cy="25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2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/>
      <p:bldP spid="17" grpId="0"/>
      <p:bldP spid="1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Решения для </a:t>
            </a:r>
            <a:r>
              <a:rPr lang="ru-RU" dirty="0" smtClean="0"/>
              <a:t>безопасных мобильных </a:t>
            </a:r>
            <a:r>
              <a:rPr lang="ru-RU" dirty="0"/>
              <a:t>приложений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191" t="3516" r="7117" b="8071"/>
          <a:stretch/>
        </p:blipFill>
        <p:spPr>
          <a:xfrm>
            <a:off x="531019" y="1842591"/>
            <a:ext cx="2026247" cy="230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11" t="4543" r="6091" b="9678"/>
          <a:stretch/>
        </p:blipFill>
        <p:spPr>
          <a:xfrm>
            <a:off x="2809966" y="1842591"/>
            <a:ext cx="2026247" cy="2304935"/>
          </a:xfrm>
          <a:prstGeom prst="rect">
            <a:avLst/>
          </a:prstGeom>
          <a:solidFill>
            <a:srgbClr val="0096D6"/>
          </a:solidFill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461" t="3517" r="6734" b="7814"/>
          <a:stretch/>
        </p:blipFill>
        <p:spPr>
          <a:xfrm>
            <a:off x="5088913" y="1848677"/>
            <a:ext cx="2026247" cy="231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589" t="3045" r="3097" b="8010"/>
          <a:stretch/>
        </p:blipFill>
        <p:spPr>
          <a:xfrm>
            <a:off x="7373034" y="1842896"/>
            <a:ext cx="2048727" cy="2323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098" t="3479" r="3588" b="9049"/>
          <a:stretch/>
        </p:blipFill>
        <p:spPr>
          <a:xfrm>
            <a:off x="9679635" y="1844823"/>
            <a:ext cx="2026247" cy="23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1" y="304800"/>
            <a:ext cx="11859465" cy="1828800"/>
          </a:xfrm>
        </p:spPr>
        <p:txBody>
          <a:bodyPr/>
          <a:lstStyle/>
          <a:p>
            <a:pPr defTabSz="1218895">
              <a:lnSpc>
                <a:spcPts val="4399"/>
              </a:lnSpc>
              <a:defRPr/>
            </a:pPr>
            <a:r>
              <a:rPr lang="ru-RU" sz="2800" dirty="0"/>
              <a:t>Трехуровневый подход к мобильной безопасности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292" y="1196752"/>
            <a:ext cx="5733900" cy="156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/>
              <a:t>Решение </a:t>
            </a:r>
            <a:r>
              <a:rPr lang="ru-RU" sz="2399" dirty="0">
                <a:solidFill>
                  <a:schemeClr val="accent1"/>
                </a:solidFill>
              </a:rPr>
              <a:t>Fortify on Demand </a:t>
            </a:r>
            <a:r>
              <a:rPr lang="ru-RU" sz="2399" dirty="0"/>
              <a:t>от HP предусматривает трехуровневый подход к обеспечению безопасности в мобильной сфере. </a:t>
            </a:r>
            <a:endParaRPr lang="en-US" sz="2399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60" y="1196752"/>
            <a:ext cx="5012694" cy="2844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581128"/>
            <a:ext cx="9751693" cy="19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6332" y="692696"/>
            <a:ext cx="10969943" cy="762000"/>
          </a:xfrm>
        </p:spPr>
        <p:txBody>
          <a:bodyPr/>
          <a:lstStyle/>
          <a:p>
            <a:r>
              <a:rPr lang="en-US" sz="2800" dirty="0"/>
              <a:t>Fortify static code analyzer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469" y="1700808"/>
            <a:ext cx="5567919" cy="156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9" dirty="0"/>
              <a:t>Автоматический статический анализ исходного кода позволяет разработчикам устранить уязвимости и создать безопасное ПО.</a:t>
            </a:r>
            <a:endParaRPr lang="en-US" sz="2399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75" y="1844824"/>
            <a:ext cx="56869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Сертификация ФСТЭК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 rot="5400000">
            <a:off x="1121181" y="740739"/>
            <a:ext cx="2785528" cy="42830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tlCol="0" anchor="ctr"/>
          <a:lstStyle/>
          <a:p>
            <a:pPr algn="ctr">
              <a:lnSpc>
                <a:spcPct val="85000"/>
              </a:lnSpc>
            </a:pPr>
            <a:endParaRPr lang="en-US" sz="2666" dirty="0">
              <a:noFill/>
              <a:latin typeface="HP Simplified" pitchFamily="34" charset="0"/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496058" y="1339328"/>
            <a:ext cx="5442461" cy="2235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0944"/>
          <a:lstStyle/>
          <a:p>
            <a:pPr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en-US" sz="2133" b="1" dirty="0" err="1"/>
              <a:t>TippingPoint</a:t>
            </a:r>
            <a:r>
              <a:rPr lang="en-US" sz="2133" b="1" dirty="0"/>
              <a:t> </a:t>
            </a:r>
            <a:r>
              <a:rPr lang="ru-RU" sz="2133" b="1" dirty="0"/>
              <a:t>№3232 от 12.09.14г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 smtClean="0"/>
              <a:t>СОВ-4</a:t>
            </a:r>
            <a:endParaRPr lang="ru-RU" sz="2133" dirty="0"/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/>
              <a:t>1Г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 smtClean="0"/>
              <a:t>ИСПДн-1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/>
              <a:t>НДВ-4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en-US" sz="2133" dirty="0">
              <a:latin typeface="HP Simplified" pitchFamily="34" charset="0"/>
              <a:ea typeface="Geneva"/>
              <a:cs typeface="Geneva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54181"/>
              </p:ext>
            </p:extLst>
          </p:nvPr>
        </p:nvGraphicFramePr>
        <p:xfrm>
          <a:off x="7750596" y="3013862"/>
          <a:ext cx="2448272" cy="346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Acrobat Document" r:id="rId4" imgW="5667172" imgH="8019915" progId="Acrobat.Document.11">
                  <p:embed/>
                </p:oleObj>
              </mc:Choice>
              <mc:Fallback>
                <p:oleObj name="Acrobat Document" r:id="rId4" imgW="5667172" imgH="801991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0596" y="3013862"/>
                        <a:ext cx="2448272" cy="346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166420" y="1266278"/>
            <a:ext cx="6092825" cy="1610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33" b="1" dirty="0"/>
              <a:t>HP </a:t>
            </a:r>
            <a:r>
              <a:rPr lang="en-US" sz="2133" b="1" dirty="0" err="1"/>
              <a:t>ArcSight</a:t>
            </a:r>
            <a:r>
              <a:rPr lang="ru-RU" sz="2133" b="1" dirty="0"/>
              <a:t> </a:t>
            </a:r>
            <a:r>
              <a:rPr lang="en-US" sz="2133" b="1" dirty="0" smtClean="0"/>
              <a:t>ESM </a:t>
            </a:r>
            <a:r>
              <a:rPr lang="ru-RU" sz="2133" b="1" dirty="0"/>
              <a:t>№3117 от </a:t>
            </a:r>
            <a:r>
              <a:rPr lang="ru-RU" sz="2133" b="1" dirty="0" smtClean="0"/>
              <a:t>06.05.14г</a:t>
            </a:r>
            <a:endParaRPr lang="en-US" sz="2133" b="1" dirty="0"/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 smtClean="0"/>
              <a:t>ТУ</a:t>
            </a:r>
          </a:p>
          <a:p>
            <a:r>
              <a:rPr lang="ru-RU" sz="2133" b="1" dirty="0" smtClean="0"/>
              <a:t>Решение </a:t>
            </a:r>
            <a:r>
              <a:rPr lang="ru-RU" sz="2133" b="1" dirty="0"/>
              <a:t>ФСТЭК №4755 от 16.01.15г</a:t>
            </a:r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/>
              <a:t>НДВ-4, ТУ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975" y="3834783"/>
            <a:ext cx="6092825" cy="1282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33" b="1" dirty="0"/>
              <a:t>HP </a:t>
            </a:r>
            <a:r>
              <a:rPr lang="en-US" sz="2133" b="1" dirty="0" smtClean="0"/>
              <a:t>Service Manager 9 </a:t>
            </a:r>
            <a:r>
              <a:rPr lang="ru-RU" sz="2133" b="1" dirty="0"/>
              <a:t>№</a:t>
            </a:r>
            <a:r>
              <a:rPr lang="ru-RU" sz="2133" b="1" dirty="0" smtClean="0"/>
              <a:t>3</a:t>
            </a:r>
            <a:r>
              <a:rPr lang="en-US" sz="2133" b="1" dirty="0" smtClean="0"/>
              <a:t>256</a:t>
            </a:r>
            <a:r>
              <a:rPr lang="ru-RU" sz="2133" b="1" dirty="0" smtClean="0"/>
              <a:t> </a:t>
            </a:r>
            <a:r>
              <a:rPr lang="ru-RU" sz="2133" b="1" dirty="0"/>
              <a:t>от </a:t>
            </a:r>
            <a:r>
              <a:rPr lang="ru-RU" sz="2133" b="1" dirty="0" smtClean="0"/>
              <a:t>0</a:t>
            </a:r>
            <a:r>
              <a:rPr lang="en-US" sz="2133" b="1" dirty="0" smtClean="0"/>
              <a:t>5</a:t>
            </a:r>
            <a:r>
              <a:rPr lang="ru-RU" sz="2133" b="1" dirty="0" smtClean="0"/>
              <a:t>.</a:t>
            </a:r>
            <a:r>
              <a:rPr lang="en-US" sz="2133" b="1" dirty="0" smtClean="0"/>
              <a:t>11</a:t>
            </a:r>
            <a:r>
              <a:rPr lang="ru-RU" sz="2133" b="1" dirty="0" smtClean="0"/>
              <a:t>.14г</a:t>
            </a:r>
            <a:endParaRPr lang="en-US" sz="2133" b="1" dirty="0"/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 smtClean="0"/>
              <a:t>СВТ.НСД-5</a:t>
            </a:r>
            <a:endParaRPr lang="ru-RU" sz="2133" b="1" dirty="0"/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 smtClean="0"/>
              <a:t>НДВ-4</a:t>
            </a:r>
            <a:endParaRPr lang="ru-RU" sz="2133" dirty="0"/>
          </a:p>
        </p:txBody>
      </p:sp>
    </p:spTree>
    <p:extLst>
      <p:ext uri="{BB962C8B-B14F-4D97-AF65-F5344CB8AC3E}">
        <p14:creationId xmlns:p14="http://schemas.microsoft.com/office/powerpoint/2010/main" val="34107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Семинары и тренинги для заказчиков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 rot="5400000">
            <a:off x="1121181" y="740739"/>
            <a:ext cx="2785528" cy="42830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tlCol="0" anchor="ctr"/>
          <a:lstStyle/>
          <a:p>
            <a:pPr algn="ctr">
              <a:lnSpc>
                <a:spcPct val="85000"/>
              </a:lnSpc>
            </a:pPr>
            <a:endParaRPr lang="en-US" sz="2666" dirty="0">
              <a:noFill/>
              <a:latin typeface="HP Simplifi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" y="1482993"/>
            <a:ext cx="6092825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96D6"/>
                </a:solidFill>
              </a:rPr>
              <a:t>Тренинги</a:t>
            </a:r>
          </a:p>
          <a:p>
            <a:r>
              <a:rPr lang="ru-RU" dirty="0"/>
              <a:t>•	вебинары</a:t>
            </a:r>
          </a:p>
          <a:p>
            <a:r>
              <a:rPr lang="ru-RU" dirty="0"/>
              <a:t>•	технические воркшопы по продуктам</a:t>
            </a:r>
          </a:p>
          <a:p>
            <a:r>
              <a:rPr lang="ru-RU" dirty="0"/>
              <a:t>•	обзорные семинары по продуктам</a:t>
            </a:r>
          </a:p>
          <a:p>
            <a:endParaRPr lang="ru-RU" dirty="0"/>
          </a:p>
          <a:p>
            <a:r>
              <a:rPr lang="ru-RU" b="1" dirty="0">
                <a:solidFill>
                  <a:srgbClr val="0096D6"/>
                </a:solidFill>
              </a:rPr>
              <a:t>Документы</a:t>
            </a:r>
            <a:endParaRPr lang="ru-RU" dirty="0"/>
          </a:p>
          <a:p>
            <a:r>
              <a:rPr lang="ru-RU" dirty="0"/>
              <a:t>•	РД, ТЗ на продукты</a:t>
            </a:r>
          </a:p>
          <a:p>
            <a:r>
              <a:rPr lang="ru-RU" dirty="0"/>
              <a:t>•	сертификация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•	сценарии и лучшие практики в России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Вакуленко Александр Викторович,</a:t>
            </a:r>
          </a:p>
          <a:p>
            <a:r>
              <a:rPr lang="en-US" dirty="0" smtClean="0"/>
              <a:t>Head of Information Security Group HP Russia, Ph.D., CISSP,</a:t>
            </a:r>
          </a:p>
          <a:p>
            <a:r>
              <a:rPr lang="en-US" dirty="0" smtClean="0"/>
              <a:t>alexander.vakulenko@hpe.com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3789040"/>
            <a:ext cx="9141619" cy="1188720"/>
          </a:xfrm>
        </p:spPr>
        <p:txBody>
          <a:bodyPr/>
          <a:lstStyle/>
          <a:p>
            <a:r>
              <a:rPr lang="ru-RU" dirty="0" smtClean="0"/>
              <a:t>Современные </a:t>
            </a:r>
            <a:r>
              <a:rPr lang="ru-RU" dirty="0"/>
              <a:t>вызовы при обеспечении </a:t>
            </a:r>
            <a:r>
              <a:rPr lang="ru-RU" dirty="0" smtClean="0"/>
              <a:t>ИБ</a:t>
            </a:r>
          </a:p>
          <a:p>
            <a:r>
              <a:rPr lang="ru-RU" dirty="0" smtClean="0"/>
              <a:t>Проблема </a:t>
            </a:r>
            <a:r>
              <a:rPr lang="ru-RU" dirty="0"/>
              <a:t>адаптации мобильных устройств</a:t>
            </a:r>
            <a:endParaRPr lang="ru-RU" dirty="0" smtClean="0"/>
          </a:p>
          <a:p>
            <a:r>
              <a:rPr lang="ru-RU" dirty="0" smtClean="0"/>
              <a:t>Пять шагов к мобильной безопасности</a:t>
            </a:r>
            <a:endParaRPr lang="en-US" dirty="0" smtClean="0"/>
          </a:p>
          <a:p>
            <a:r>
              <a:rPr lang="ru-RU" dirty="0"/>
              <a:t>Модель зрелости мобильной </a:t>
            </a:r>
            <a:r>
              <a:rPr lang="ru-RU" dirty="0" smtClean="0"/>
              <a:t>безопасности</a:t>
            </a:r>
            <a:endParaRPr lang="en-US" dirty="0" smtClean="0"/>
          </a:p>
          <a:p>
            <a:r>
              <a:rPr lang="ru-RU" dirty="0" smtClean="0"/>
              <a:t>Сервисы безопасности для мобильных устройств</a:t>
            </a:r>
          </a:p>
          <a:p>
            <a:r>
              <a:rPr lang="ru-RU" dirty="0"/>
              <a:t>Решения для безопасных мобильных приложений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3</a:t>
            </a:fld>
            <a:endParaRPr lang="en-US" dirty="0"/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516332" y="345057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Современные вызовы при обеспечении ИБ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2432" y="1386993"/>
            <a:ext cx="10717446" cy="1123699"/>
            <a:chOff x="339413" y="1039846"/>
            <a:chExt cx="8040178" cy="842994"/>
          </a:xfrm>
        </p:grpSpPr>
        <p:grpSp>
          <p:nvGrpSpPr>
            <p:cNvPr id="49" name="Group 48"/>
            <p:cNvGrpSpPr/>
            <p:nvPr/>
          </p:nvGrpSpPr>
          <p:grpSpPr>
            <a:xfrm>
              <a:off x="339413" y="1039846"/>
              <a:ext cx="4293710" cy="804672"/>
              <a:chOff x="339413" y="1039846"/>
              <a:chExt cx="4293710" cy="804672"/>
            </a:xfrm>
          </p:grpSpPr>
          <p:sp>
            <p:nvSpPr>
              <p:cNvPr id="60" name="Right Arrow 59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84070" y="1039846"/>
                <a:ext cx="3449053" cy="804672"/>
              </a:xfrm>
              <a:prstGeom prst="rightArrow">
                <a:avLst>
                  <a:gd name="adj1" fmla="val 100000"/>
                  <a:gd name="adj2" fmla="val 2711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21888" tIns="60944" rtlCol="0" anchor="ctr"/>
              <a:lstStyle/>
              <a:p>
                <a:pPr lvl="0"/>
                <a:r>
                  <a:rPr lang="ru-RU" sz="2133" b="1" dirty="0">
                    <a:solidFill>
                      <a:prstClr val="white"/>
                    </a:solidFill>
                  </a:rPr>
                  <a:t>Совершенствование атак</a:t>
                </a:r>
                <a:endParaRPr lang="en-US" sz="2133" b="1" dirty="0">
                  <a:solidFill>
                    <a:prstClr val="white"/>
                  </a:solidFill>
                </a:endParaRPr>
              </a:p>
              <a:p>
                <a:pPr lvl="0"/>
                <a:r>
                  <a:rPr lang="en-US" sz="1866" dirty="0">
                    <a:solidFill>
                      <a:prstClr val="white"/>
                    </a:solidFill>
                  </a:rPr>
                  <a:t>(</a:t>
                </a:r>
                <a:r>
                  <a:rPr lang="ru-RU" sz="1866" dirty="0">
                    <a:solidFill>
                      <a:prstClr val="white"/>
                    </a:solidFill>
                  </a:rPr>
                  <a:t>технологическое и организационное</a:t>
                </a:r>
                <a:r>
                  <a:rPr lang="en-US" sz="1866" dirty="0">
                    <a:solidFill>
                      <a:prstClr val="white"/>
                    </a:solidFill>
                  </a:rPr>
                  <a:t>)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39413" y="1039846"/>
                <a:ext cx="774916" cy="8046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2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676876" y="1792732"/>
              <a:ext cx="702298" cy="90108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333" b="1" dirty="0"/>
                <a:t>Research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26980" y="1792732"/>
              <a:ext cx="702298" cy="90108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333" b="1" dirty="0"/>
                <a:t>Infiltration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77084" y="1792732"/>
              <a:ext cx="702298" cy="90108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333" b="1" dirty="0"/>
                <a:t>Discovery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27188" y="1792732"/>
              <a:ext cx="702298" cy="90108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333" b="1" dirty="0"/>
                <a:t>Capture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77293" y="1792732"/>
              <a:ext cx="702298" cy="90108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333" b="1" dirty="0"/>
                <a:t>Exfiltration</a:t>
              </a:r>
            </a:p>
          </p:txBody>
        </p:sp>
        <p:pic>
          <p:nvPicPr>
            <p:cNvPr id="55" name="Picture 54" descr="security solutions icons-02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375" y="1269936"/>
              <a:ext cx="447350" cy="438578"/>
            </a:xfrm>
            <a:prstGeom prst="rect">
              <a:avLst/>
            </a:prstGeom>
          </p:spPr>
        </p:pic>
        <p:pic>
          <p:nvPicPr>
            <p:cNvPr id="56" name="Picture 55" descr="security solutions icons-03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760" y="1276815"/>
              <a:ext cx="478050" cy="425421"/>
            </a:xfrm>
            <a:prstGeom prst="rect">
              <a:avLst/>
            </a:prstGeom>
          </p:spPr>
        </p:pic>
        <p:pic>
          <p:nvPicPr>
            <p:cNvPr id="57" name="Picture 56" descr="security solutions icons-04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253" y="1285989"/>
              <a:ext cx="407877" cy="407877"/>
            </a:xfrm>
            <a:prstGeom prst="rect">
              <a:avLst/>
            </a:prstGeom>
          </p:spPr>
        </p:pic>
        <p:pic>
          <p:nvPicPr>
            <p:cNvPr id="58" name="Picture 57" descr="security solutions icons-05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6357" y="1276815"/>
              <a:ext cx="381563" cy="425421"/>
            </a:xfrm>
            <a:prstGeom prst="rect">
              <a:avLst/>
            </a:prstGeom>
          </p:spPr>
        </p:pic>
        <p:pic>
          <p:nvPicPr>
            <p:cNvPr id="59" name="Picture 58" descr="security solutions icons-06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943" y="1272228"/>
              <a:ext cx="464892" cy="43419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452433" y="3093415"/>
            <a:ext cx="10764243" cy="1525782"/>
            <a:chOff x="339413" y="2319996"/>
            <a:chExt cx="8075285" cy="1144635"/>
          </a:xfrm>
        </p:grpSpPr>
        <p:grpSp>
          <p:nvGrpSpPr>
            <p:cNvPr id="63" name="Group 62"/>
            <p:cNvGrpSpPr/>
            <p:nvPr/>
          </p:nvGrpSpPr>
          <p:grpSpPr>
            <a:xfrm>
              <a:off x="339413" y="2369117"/>
              <a:ext cx="4295379" cy="804672"/>
              <a:chOff x="339413" y="2024493"/>
              <a:chExt cx="4295379" cy="804672"/>
            </a:xfrm>
          </p:grpSpPr>
          <p:sp>
            <p:nvSpPr>
              <p:cNvPr id="82" name="Right Arrow 8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84070" y="2024493"/>
                <a:ext cx="3450722" cy="804672"/>
              </a:xfrm>
              <a:prstGeom prst="rightArrow">
                <a:avLst>
                  <a:gd name="adj1" fmla="val 100000"/>
                  <a:gd name="adj2" fmla="val 25905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21888" tIns="60944" rtlCol="0" anchor="ctr"/>
              <a:lstStyle/>
              <a:p>
                <a:pPr lvl="0"/>
                <a:r>
                  <a:rPr lang="ru-RU" sz="2000" b="1" dirty="0">
                    <a:solidFill>
                      <a:prstClr val="white"/>
                    </a:solidFill>
                  </a:rPr>
                  <a:t>Изменения в технологиях</a:t>
                </a:r>
                <a:endParaRPr lang="en-US" sz="2000" b="1" dirty="0">
                  <a:solidFill>
                    <a:prstClr val="white"/>
                  </a:solidFill>
                </a:endParaRPr>
              </a:p>
              <a:p>
                <a:pPr lvl="0"/>
                <a:r>
                  <a:rPr lang="en-US" sz="1866" dirty="0">
                    <a:solidFill>
                      <a:prstClr val="white"/>
                    </a:solidFill>
                  </a:rPr>
                  <a:t>(</a:t>
                </a:r>
                <a:r>
                  <a:rPr lang="ru-RU" sz="1866" dirty="0">
                    <a:solidFill>
                      <a:prstClr val="white"/>
                    </a:solidFill>
                  </a:rPr>
                  <a:t>развитие, внедрение новых решений</a:t>
                </a:r>
                <a:r>
                  <a:rPr lang="en-US" sz="1866" dirty="0">
                    <a:solidFill>
                      <a:prstClr val="white"/>
                    </a:solidFill>
                  </a:rPr>
                  <a:t>)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39413" y="2024493"/>
                <a:ext cx="774916" cy="8046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2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688752" y="2319996"/>
              <a:ext cx="3725946" cy="1144635"/>
              <a:chOff x="4895784" y="2358780"/>
              <a:chExt cx="3725946" cy="1144635"/>
            </a:xfrm>
          </p:grpSpPr>
          <p:sp>
            <p:nvSpPr>
              <p:cNvPr id="65" name="Rectangle 64"/>
              <p:cNvSpPr/>
              <p:nvPr>
                <p:custDataLst>
                  <p:tags r:id="rId2"/>
                </p:custDataLst>
              </p:nvPr>
            </p:nvSpPr>
            <p:spPr>
              <a:xfrm>
                <a:off x="5716402" y="2828752"/>
                <a:ext cx="2104350" cy="215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96D6"/>
                    </a:solidFill>
                  </a:rPr>
                  <a:t>Consumption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"/>
                </p:custDataLst>
              </p:nvPr>
            </p:nvSpPr>
            <p:spPr>
              <a:xfrm>
                <a:off x="4991805" y="2656446"/>
                <a:ext cx="844321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Traditional DC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4"/>
                </p:custDataLst>
              </p:nvPr>
            </p:nvSpPr>
            <p:spPr>
              <a:xfrm>
                <a:off x="5948772" y="2656446"/>
                <a:ext cx="751841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Private cloud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5"/>
                </p:custDataLst>
              </p:nvPr>
            </p:nvSpPr>
            <p:spPr>
              <a:xfrm>
                <a:off x="6813259" y="2656446"/>
                <a:ext cx="882857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Managed cloud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6"/>
                </p:custDataLst>
              </p:nvPr>
            </p:nvSpPr>
            <p:spPr>
              <a:xfrm>
                <a:off x="7808761" y="2656446"/>
                <a:ext cx="751841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Public cloud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7"/>
                </p:custDataLst>
              </p:nvPr>
            </p:nvSpPr>
            <p:spPr>
              <a:xfrm>
                <a:off x="4895784" y="3284079"/>
                <a:ext cx="1152694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Virtual desktops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8"/>
                </p:custDataLst>
              </p:nvPr>
            </p:nvSpPr>
            <p:spPr>
              <a:xfrm>
                <a:off x="6065095" y="3284079"/>
                <a:ext cx="827653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Notebooks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9"/>
                </p:custDataLst>
              </p:nvPr>
            </p:nvSpPr>
            <p:spPr>
              <a:xfrm>
                <a:off x="6909365" y="3284079"/>
                <a:ext cx="751841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Tablets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10"/>
                </p:custDataLst>
              </p:nvPr>
            </p:nvSpPr>
            <p:spPr>
              <a:xfrm>
                <a:off x="7677824" y="3284079"/>
                <a:ext cx="943906" cy="2193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60944" rIns="0" rtlCol="0" anchor="ctr" anchorCtr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Smart phones</a:t>
                </a:r>
              </a:p>
            </p:txBody>
          </p:sp>
          <p:pic>
            <p:nvPicPr>
              <p:cNvPr id="74" name="Picture 73" descr="security solutions icons-07.png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5448" y="2358780"/>
                <a:ext cx="397885" cy="358426"/>
              </a:xfrm>
              <a:prstGeom prst="rect">
                <a:avLst/>
              </a:prstGeom>
            </p:spPr>
          </p:pic>
          <p:pic>
            <p:nvPicPr>
              <p:cNvPr id="75" name="Picture 74" descr="security solutions icons-08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3441" y="2394952"/>
                <a:ext cx="404461" cy="286083"/>
              </a:xfrm>
              <a:prstGeom prst="rect">
                <a:avLst/>
              </a:prstGeom>
            </p:spPr>
          </p:pic>
          <p:pic>
            <p:nvPicPr>
              <p:cNvPr id="76" name="Picture 75" descr="security solutions icons-09.png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78010" y="2396596"/>
                <a:ext cx="401173" cy="282794"/>
              </a:xfrm>
              <a:prstGeom prst="rect">
                <a:avLst/>
              </a:prstGeom>
            </p:spPr>
          </p:pic>
          <p:pic>
            <p:nvPicPr>
              <p:cNvPr id="77" name="Picture 76" descr="security solutions icons-10.png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291" y="2394952"/>
                <a:ext cx="404461" cy="286083"/>
              </a:xfrm>
              <a:prstGeom prst="rect">
                <a:avLst/>
              </a:prstGeom>
            </p:spPr>
          </p:pic>
          <p:pic>
            <p:nvPicPr>
              <p:cNvPr id="78" name="Picture 77" descr="security solutions icons-11.png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62416" y="3031384"/>
                <a:ext cx="365079" cy="275172"/>
              </a:xfrm>
              <a:prstGeom prst="rect">
                <a:avLst/>
              </a:prstGeom>
            </p:spPr>
          </p:pic>
          <p:pic>
            <p:nvPicPr>
              <p:cNvPr id="79" name="Picture 78" descr="security solutions icons-12.png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2978" y="3056433"/>
                <a:ext cx="272735" cy="202442"/>
              </a:xfrm>
              <a:prstGeom prst="rect">
                <a:avLst/>
              </a:prstGeom>
            </p:spPr>
          </p:pic>
          <p:pic>
            <p:nvPicPr>
              <p:cNvPr id="80" name="Picture 79" descr="security solutions icons-13.png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6511" y="3016870"/>
                <a:ext cx="345786" cy="269956"/>
              </a:xfrm>
              <a:prstGeom prst="rect">
                <a:avLst/>
              </a:prstGeom>
            </p:spPr>
          </p:pic>
          <p:pic>
            <p:nvPicPr>
              <p:cNvPr id="81" name="Picture 80" descr="security solutions icons-14.png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4981" y="3034715"/>
                <a:ext cx="167540" cy="245533"/>
              </a:xfrm>
              <a:prstGeom prst="rect">
                <a:avLst/>
              </a:prstGeom>
            </p:spPr>
          </p:pic>
        </p:grpSp>
      </p:grpSp>
      <p:grpSp>
        <p:nvGrpSpPr>
          <p:cNvPr id="84" name="Group 83"/>
          <p:cNvGrpSpPr/>
          <p:nvPr/>
        </p:nvGrpSpPr>
        <p:grpSpPr>
          <a:xfrm>
            <a:off x="452433" y="4930793"/>
            <a:ext cx="5725681" cy="1072617"/>
            <a:chOff x="339413" y="3019698"/>
            <a:chExt cx="4295379" cy="804672"/>
          </a:xfrm>
        </p:grpSpPr>
        <p:sp>
          <p:nvSpPr>
            <p:cNvPr id="85" name="Right Arrow 84"/>
            <p:cNvSpPr/>
            <p:nvPr>
              <p:custDataLst>
                <p:tags r:id="rId1"/>
              </p:custDataLst>
            </p:nvPr>
          </p:nvSpPr>
          <p:spPr>
            <a:xfrm>
              <a:off x="1184070" y="3019698"/>
              <a:ext cx="3450722" cy="804672"/>
            </a:xfrm>
            <a:prstGeom prst="rightArrow">
              <a:avLst>
                <a:gd name="adj1" fmla="val 100000"/>
                <a:gd name="adj2" fmla="val 2349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1888" tIns="60944" rtlCol="0" anchor="ctr"/>
            <a:lstStyle/>
            <a:p>
              <a:pPr lvl="0"/>
              <a:r>
                <a:rPr lang="ru-RU" sz="2133" b="1" dirty="0">
                  <a:solidFill>
                    <a:prstClr val="white"/>
                  </a:solidFill>
                </a:rPr>
                <a:t>Обеспечение соответствия</a:t>
              </a:r>
              <a:endParaRPr lang="en-US" sz="2133" b="1" dirty="0">
                <a:solidFill>
                  <a:prstClr val="white"/>
                </a:solidFill>
              </a:endParaRPr>
            </a:p>
            <a:p>
              <a:pPr lvl="0"/>
              <a:r>
                <a:rPr lang="en-US" sz="1866" dirty="0">
                  <a:solidFill>
                    <a:prstClr val="white"/>
                  </a:solidFill>
                </a:rPr>
                <a:t>(</a:t>
              </a:r>
              <a:r>
                <a:rPr lang="ru-RU" sz="1866" dirty="0">
                  <a:solidFill>
                    <a:prstClr val="white"/>
                  </a:solidFill>
                </a:rPr>
                <a:t>больше контроля, расширение </a:t>
              </a:r>
            </a:p>
            <a:p>
              <a:pPr lvl="0"/>
              <a:r>
                <a:rPr lang="ru-RU" sz="1866" dirty="0">
                  <a:solidFill>
                    <a:prstClr val="white"/>
                  </a:solidFill>
                </a:rPr>
                <a:t>области проверок</a:t>
              </a:r>
              <a:r>
                <a:rPr lang="en-US" sz="1866" dirty="0">
                  <a:solidFill>
                    <a:prstClr val="white"/>
                  </a:solidFill>
                </a:rPr>
                <a:t>)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9413" y="3019698"/>
              <a:ext cx="774916" cy="8046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2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6464814" y="5283509"/>
            <a:ext cx="1991265" cy="3363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09448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</a:pPr>
            <a:r>
              <a:rPr lang="ru-RU" sz="1866" b="1" dirty="0">
                <a:solidFill>
                  <a:prstClr val="black"/>
                </a:solidFill>
                <a:latin typeface="HP Simplified"/>
                <a:ea typeface="ＭＳ Ｐゴシック" charset="-128"/>
                <a:cs typeface="HP Simplified"/>
              </a:rPr>
              <a:t>ФСБ</a:t>
            </a:r>
            <a:endParaRPr lang="en-US" sz="1866" b="1" dirty="0">
              <a:solidFill>
                <a:prstClr val="black"/>
              </a:solidFill>
              <a:latin typeface="HP Simplified"/>
              <a:ea typeface="ＭＳ Ｐゴシック" charset="-128"/>
              <a:cs typeface="HP Simplified"/>
            </a:endParaRPr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8304058" y="5283509"/>
            <a:ext cx="1218883" cy="3363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09448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</a:pPr>
            <a:r>
              <a:rPr lang="ru-RU" sz="1866" b="1" dirty="0">
                <a:solidFill>
                  <a:prstClr val="black"/>
                </a:solidFill>
                <a:latin typeface="HP Simplified"/>
                <a:ea typeface="ＭＳ Ｐゴシック" charset="-128"/>
                <a:cs typeface="HP Simplified"/>
              </a:rPr>
              <a:t>ФСТЭК</a:t>
            </a:r>
            <a:endParaRPr lang="en-US" sz="1866" dirty="0">
              <a:solidFill>
                <a:prstClr val="black"/>
              </a:solidFill>
              <a:latin typeface="HP Simplified"/>
              <a:ea typeface="ＭＳ Ｐゴシック" charset="-128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9475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" y="-297"/>
            <a:ext cx="12186960" cy="68585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3194" y="1052736"/>
            <a:ext cx="12188825" cy="35600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198" dirty="0" smtClean="0">
                <a:solidFill>
                  <a:schemeClr val="bg1"/>
                </a:solidFill>
              </a:rPr>
              <a:t>Киберпреступность – это большой бизнес</a:t>
            </a:r>
            <a:endParaRPr lang="en-US" sz="7198" dirty="0">
              <a:solidFill>
                <a:schemeClr val="bg1"/>
              </a:solidFill>
              <a:effectLst>
                <a:outerShdw blurRad="12700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Security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b="1" dirty="0"/>
              <a:t>Инновационные исследования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03124" y="2937166"/>
            <a:ext cx="2011136" cy="1526286"/>
          </a:xfrm>
          <a:prstGeom prst="rightArrow">
            <a:avLst>
              <a:gd name="adj1" fmla="val 63635"/>
              <a:gd name="adj2" fmla="val 438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499214" y="1184464"/>
            <a:ext cx="7313295" cy="1487034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  <a:buSzPct val="80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SANS, CERT, NIST, OSVDB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и другие (не) коммерческие организации</a:t>
            </a:r>
            <a:endParaRPr lang="en-US" sz="16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96801" indent="-196801"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~3000 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исследователей</a:t>
            </a:r>
            <a:endParaRPr lang="en-US" sz="16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96801" indent="-196801"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2000+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наших клиентов, сообщающих об атаках</a:t>
            </a:r>
            <a:endParaRPr lang="en-US" sz="16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96801" indent="-196801"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7000+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сетей, защищаемых решениями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HP</a:t>
            </a:r>
            <a:endParaRPr lang="en-US" sz="2133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Up Arrow Callout 6"/>
          <p:cNvSpPr/>
          <p:nvPr>
            <p:custDataLst>
              <p:tags r:id="rId2"/>
            </p:custDataLst>
          </p:nvPr>
        </p:nvSpPr>
        <p:spPr>
          <a:xfrm rot="10800000">
            <a:off x="1937882" y="1531932"/>
            <a:ext cx="1107190" cy="132293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2159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lIns="121888" tIns="60944" rtlCol="0" anchor="ctr"/>
          <a:lstStyle/>
          <a:p>
            <a:pPr algn="ctr" rtl="0">
              <a:lnSpc>
                <a:spcPct val="85000"/>
              </a:lnSpc>
              <a:defRPr/>
            </a:pPr>
            <a:endParaRPr lang="en-US" sz="2133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 descr="z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>
            <a:grayscl/>
            <a:lum bright="40000" contrast="40000"/>
          </a:blip>
          <a:stretch>
            <a:fillRect/>
          </a:stretch>
        </p:blipFill>
        <p:spPr bwMode="gray">
          <a:xfrm>
            <a:off x="2050817" y="1742513"/>
            <a:ext cx="799892" cy="2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Callout 8"/>
          <p:cNvSpPr/>
          <p:nvPr>
            <p:custDataLst>
              <p:tags r:id="rId4"/>
            </p:custDataLst>
          </p:nvPr>
        </p:nvSpPr>
        <p:spPr>
          <a:xfrm rot="10800000">
            <a:off x="3180115" y="1531932"/>
            <a:ext cx="1107190" cy="132293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2159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lIns="121888" tIns="60944" rtlCol="0" anchor="ctr"/>
          <a:lstStyle/>
          <a:p>
            <a:pPr algn="ctr" rtl="0">
              <a:lnSpc>
                <a:spcPct val="85000"/>
              </a:lnSpc>
              <a:defRPr/>
            </a:pPr>
            <a:endParaRPr lang="en-US" sz="2133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threat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lum bright="40000" contrast="40000"/>
          </a:blip>
          <a:stretch>
            <a:fillRect/>
          </a:stretch>
        </p:blipFill>
        <p:spPr bwMode="gray">
          <a:xfrm>
            <a:off x="3247933" y="1772202"/>
            <a:ext cx="901465" cy="279327"/>
          </a:xfrm>
          <a:prstGeom prst="rect">
            <a:avLst/>
          </a:prstGeom>
        </p:spPr>
      </p:pic>
      <p:sp>
        <p:nvSpPr>
          <p:cNvPr id="11" name="Up Arrow Callout 10"/>
          <p:cNvSpPr/>
          <p:nvPr>
            <p:custDataLst>
              <p:tags r:id="rId6"/>
            </p:custDataLst>
          </p:nvPr>
        </p:nvSpPr>
        <p:spPr>
          <a:xfrm rot="10800000">
            <a:off x="695654" y="1531932"/>
            <a:ext cx="1107190" cy="132293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1405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lIns="121888" tIns="60944" rtlCol="0" anchor="ctr"/>
          <a:lstStyle/>
          <a:p>
            <a:pPr algn="ctr" rtl="0">
              <a:lnSpc>
                <a:spcPct val="85000"/>
              </a:lnSpc>
              <a:defRPr/>
            </a:pPr>
            <a:endParaRPr lang="en-US" sz="2133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73236" y="1669535"/>
            <a:ext cx="117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333" b="1" dirty="0">
                <a:solidFill>
                  <a:srgbClr val="FFFFFF"/>
                </a:solidFill>
                <a:cs typeface="Arial" pitchFamily="34" charset="0"/>
              </a:rPr>
              <a:t>Ecosystem partner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6758" y="4816964"/>
            <a:ext cx="3789963" cy="982098"/>
            <a:chOff x="354011" y="3612994"/>
            <a:chExt cx="2843213" cy="736765"/>
          </a:xfrm>
        </p:grpSpPr>
        <p:sp>
          <p:nvSpPr>
            <p:cNvPr id="14" name="Round Diagonal Corner Rectangle 13"/>
            <p:cNvSpPr/>
            <p:nvPr>
              <p:custDataLst>
                <p:tags r:id="rId9"/>
              </p:custDataLst>
            </p:nvPr>
          </p:nvSpPr>
          <p:spPr>
            <a:xfrm flipH="1">
              <a:off x="354011" y="3612994"/>
              <a:ext cx="2843213" cy="736765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21888" tIns="60944" rtlCol="0" anchor="ctr"/>
            <a:lstStyle/>
            <a:p>
              <a:pPr algn="ctr" defTabSz="1218895">
                <a:lnSpc>
                  <a:spcPct val="85000"/>
                </a:lnSpc>
                <a:defRPr/>
              </a:pPr>
              <a:endParaRPr lang="en-US" sz="2133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3601" y="3654646"/>
              <a:ext cx="2428150" cy="637704"/>
              <a:chOff x="451529" y="3654646"/>
              <a:chExt cx="2428150" cy="637704"/>
            </a:xfrm>
          </p:grpSpPr>
          <p:pic>
            <p:nvPicPr>
              <p:cNvPr id="16" name="Picture 94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067" y="3988033"/>
                <a:ext cx="760791" cy="30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451529" y="3654646"/>
                <a:ext cx="2428150" cy="309934"/>
                <a:chOff x="451529" y="3654646"/>
                <a:chExt cx="2428150" cy="309934"/>
              </a:xfrm>
            </p:grpSpPr>
            <p:pic>
              <p:nvPicPr>
                <p:cNvPr id="18" name="Picture 1" descr="C:\Users\chungd\Desktop\DVLabs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529" y="3672039"/>
                  <a:ext cx="994911" cy="292541"/>
                </a:xfrm>
                <a:prstGeom prst="rect">
                  <a:avLst/>
                </a:prstGeom>
                <a:noFill/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121161" y="3654646"/>
                  <a:ext cx="758518" cy="30845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wrap="none" tIns="121888" anchor="ctr">
                  <a:no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ts val="577"/>
                    </a:spcBef>
                  </a:pPr>
                  <a:r>
                    <a:rPr lang="en-US" sz="2399" b="1" dirty="0">
                      <a:ea typeface="Adobe Gothic Std B" pitchFamily="34" charset="-128"/>
                      <a:cs typeface="Miriam" pitchFamily="34" charset="-79"/>
                    </a:rPr>
                    <a:t>ESS</a:t>
                  </a:r>
                  <a:endParaRPr lang="pl-PL" sz="2399" b="1" dirty="0">
                    <a:ea typeface="Adobe Gothic Std B" pitchFamily="34" charset="-128"/>
                    <a:cs typeface="Miriam" pitchFamily="34" charset="-79"/>
                  </a:endParaRPr>
                </a:p>
              </p:txBody>
            </p:sp>
          </p:grpSp>
        </p:grpSp>
      </p:grpSp>
      <p:sp>
        <p:nvSpPr>
          <p:cNvPr id="20" name="Right Arrow 19"/>
          <p:cNvSpPr/>
          <p:nvPr/>
        </p:nvSpPr>
        <p:spPr>
          <a:xfrm rot="16200000">
            <a:off x="1007586" y="4355791"/>
            <a:ext cx="444566" cy="55743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2341395" y="4355788"/>
            <a:ext cx="444560" cy="55743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3498584" y="4345688"/>
            <a:ext cx="444560" cy="55743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5652" y="2876596"/>
            <a:ext cx="3814990" cy="1545659"/>
            <a:chOff x="773214" y="1939526"/>
            <a:chExt cx="2250978" cy="911994"/>
          </a:xfrm>
        </p:grpSpPr>
        <p:sp>
          <p:nvSpPr>
            <p:cNvPr id="24" name="Round Diagonal Corner Rectangle 23"/>
            <p:cNvSpPr/>
            <p:nvPr>
              <p:custDataLst>
                <p:tags r:id="rId8"/>
              </p:custDataLst>
            </p:nvPr>
          </p:nvSpPr>
          <p:spPr>
            <a:xfrm flipH="1">
              <a:off x="773214" y="1939526"/>
              <a:ext cx="2250978" cy="911994"/>
            </a:xfrm>
            <a:prstGeom prst="round2DiagRect">
              <a:avLst>
                <a:gd name="adj1" fmla="val 13138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21888" tIns="60944" rtlCol="0" anchor="ctr"/>
            <a:lstStyle/>
            <a:p>
              <a:pPr algn="ctr" defTabSz="1218895">
                <a:lnSpc>
                  <a:spcPct val="85000"/>
                </a:lnSpc>
                <a:defRPr/>
              </a:pPr>
              <a:endParaRPr lang="en-US" sz="2133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96" y="1943913"/>
              <a:ext cx="1609014" cy="74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972507" y="2646875"/>
              <a:ext cx="1852393" cy="189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577"/>
                </a:spcBef>
              </a:pPr>
              <a:r>
                <a:rPr lang="pl-PL" sz="1866" b="1" dirty="0">
                  <a:solidFill>
                    <a:schemeClr val="accent1"/>
                  </a:solidFill>
                </a:rPr>
                <a:t>HP </a:t>
              </a:r>
              <a:r>
                <a:rPr lang="en-US" sz="1866" b="1" dirty="0">
                  <a:solidFill>
                    <a:schemeClr val="accent1"/>
                  </a:solidFill>
                </a:rPr>
                <a:t>Security </a:t>
              </a:r>
              <a:r>
                <a:rPr lang="pl-PL" sz="1866" b="1" dirty="0">
                  <a:solidFill>
                    <a:schemeClr val="accent1"/>
                  </a:solidFill>
                </a:rPr>
                <a:t>Research</a:t>
              </a:r>
            </a:p>
          </p:txBody>
        </p:sp>
      </p:grp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303297" y="5779885"/>
            <a:ext cx="3482841" cy="6366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888" rtlCol="0" anchor="t"/>
          <a:lstStyle>
            <a:defPPr>
              <a:defRPr lang="en-US"/>
            </a:defPPr>
            <a:lvl1pPr algn="ctr">
              <a:defRPr sz="1400" b="1">
                <a:solidFill>
                  <a:schemeClr val="accent1"/>
                </a:solidFill>
                <a:latin typeface="HP Simplified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ru-RU" sz="2666" dirty="0">
                <a:latin typeface="+mj-lt"/>
              </a:rPr>
              <a:t>На шаг впереди</a:t>
            </a:r>
            <a:endParaRPr lang="en-US" sz="2666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75829" y="2631112"/>
            <a:ext cx="5383347" cy="3015015"/>
            <a:chOff x="4469811" y="1973178"/>
            <a:chExt cx="4038562" cy="1835695"/>
          </a:xfrm>
        </p:grpSpPr>
        <p:sp>
          <p:nvSpPr>
            <p:cNvPr id="29" name="Round Diagonal Corner Rectangle 28"/>
            <p:cNvSpPr/>
            <p:nvPr/>
          </p:nvSpPr>
          <p:spPr>
            <a:xfrm flipH="1">
              <a:off x="4525963" y="1973178"/>
              <a:ext cx="3976353" cy="1835695"/>
            </a:xfrm>
            <a:prstGeom prst="round2DiagRect">
              <a:avLst>
                <a:gd name="adj1" fmla="val 7265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69811" y="2489172"/>
              <a:ext cx="4038562" cy="1055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8130" indent="-148130">
                <a:spcAft>
                  <a:spcPts val="80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lang="ru-RU" sz="1866" b="1" dirty="0">
                  <a:solidFill>
                    <a:srgbClr val="FFFFFF"/>
                  </a:solidFill>
                  <a:cs typeface="Arial" pitchFamily="34" charset="0"/>
                </a:rPr>
                <a:t>Интеграция в портфолио продуктов</a:t>
              </a:r>
              <a:r>
                <a:rPr lang="en-US" sz="1866" b="1" dirty="0">
                  <a:solidFill>
                    <a:srgbClr val="FFFFFF"/>
                  </a:solidFill>
                  <a:cs typeface="Arial" pitchFamily="34" charset="0"/>
                </a:rPr>
                <a:t> HP</a:t>
              </a:r>
            </a:p>
            <a:p>
              <a:pPr marL="148130" indent="-148130">
                <a:spcAft>
                  <a:spcPts val="80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lang="en-US" sz="1866" b="1" dirty="0">
                  <a:solidFill>
                    <a:srgbClr val="FFFFFF"/>
                  </a:solidFill>
                  <a:cs typeface="Arial" pitchFamily="34" charset="0"/>
                </a:rPr>
                <a:t>HP </a:t>
              </a:r>
              <a:r>
                <a:rPr lang="ru-RU" sz="1866" b="1" dirty="0">
                  <a:solidFill>
                    <a:srgbClr val="FFFFFF"/>
                  </a:solidFill>
                  <a:cs typeface="Arial" pitchFamily="34" charset="0"/>
                </a:rPr>
                <a:t>обнаруживает больше уязвимостей, чем все остальные компании вместе взятые</a:t>
              </a:r>
              <a:endParaRPr lang="en-US" sz="1866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marL="148130" indent="-148130">
                <a:spcAft>
                  <a:spcPts val="80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lang="ru-RU" sz="1866" b="1" dirty="0">
                  <a:solidFill>
                    <a:srgbClr val="FFFFFF"/>
                  </a:solidFill>
                </a:rPr>
                <a:t>Выделенное подразделение по изучению актуальных угроз</a:t>
              </a:r>
              <a:endParaRPr lang="en-US" sz="1866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543282" y="2019575"/>
              <a:ext cx="3786669" cy="4675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21888" rtlCol="0" anchor="t"/>
            <a:lstStyle>
              <a:defPPr>
                <a:defRPr lang="en-US"/>
              </a:defPPr>
              <a:lvl1pPr algn="ctr">
                <a:defRPr sz="1400" b="1">
                  <a:solidFill>
                    <a:schemeClr val="accent1"/>
                  </a:solidFill>
                  <a:latin typeface="HP Simplified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algn="l"/>
              <a:r>
                <a:rPr lang="ru-RU" sz="2666" dirty="0">
                  <a:solidFill>
                    <a:srgbClr val="FFFFFF"/>
                  </a:solidFill>
                  <a:latin typeface="+mj-lt"/>
                </a:rPr>
                <a:t>Оперативная информация</a:t>
              </a:r>
              <a:endParaRPr lang="en-US" sz="2666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134033" y="1903729"/>
            <a:ext cx="1356720" cy="743653"/>
            <a:chOff x="3497872" y="1961543"/>
            <a:chExt cx="1544883" cy="846789"/>
          </a:xfrm>
        </p:grpSpPr>
        <p:grpSp>
          <p:nvGrpSpPr>
            <p:cNvPr id="33" name="Group 32"/>
            <p:cNvGrpSpPr/>
            <p:nvPr/>
          </p:nvGrpSpPr>
          <p:grpSpPr>
            <a:xfrm>
              <a:off x="4196862" y="1961543"/>
              <a:ext cx="845893" cy="846789"/>
              <a:chOff x="0" y="0"/>
              <a:chExt cx="1503363" cy="1504950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511175" y="211137"/>
                <a:ext cx="992188" cy="1293813"/>
              </a:xfrm>
              <a:custGeom>
                <a:avLst/>
                <a:gdLst>
                  <a:gd name="T0" fmla="*/ 168 w 264"/>
                  <a:gd name="T1" fmla="*/ 0 h 344"/>
                  <a:gd name="T2" fmla="*/ 152 w 264"/>
                  <a:gd name="T3" fmla="*/ 0 h 344"/>
                  <a:gd name="T4" fmla="*/ 0 w 264"/>
                  <a:gd name="T5" fmla="*/ 0 h 344"/>
                  <a:gd name="T6" fmla="*/ 0 w 264"/>
                  <a:gd name="T7" fmla="*/ 320 h 344"/>
                  <a:gd name="T8" fmla="*/ 24 w 264"/>
                  <a:gd name="T9" fmla="*/ 344 h 344"/>
                  <a:gd name="T10" fmla="*/ 264 w 264"/>
                  <a:gd name="T11" fmla="*/ 344 h 344"/>
                  <a:gd name="T12" fmla="*/ 264 w 264"/>
                  <a:gd name="T13" fmla="*/ 112 h 344"/>
                  <a:gd name="T14" fmla="*/ 264 w 264"/>
                  <a:gd name="T15" fmla="*/ 96 h 344"/>
                  <a:gd name="T16" fmla="*/ 168 w 264"/>
                  <a:gd name="T17" fmla="*/ 0 h 344"/>
                  <a:gd name="T18" fmla="*/ 231 w 264"/>
                  <a:gd name="T19" fmla="*/ 96 h 344"/>
                  <a:gd name="T20" fmla="*/ 168 w 264"/>
                  <a:gd name="T21" fmla="*/ 96 h 344"/>
                  <a:gd name="T22" fmla="*/ 168 w 264"/>
                  <a:gd name="T23" fmla="*/ 33 h 344"/>
                  <a:gd name="T24" fmla="*/ 231 w 264"/>
                  <a:gd name="T25" fmla="*/ 96 h 344"/>
                  <a:gd name="T26" fmla="*/ 240 w 264"/>
                  <a:gd name="T27" fmla="*/ 320 h 344"/>
                  <a:gd name="T28" fmla="*/ 24 w 264"/>
                  <a:gd name="T29" fmla="*/ 320 h 344"/>
                  <a:gd name="T30" fmla="*/ 24 w 264"/>
                  <a:gd name="T31" fmla="*/ 24 h 344"/>
                  <a:gd name="T32" fmla="*/ 152 w 264"/>
                  <a:gd name="T33" fmla="*/ 24 h 344"/>
                  <a:gd name="T34" fmla="*/ 152 w 264"/>
                  <a:gd name="T35" fmla="*/ 96 h 344"/>
                  <a:gd name="T36" fmla="*/ 168 w 264"/>
                  <a:gd name="T37" fmla="*/ 112 h 344"/>
                  <a:gd name="T38" fmla="*/ 240 w 264"/>
                  <a:gd name="T39" fmla="*/ 112 h 344"/>
                  <a:gd name="T40" fmla="*/ 240 w 264"/>
                  <a:gd name="T41" fmla="*/ 32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4" h="344">
                    <a:moveTo>
                      <a:pt x="168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33"/>
                      <a:pt x="11" y="344"/>
                      <a:pt x="24" y="344"/>
                    </a:cubicBezTo>
                    <a:cubicBezTo>
                      <a:pt x="264" y="344"/>
                      <a:pt x="264" y="344"/>
                      <a:pt x="264" y="344"/>
                    </a:cubicBezTo>
                    <a:cubicBezTo>
                      <a:pt x="264" y="112"/>
                      <a:pt x="264" y="112"/>
                      <a:pt x="264" y="112"/>
                    </a:cubicBezTo>
                    <a:cubicBezTo>
                      <a:pt x="264" y="96"/>
                      <a:pt x="264" y="96"/>
                      <a:pt x="264" y="96"/>
                    </a:cubicBezTo>
                    <a:lnTo>
                      <a:pt x="168" y="0"/>
                    </a:lnTo>
                    <a:close/>
                    <a:moveTo>
                      <a:pt x="231" y="96"/>
                    </a:move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33"/>
                      <a:pt x="168" y="33"/>
                      <a:pt x="168" y="33"/>
                    </a:cubicBezTo>
                    <a:lnTo>
                      <a:pt x="231" y="96"/>
                    </a:lnTo>
                    <a:close/>
                    <a:moveTo>
                      <a:pt x="240" y="320"/>
                    </a:moveTo>
                    <a:cubicBezTo>
                      <a:pt x="24" y="320"/>
                      <a:pt x="24" y="320"/>
                      <a:pt x="24" y="3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96"/>
                      <a:pt x="152" y="96"/>
                      <a:pt x="152" y="96"/>
                    </a:cubicBezTo>
                    <a:cubicBezTo>
                      <a:pt x="152" y="105"/>
                      <a:pt x="159" y="112"/>
                      <a:pt x="168" y="112"/>
                    </a:cubicBezTo>
                    <a:cubicBezTo>
                      <a:pt x="240" y="112"/>
                      <a:pt x="240" y="112"/>
                      <a:pt x="240" y="112"/>
                    </a:cubicBezTo>
                    <a:lnTo>
                      <a:pt x="240" y="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80975" y="587375"/>
                <a:ext cx="255588" cy="90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180975" y="406400"/>
                <a:ext cx="255588" cy="90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180975" y="768350"/>
                <a:ext cx="255588" cy="90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80975" y="949325"/>
                <a:ext cx="255588" cy="88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0" y="0"/>
                <a:ext cx="992188" cy="1295400"/>
              </a:xfrm>
              <a:custGeom>
                <a:avLst/>
                <a:gdLst>
                  <a:gd name="T0" fmla="*/ 240 w 264"/>
                  <a:gd name="T1" fmla="*/ 0 h 344"/>
                  <a:gd name="T2" fmla="*/ 0 w 264"/>
                  <a:gd name="T3" fmla="*/ 0 h 344"/>
                  <a:gd name="T4" fmla="*/ 0 w 264"/>
                  <a:gd name="T5" fmla="*/ 320 h 344"/>
                  <a:gd name="T6" fmla="*/ 24 w 264"/>
                  <a:gd name="T7" fmla="*/ 344 h 344"/>
                  <a:gd name="T8" fmla="*/ 120 w 264"/>
                  <a:gd name="T9" fmla="*/ 344 h 344"/>
                  <a:gd name="T10" fmla="*/ 120 w 264"/>
                  <a:gd name="T11" fmla="*/ 320 h 344"/>
                  <a:gd name="T12" fmla="*/ 24 w 264"/>
                  <a:gd name="T13" fmla="*/ 320 h 344"/>
                  <a:gd name="T14" fmla="*/ 24 w 264"/>
                  <a:gd name="T15" fmla="*/ 24 h 344"/>
                  <a:gd name="T16" fmla="*/ 240 w 264"/>
                  <a:gd name="T17" fmla="*/ 24 h 344"/>
                  <a:gd name="T18" fmla="*/ 240 w 264"/>
                  <a:gd name="T19" fmla="*/ 40 h 344"/>
                  <a:gd name="T20" fmla="*/ 264 w 264"/>
                  <a:gd name="T21" fmla="*/ 40 h 344"/>
                  <a:gd name="T22" fmla="*/ 264 w 264"/>
                  <a:gd name="T23" fmla="*/ 24 h 344"/>
                  <a:gd name="T24" fmla="*/ 240 w 264"/>
                  <a:gd name="T2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" h="344">
                    <a:moveTo>
                      <a:pt x="2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33"/>
                      <a:pt x="11" y="344"/>
                      <a:pt x="24" y="344"/>
                    </a:cubicBezTo>
                    <a:cubicBezTo>
                      <a:pt x="120" y="344"/>
                      <a:pt x="120" y="344"/>
                      <a:pt x="120" y="344"/>
                    </a:cubicBezTo>
                    <a:cubicBezTo>
                      <a:pt x="120" y="320"/>
                      <a:pt x="120" y="320"/>
                      <a:pt x="120" y="320"/>
                    </a:cubicBezTo>
                    <a:cubicBezTo>
                      <a:pt x="24" y="320"/>
                      <a:pt x="24" y="320"/>
                      <a:pt x="24" y="3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40" y="40"/>
                      <a:pt x="240" y="40"/>
                      <a:pt x="240" y="40"/>
                    </a:cubicBezTo>
                    <a:cubicBezTo>
                      <a:pt x="264" y="40"/>
                      <a:pt x="264" y="40"/>
                      <a:pt x="264" y="40"/>
                    </a:cubicBezTo>
                    <a:cubicBezTo>
                      <a:pt x="264" y="24"/>
                      <a:pt x="264" y="24"/>
                      <a:pt x="264" y="24"/>
                    </a:cubicBezTo>
                    <a:cubicBezTo>
                      <a:pt x="264" y="11"/>
                      <a:pt x="254" y="0"/>
                      <a:pt x="2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43" name="Freeform 42"/>
              <p:cNvSpPr>
                <a:spLocks noEditPoints="1"/>
              </p:cNvSpPr>
              <p:nvPr/>
            </p:nvSpPr>
            <p:spPr bwMode="auto">
              <a:xfrm>
                <a:off x="796925" y="688975"/>
                <a:ext cx="436563" cy="628650"/>
              </a:xfrm>
              <a:custGeom>
                <a:avLst/>
                <a:gdLst>
                  <a:gd name="T0" fmla="*/ 116 w 116"/>
                  <a:gd name="T1" fmla="*/ 58 h 167"/>
                  <a:gd name="T2" fmla="*/ 58 w 116"/>
                  <a:gd name="T3" fmla="*/ 0 h 167"/>
                  <a:gd name="T4" fmla="*/ 0 w 116"/>
                  <a:gd name="T5" fmla="*/ 58 h 167"/>
                  <a:gd name="T6" fmla="*/ 20 w 116"/>
                  <a:gd name="T7" fmla="*/ 102 h 167"/>
                  <a:gd name="T8" fmla="*/ 20 w 116"/>
                  <a:gd name="T9" fmla="*/ 102 h 167"/>
                  <a:gd name="T10" fmla="*/ 34 w 116"/>
                  <a:gd name="T11" fmla="*/ 135 h 167"/>
                  <a:gd name="T12" fmla="*/ 34 w 116"/>
                  <a:gd name="T13" fmla="*/ 143 h 167"/>
                  <a:gd name="T14" fmla="*/ 34 w 116"/>
                  <a:gd name="T15" fmla="*/ 143 h 167"/>
                  <a:gd name="T16" fmla="*/ 34 w 116"/>
                  <a:gd name="T17" fmla="*/ 145 h 167"/>
                  <a:gd name="T18" fmla="*/ 58 w 116"/>
                  <a:gd name="T19" fmla="*/ 167 h 167"/>
                  <a:gd name="T20" fmla="*/ 82 w 116"/>
                  <a:gd name="T21" fmla="*/ 145 h 167"/>
                  <a:gd name="T22" fmla="*/ 82 w 116"/>
                  <a:gd name="T23" fmla="*/ 143 h 167"/>
                  <a:gd name="T24" fmla="*/ 82 w 116"/>
                  <a:gd name="T25" fmla="*/ 143 h 167"/>
                  <a:gd name="T26" fmla="*/ 82 w 116"/>
                  <a:gd name="T27" fmla="*/ 135 h 167"/>
                  <a:gd name="T28" fmla="*/ 82 w 116"/>
                  <a:gd name="T29" fmla="*/ 135 h 167"/>
                  <a:gd name="T30" fmla="*/ 96 w 116"/>
                  <a:gd name="T31" fmla="*/ 102 h 167"/>
                  <a:gd name="T32" fmla="*/ 96 w 116"/>
                  <a:gd name="T33" fmla="*/ 102 h 167"/>
                  <a:gd name="T34" fmla="*/ 116 w 116"/>
                  <a:gd name="T35" fmla="*/ 58 h 167"/>
                  <a:gd name="T36" fmla="*/ 85 w 116"/>
                  <a:gd name="T37" fmla="*/ 90 h 167"/>
                  <a:gd name="T38" fmla="*/ 66 w 116"/>
                  <a:gd name="T39" fmla="*/ 127 h 167"/>
                  <a:gd name="T40" fmla="*/ 50 w 116"/>
                  <a:gd name="T41" fmla="*/ 127 h 167"/>
                  <a:gd name="T42" fmla="*/ 31 w 116"/>
                  <a:gd name="T43" fmla="*/ 90 h 167"/>
                  <a:gd name="T44" fmla="*/ 16 w 116"/>
                  <a:gd name="T45" fmla="*/ 58 h 167"/>
                  <a:gd name="T46" fmla="*/ 58 w 116"/>
                  <a:gd name="T47" fmla="*/ 16 h 167"/>
                  <a:gd name="T48" fmla="*/ 100 w 116"/>
                  <a:gd name="T49" fmla="*/ 58 h 167"/>
                  <a:gd name="T50" fmla="*/ 85 w 116"/>
                  <a:gd name="T51" fmla="*/ 9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6" h="167">
                    <a:moveTo>
                      <a:pt x="116" y="58"/>
                    </a:move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76"/>
                      <a:pt x="8" y="9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30" y="110"/>
                      <a:pt x="35" y="122"/>
                      <a:pt x="34" y="135"/>
                    </a:cubicBezTo>
                    <a:cubicBezTo>
                      <a:pt x="34" y="143"/>
                      <a:pt x="34" y="143"/>
                      <a:pt x="34" y="143"/>
                    </a:cubicBezTo>
                    <a:cubicBezTo>
                      <a:pt x="34" y="143"/>
                      <a:pt x="34" y="143"/>
                      <a:pt x="34" y="143"/>
                    </a:cubicBezTo>
                    <a:cubicBezTo>
                      <a:pt x="34" y="144"/>
                      <a:pt x="34" y="145"/>
                      <a:pt x="34" y="145"/>
                    </a:cubicBezTo>
                    <a:cubicBezTo>
                      <a:pt x="34" y="159"/>
                      <a:pt x="50" y="167"/>
                      <a:pt x="58" y="167"/>
                    </a:cubicBezTo>
                    <a:cubicBezTo>
                      <a:pt x="66" y="167"/>
                      <a:pt x="82" y="159"/>
                      <a:pt x="82" y="145"/>
                    </a:cubicBezTo>
                    <a:cubicBezTo>
                      <a:pt x="82" y="145"/>
                      <a:pt x="82" y="14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135"/>
                      <a:pt x="82" y="135"/>
                      <a:pt x="82" y="135"/>
                    </a:cubicBezTo>
                    <a:cubicBezTo>
                      <a:pt x="82" y="135"/>
                      <a:pt x="82" y="135"/>
                      <a:pt x="82" y="135"/>
                    </a:cubicBezTo>
                    <a:cubicBezTo>
                      <a:pt x="81" y="122"/>
                      <a:pt x="86" y="110"/>
                      <a:pt x="96" y="102"/>
                    </a:cubicBezTo>
                    <a:cubicBezTo>
                      <a:pt x="96" y="102"/>
                      <a:pt x="96" y="102"/>
                      <a:pt x="96" y="102"/>
                    </a:cubicBezTo>
                    <a:cubicBezTo>
                      <a:pt x="108" y="92"/>
                      <a:pt x="116" y="76"/>
                      <a:pt x="116" y="58"/>
                    </a:cubicBezTo>
                    <a:close/>
                    <a:moveTo>
                      <a:pt x="85" y="90"/>
                    </a:moveTo>
                    <a:cubicBezTo>
                      <a:pt x="74" y="99"/>
                      <a:pt x="68" y="113"/>
                      <a:pt x="66" y="127"/>
                    </a:cubicBezTo>
                    <a:cubicBezTo>
                      <a:pt x="50" y="127"/>
                      <a:pt x="50" y="127"/>
                      <a:pt x="50" y="127"/>
                    </a:cubicBezTo>
                    <a:cubicBezTo>
                      <a:pt x="48" y="113"/>
                      <a:pt x="42" y="99"/>
                      <a:pt x="31" y="90"/>
                    </a:cubicBezTo>
                    <a:cubicBezTo>
                      <a:pt x="21" y="82"/>
                      <a:pt x="16" y="70"/>
                      <a:pt x="16" y="58"/>
                    </a:cubicBezTo>
                    <a:cubicBezTo>
                      <a:pt x="16" y="35"/>
                      <a:pt x="35" y="16"/>
                      <a:pt x="58" y="16"/>
                    </a:cubicBezTo>
                    <a:cubicBezTo>
                      <a:pt x="81" y="16"/>
                      <a:pt x="100" y="35"/>
                      <a:pt x="100" y="58"/>
                    </a:cubicBezTo>
                    <a:cubicBezTo>
                      <a:pt x="100" y="70"/>
                      <a:pt x="95" y="82"/>
                      <a:pt x="85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97872" y="2020459"/>
              <a:ext cx="647700" cy="728956"/>
              <a:chOff x="0" y="0"/>
              <a:chExt cx="1316037" cy="1481137"/>
            </a:xfrm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719137" y="0"/>
                <a:ext cx="596900" cy="1065213"/>
              </a:xfrm>
              <a:custGeom>
                <a:avLst/>
                <a:gdLst>
                  <a:gd name="T0" fmla="*/ 79 w 159"/>
                  <a:gd name="T1" fmla="*/ 88 h 284"/>
                  <a:gd name="T2" fmla="*/ 121 w 159"/>
                  <a:gd name="T3" fmla="*/ 44 h 284"/>
                  <a:gd name="T4" fmla="*/ 79 w 159"/>
                  <a:gd name="T5" fmla="*/ 0 h 284"/>
                  <a:gd name="T6" fmla="*/ 38 w 159"/>
                  <a:gd name="T7" fmla="*/ 44 h 284"/>
                  <a:gd name="T8" fmla="*/ 79 w 159"/>
                  <a:gd name="T9" fmla="*/ 88 h 284"/>
                  <a:gd name="T10" fmla="*/ 126 w 159"/>
                  <a:gd name="T11" fmla="*/ 101 h 284"/>
                  <a:gd name="T12" fmla="*/ 33 w 159"/>
                  <a:gd name="T13" fmla="*/ 101 h 284"/>
                  <a:gd name="T14" fmla="*/ 0 w 159"/>
                  <a:gd name="T15" fmla="*/ 136 h 284"/>
                  <a:gd name="T16" fmla="*/ 0 w 159"/>
                  <a:gd name="T17" fmla="*/ 161 h 284"/>
                  <a:gd name="T18" fmla="*/ 26 w 159"/>
                  <a:gd name="T19" fmla="*/ 187 h 284"/>
                  <a:gd name="T20" fmla="*/ 26 w 159"/>
                  <a:gd name="T21" fmla="*/ 145 h 284"/>
                  <a:gd name="T22" fmla="*/ 30 w 159"/>
                  <a:gd name="T23" fmla="*/ 142 h 284"/>
                  <a:gd name="T24" fmla="*/ 33 w 159"/>
                  <a:gd name="T25" fmla="*/ 145 h 284"/>
                  <a:gd name="T26" fmla="*/ 33 w 159"/>
                  <a:gd name="T27" fmla="*/ 194 h 284"/>
                  <a:gd name="T28" fmla="*/ 123 w 159"/>
                  <a:gd name="T29" fmla="*/ 284 h 284"/>
                  <a:gd name="T30" fmla="*/ 125 w 159"/>
                  <a:gd name="T31" fmla="*/ 261 h 284"/>
                  <a:gd name="T32" fmla="*/ 125 w 159"/>
                  <a:gd name="T33" fmla="*/ 261 h 284"/>
                  <a:gd name="T34" fmla="*/ 126 w 159"/>
                  <a:gd name="T35" fmla="*/ 246 h 284"/>
                  <a:gd name="T36" fmla="*/ 126 w 159"/>
                  <a:gd name="T37" fmla="*/ 145 h 284"/>
                  <a:gd name="T38" fmla="*/ 129 w 159"/>
                  <a:gd name="T39" fmla="*/ 142 h 284"/>
                  <a:gd name="T40" fmla="*/ 132 w 159"/>
                  <a:gd name="T41" fmla="*/ 145 h 284"/>
                  <a:gd name="T42" fmla="*/ 132 w 159"/>
                  <a:gd name="T43" fmla="*/ 240 h 284"/>
                  <a:gd name="T44" fmla="*/ 133 w 159"/>
                  <a:gd name="T45" fmla="*/ 242 h 284"/>
                  <a:gd name="T46" fmla="*/ 146 w 159"/>
                  <a:gd name="T47" fmla="*/ 253 h 284"/>
                  <a:gd name="T48" fmla="*/ 159 w 159"/>
                  <a:gd name="T49" fmla="*/ 240 h 284"/>
                  <a:gd name="T50" fmla="*/ 159 w 159"/>
                  <a:gd name="T51" fmla="*/ 136 h 284"/>
                  <a:gd name="T52" fmla="*/ 126 w 159"/>
                  <a:gd name="T53" fmla="*/ 10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9" h="284">
                    <a:moveTo>
                      <a:pt x="79" y="88"/>
                    </a:moveTo>
                    <a:cubicBezTo>
                      <a:pt x="109" y="88"/>
                      <a:pt x="121" y="75"/>
                      <a:pt x="121" y="44"/>
                    </a:cubicBezTo>
                    <a:cubicBezTo>
                      <a:pt x="121" y="12"/>
                      <a:pt x="109" y="0"/>
                      <a:pt x="79" y="0"/>
                    </a:cubicBezTo>
                    <a:cubicBezTo>
                      <a:pt x="50" y="0"/>
                      <a:pt x="38" y="12"/>
                      <a:pt x="38" y="44"/>
                    </a:cubicBezTo>
                    <a:cubicBezTo>
                      <a:pt x="38" y="75"/>
                      <a:pt x="50" y="88"/>
                      <a:pt x="79" y="88"/>
                    </a:cubicBezTo>
                    <a:close/>
                    <a:moveTo>
                      <a:pt x="126" y="101"/>
                    </a:moveTo>
                    <a:cubicBezTo>
                      <a:pt x="33" y="101"/>
                      <a:pt x="33" y="101"/>
                      <a:pt x="33" y="101"/>
                    </a:cubicBezTo>
                    <a:cubicBezTo>
                      <a:pt x="12" y="101"/>
                      <a:pt x="0" y="111"/>
                      <a:pt x="0" y="136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6" y="143"/>
                      <a:pt x="28" y="142"/>
                      <a:pt x="30" y="142"/>
                    </a:cubicBezTo>
                    <a:cubicBezTo>
                      <a:pt x="32" y="142"/>
                      <a:pt x="33" y="143"/>
                      <a:pt x="33" y="145"/>
                    </a:cubicBezTo>
                    <a:cubicBezTo>
                      <a:pt x="33" y="194"/>
                      <a:pt x="33" y="194"/>
                      <a:pt x="33" y="194"/>
                    </a:cubicBezTo>
                    <a:cubicBezTo>
                      <a:pt x="123" y="284"/>
                      <a:pt x="123" y="284"/>
                      <a:pt x="123" y="284"/>
                    </a:cubicBezTo>
                    <a:cubicBezTo>
                      <a:pt x="125" y="261"/>
                      <a:pt x="125" y="261"/>
                      <a:pt x="125" y="261"/>
                    </a:cubicBezTo>
                    <a:cubicBezTo>
                      <a:pt x="125" y="261"/>
                      <a:pt x="125" y="261"/>
                      <a:pt x="125" y="261"/>
                    </a:cubicBezTo>
                    <a:cubicBezTo>
                      <a:pt x="126" y="255"/>
                      <a:pt x="126" y="246"/>
                      <a:pt x="126" y="24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26" y="143"/>
                      <a:pt x="127" y="142"/>
                      <a:pt x="129" y="142"/>
                    </a:cubicBezTo>
                    <a:cubicBezTo>
                      <a:pt x="131" y="142"/>
                      <a:pt x="132" y="143"/>
                      <a:pt x="132" y="145"/>
                    </a:cubicBezTo>
                    <a:cubicBezTo>
                      <a:pt x="132" y="240"/>
                      <a:pt x="132" y="240"/>
                      <a:pt x="132" y="240"/>
                    </a:cubicBezTo>
                    <a:cubicBezTo>
                      <a:pt x="132" y="241"/>
                      <a:pt x="133" y="241"/>
                      <a:pt x="133" y="242"/>
                    </a:cubicBezTo>
                    <a:cubicBezTo>
                      <a:pt x="134" y="249"/>
                      <a:pt x="139" y="253"/>
                      <a:pt x="146" y="253"/>
                    </a:cubicBezTo>
                    <a:cubicBezTo>
                      <a:pt x="153" y="253"/>
                      <a:pt x="159" y="247"/>
                      <a:pt x="159" y="240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11"/>
                      <a:pt x="147" y="101"/>
                      <a:pt x="126" y="101"/>
                    </a:cubicBezTo>
                    <a:close/>
                  </a:path>
                </a:pathLst>
              </a:custGeom>
              <a:solidFill>
                <a:srgbClr val="009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0" y="198437"/>
                <a:ext cx="1296988" cy="1282700"/>
              </a:xfrm>
              <a:custGeom>
                <a:avLst/>
                <a:gdLst>
                  <a:gd name="T0" fmla="*/ 329 w 346"/>
                  <a:gd name="T1" fmla="*/ 268 h 342"/>
                  <a:gd name="T2" fmla="*/ 172 w 346"/>
                  <a:gd name="T3" fmla="*/ 110 h 342"/>
                  <a:gd name="T4" fmla="*/ 150 w 346"/>
                  <a:gd name="T5" fmla="*/ 31 h 342"/>
                  <a:gd name="T6" fmla="*/ 56 w 346"/>
                  <a:gd name="T7" fmla="*/ 13 h 342"/>
                  <a:gd name="T8" fmla="*/ 101 w 346"/>
                  <a:gd name="T9" fmla="*/ 58 h 342"/>
                  <a:gd name="T10" fmla="*/ 101 w 346"/>
                  <a:gd name="T11" fmla="*/ 101 h 342"/>
                  <a:gd name="T12" fmla="*/ 58 w 346"/>
                  <a:gd name="T13" fmla="*/ 101 h 342"/>
                  <a:gd name="T14" fmla="*/ 13 w 346"/>
                  <a:gd name="T15" fmla="*/ 57 h 342"/>
                  <a:gd name="T16" fmla="*/ 31 w 346"/>
                  <a:gd name="T17" fmla="*/ 150 h 342"/>
                  <a:gd name="T18" fmla="*/ 110 w 346"/>
                  <a:gd name="T19" fmla="*/ 172 h 342"/>
                  <a:gd name="T20" fmla="*/ 268 w 346"/>
                  <a:gd name="T21" fmla="*/ 330 h 342"/>
                  <a:gd name="T22" fmla="*/ 298 w 346"/>
                  <a:gd name="T23" fmla="*/ 342 h 342"/>
                  <a:gd name="T24" fmla="*/ 329 w 346"/>
                  <a:gd name="T25" fmla="*/ 330 h 342"/>
                  <a:gd name="T26" fmla="*/ 329 w 346"/>
                  <a:gd name="T27" fmla="*/ 268 h 342"/>
                  <a:gd name="T28" fmla="*/ 312 w 346"/>
                  <a:gd name="T29" fmla="*/ 312 h 342"/>
                  <a:gd name="T30" fmla="*/ 285 w 346"/>
                  <a:gd name="T31" fmla="*/ 312 h 342"/>
                  <a:gd name="T32" fmla="*/ 285 w 346"/>
                  <a:gd name="T33" fmla="*/ 285 h 342"/>
                  <a:gd name="T34" fmla="*/ 312 w 346"/>
                  <a:gd name="T35" fmla="*/ 285 h 342"/>
                  <a:gd name="T36" fmla="*/ 312 w 346"/>
                  <a:gd name="T37" fmla="*/ 31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6" h="342">
                    <a:moveTo>
                      <a:pt x="329" y="268"/>
                    </a:move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9" y="83"/>
                      <a:pt x="171" y="52"/>
                      <a:pt x="150" y="31"/>
                    </a:cubicBezTo>
                    <a:cubicBezTo>
                      <a:pt x="124" y="6"/>
                      <a:pt x="87" y="0"/>
                      <a:pt x="56" y="13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13" y="70"/>
                      <a:pt x="113" y="89"/>
                      <a:pt x="101" y="101"/>
                    </a:cubicBezTo>
                    <a:cubicBezTo>
                      <a:pt x="89" y="113"/>
                      <a:pt x="70" y="113"/>
                      <a:pt x="58" y="101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87"/>
                      <a:pt x="5" y="125"/>
                      <a:pt x="31" y="150"/>
                    </a:cubicBezTo>
                    <a:cubicBezTo>
                      <a:pt x="52" y="172"/>
                      <a:pt x="82" y="179"/>
                      <a:pt x="110" y="172"/>
                    </a:cubicBezTo>
                    <a:cubicBezTo>
                      <a:pt x="268" y="330"/>
                      <a:pt x="268" y="330"/>
                      <a:pt x="268" y="330"/>
                    </a:cubicBezTo>
                    <a:cubicBezTo>
                      <a:pt x="276" y="338"/>
                      <a:pt x="287" y="342"/>
                      <a:pt x="298" y="342"/>
                    </a:cubicBezTo>
                    <a:cubicBezTo>
                      <a:pt x="310" y="342"/>
                      <a:pt x="321" y="338"/>
                      <a:pt x="329" y="330"/>
                    </a:cubicBezTo>
                    <a:cubicBezTo>
                      <a:pt x="346" y="313"/>
                      <a:pt x="346" y="285"/>
                      <a:pt x="329" y="268"/>
                    </a:cubicBezTo>
                    <a:close/>
                    <a:moveTo>
                      <a:pt x="312" y="312"/>
                    </a:moveTo>
                    <a:cubicBezTo>
                      <a:pt x="304" y="320"/>
                      <a:pt x="292" y="320"/>
                      <a:pt x="285" y="312"/>
                    </a:cubicBezTo>
                    <a:cubicBezTo>
                      <a:pt x="277" y="305"/>
                      <a:pt x="277" y="293"/>
                      <a:pt x="285" y="285"/>
                    </a:cubicBezTo>
                    <a:cubicBezTo>
                      <a:pt x="292" y="278"/>
                      <a:pt x="304" y="278"/>
                      <a:pt x="312" y="285"/>
                    </a:cubicBezTo>
                    <a:cubicBezTo>
                      <a:pt x="319" y="293"/>
                      <a:pt x="319" y="305"/>
                      <a:pt x="312" y="312"/>
                    </a:cubicBezTo>
                    <a:close/>
                  </a:path>
                </a:pathLst>
              </a:custGeom>
              <a:solidFill>
                <a:srgbClr val="009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6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9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Обобщенный анализ уязвимостей мобильных приложений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26267"/>
              </p:ext>
            </p:extLst>
          </p:nvPr>
        </p:nvGraphicFramePr>
        <p:xfrm>
          <a:off x="609600" y="1295400"/>
          <a:ext cx="1096962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адаптации мобильных устройств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96D6"/>
                </a:solidFill>
              </a:rPr>
              <a:t>Основные вызовы</a:t>
            </a:r>
            <a:r>
              <a:rPr lang="ru-RU" b="1" dirty="0">
                <a:solidFill>
                  <a:srgbClr val="0096D6"/>
                </a:solidFill>
              </a:rPr>
              <a:t>:</a:t>
            </a:r>
            <a:endParaRPr lang="en-US" b="1" dirty="0">
              <a:solidFill>
                <a:srgbClr val="0096D6"/>
              </a:solidFill>
            </a:endParaRPr>
          </a:p>
          <a:p>
            <a:pPr lvl="1"/>
            <a:r>
              <a:rPr lang="ru-RU" dirty="0" smtClean="0"/>
              <a:t>Стратегии управления мобильными устройствами.</a:t>
            </a:r>
          </a:p>
          <a:p>
            <a:pPr lvl="1"/>
            <a:r>
              <a:rPr lang="ru-RU" dirty="0" smtClean="0"/>
              <a:t>Ответственность за мобильные данные, утечка, уничтожение, недоступность информации.</a:t>
            </a:r>
          </a:p>
          <a:p>
            <a:pPr lvl="1"/>
            <a:r>
              <a:rPr lang="ru-RU" dirty="0" smtClean="0"/>
              <a:t>Ожидания пользователей от использования мобильных устройств.</a:t>
            </a:r>
          </a:p>
          <a:p>
            <a:pPr lvl="1"/>
            <a:r>
              <a:rPr lang="ru-RU" dirty="0" smtClean="0"/>
              <a:t>Богатый функционал мобильных устройств.</a:t>
            </a:r>
          </a:p>
          <a:p>
            <a:pPr lvl="1"/>
            <a:r>
              <a:rPr lang="ru-RU" dirty="0" smtClean="0"/>
              <a:t>Выполнение требований регуляторов и соответствие требованиям.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96D6"/>
                </a:solidFill>
              </a:rPr>
              <a:t>Индустриальная специфика</a:t>
            </a:r>
            <a:r>
              <a:rPr lang="ru-RU" b="1" dirty="0">
                <a:solidFill>
                  <a:srgbClr val="0096D6"/>
                </a:solidFill>
              </a:rPr>
              <a:t>:</a:t>
            </a:r>
            <a:endParaRPr lang="en-US" b="1" dirty="0" smtClean="0">
              <a:solidFill>
                <a:srgbClr val="0096D6"/>
              </a:solidFill>
            </a:endParaRPr>
          </a:p>
          <a:p>
            <a:pPr lvl="1"/>
            <a:r>
              <a:rPr lang="ru-RU" dirty="0"/>
              <a:t>Государственный сектор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ru-RU" dirty="0"/>
              <a:t>Производственный </a:t>
            </a:r>
            <a:r>
              <a:rPr lang="ru-RU" dirty="0" smtClean="0"/>
              <a:t>сектор.</a:t>
            </a:r>
          </a:p>
          <a:p>
            <a:pPr lvl="1"/>
            <a:r>
              <a:rPr lang="ru-RU" dirty="0"/>
              <a:t>Розничная </a:t>
            </a:r>
            <a:r>
              <a:rPr lang="ru-RU" dirty="0" smtClean="0"/>
              <a:t>торговля.</a:t>
            </a:r>
          </a:p>
          <a:p>
            <a:pPr lvl="1"/>
            <a:r>
              <a:rPr lang="ru-RU" dirty="0"/>
              <a:t>Финансовый </a:t>
            </a:r>
            <a:r>
              <a:rPr lang="ru-RU" dirty="0" smtClean="0"/>
              <a:t>сектор.</a:t>
            </a:r>
          </a:p>
          <a:p>
            <a:pPr lvl="1"/>
            <a:r>
              <a:rPr lang="ru-RU" dirty="0" smtClean="0"/>
              <a:t>Здравоохранение.</a:t>
            </a:r>
          </a:p>
          <a:p>
            <a:pPr lvl="1"/>
            <a:endParaRPr lang="ru-RU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1330888" y="3723650"/>
            <a:ext cx="1789844" cy="1381750"/>
          </a:xfrm>
          <a:custGeom>
            <a:avLst/>
            <a:gdLst/>
            <a:ahLst/>
            <a:cxnLst/>
            <a:rect l="l" t="t" r="r" b="b"/>
            <a:pathLst>
              <a:path w="1342733" h="1381750">
                <a:moveTo>
                  <a:pt x="0" y="0"/>
                </a:moveTo>
                <a:lnTo>
                  <a:pt x="1190333" y="0"/>
                </a:lnTo>
                <a:lnTo>
                  <a:pt x="1267325" y="0"/>
                </a:lnTo>
                <a:lnTo>
                  <a:pt x="1342733" y="0"/>
                </a:lnTo>
                <a:lnTo>
                  <a:pt x="1342733" y="75408"/>
                </a:lnTo>
                <a:lnTo>
                  <a:pt x="1342733" y="162550"/>
                </a:lnTo>
                <a:lnTo>
                  <a:pt x="1342733" y="1381750"/>
                </a:lnTo>
                <a:lnTo>
                  <a:pt x="75408" y="1381750"/>
                </a:lnTo>
                <a:cubicBezTo>
                  <a:pt x="33761" y="1381750"/>
                  <a:pt x="0" y="1347989"/>
                  <a:pt x="0" y="1306342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18872" indent="-118872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Требования бизнеса и управление рисками в организации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Пять</a:t>
            </a:r>
            <a:r>
              <a:rPr lang="en-US" dirty="0"/>
              <a:t> </a:t>
            </a:r>
            <a:r>
              <a:rPr lang="ru-RU" dirty="0"/>
              <a:t>шагов к мобильной безопасности</a:t>
            </a:r>
            <a:endParaRPr lang="en-US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09441" y="2056980"/>
            <a:ext cx="10969943" cy="1413405"/>
          </a:xfrm>
          <a:prstGeom prst="homePlate">
            <a:avLst>
              <a:gd name="adj" fmla="val 35856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 tIns="91440" bIns="91440" anchor="ctr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spect="1" noChangeArrowheads="1"/>
          </p:cNvSpPr>
          <p:nvPr/>
        </p:nvSpPr>
        <p:spPr bwMode="auto">
          <a:xfrm>
            <a:off x="3211819" y="2279787"/>
            <a:ext cx="1789844" cy="1381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r>
              <a:rPr lang="ru-RU" b="1" dirty="0" smtClean="0"/>
              <a:t>Оценка рисков и инвестиций в мобильную безопасность</a:t>
            </a:r>
            <a:endParaRPr lang="en-US" b="1" kern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spect="1" noChangeArrowheads="1"/>
          </p:cNvSpPr>
          <p:nvPr/>
        </p:nvSpPr>
        <p:spPr bwMode="auto">
          <a:xfrm>
            <a:off x="5092749" y="2279787"/>
            <a:ext cx="1789844" cy="1381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/>
              <a:t>Использование проверенных практик, принципов и технологий</a:t>
            </a:r>
            <a:endParaRPr lang="en-US" b="1" kern="0" dirty="0" smtClean="0">
              <a:solidFill>
                <a:schemeClr val="bg1"/>
              </a:solidFill>
            </a:endParaRPr>
          </a:p>
        </p:txBody>
      </p:sp>
      <p:sp>
        <p:nvSpPr>
          <p:cNvPr id="6" name="Rectangle 10"/>
          <p:cNvSpPr>
            <a:spLocks noChangeAspect="1" noChangeArrowheads="1"/>
          </p:cNvSpPr>
          <p:nvPr/>
        </p:nvSpPr>
        <p:spPr bwMode="auto">
          <a:xfrm>
            <a:off x="6982086" y="2279787"/>
            <a:ext cx="1789844" cy="1381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Autofit/>
          </a:bodyPr>
          <a:lstStyle/>
          <a:p>
            <a:r>
              <a:rPr lang="ru-RU" b="1" dirty="0" smtClean="0"/>
              <a:t>Разработка безопасных приложений для мобильного использования</a:t>
            </a:r>
            <a:endParaRPr lang="en-US" b="1" kern="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3211818" y="3724656"/>
            <a:ext cx="1791757" cy="1380744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tIns="91440" rIns="91440" anchor="t" anchorCtr="0">
            <a:noAutofit/>
          </a:bodyPr>
          <a:lstStyle/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Гарантия уровня безопасности бизнес-процессов</a:t>
            </a:r>
            <a:endParaRPr lang="en-US" sz="1400" kern="0" dirty="0"/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5092748" y="3724656"/>
            <a:ext cx="1791757" cy="1380744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tIns="91440" rIns="91440" anchor="t" anchorCtr="0">
            <a:noAutofit/>
          </a:bodyPr>
          <a:lstStyle/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Персонал</a:t>
            </a:r>
          </a:p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Процессы</a:t>
            </a:r>
          </a:p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Технологии</a:t>
            </a:r>
            <a:endParaRPr lang="en-US" sz="1400" kern="0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6982085" y="3724656"/>
            <a:ext cx="1791757" cy="1380744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tIns="91440" rIns="91440" anchor="t" anchorCtr="0">
            <a:noAutofit/>
          </a:bodyPr>
          <a:lstStyle/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Аутентификация и т.д.</a:t>
            </a:r>
          </a:p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Безопасный жизненный цикл</a:t>
            </a:r>
            <a:endParaRPr lang="en-US" sz="1400" kern="0" dirty="0"/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8869510" y="3724656"/>
            <a:ext cx="1791757" cy="1380744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tIns="91440" rIns="91440" anchor="t" anchorCtr="0">
            <a:noAutofit/>
          </a:bodyPr>
          <a:lstStyle/>
          <a:p>
            <a:pPr marL="118872" indent="-118872">
              <a:lnSpc>
                <a:spcPct val="90000"/>
              </a:lnSpc>
              <a:spcBef>
                <a:spcPts val="600"/>
              </a:spcBef>
              <a:buSzPct val="100000"/>
              <a:buFont typeface="HP Simplified" panose="020B0604020204020204" pitchFamily="34" charset="0"/>
              <a:buChar char="•"/>
              <a:defRPr/>
            </a:pPr>
            <a:r>
              <a:rPr lang="ru-RU" sz="1400" kern="0" dirty="0" smtClean="0"/>
              <a:t>Модель зрелости мобильной безопасности </a:t>
            </a:r>
            <a:endParaRPr lang="en-US" sz="1400" kern="0" dirty="0"/>
          </a:p>
        </p:txBody>
      </p:sp>
      <p:sp>
        <p:nvSpPr>
          <p:cNvPr id="22" name="Rectangle 6"/>
          <p:cNvSpPr>
            <a:spLocks noChangeAspect="1" noChangeArrowheads="1"/>
          </p:cNvSpPr>
          <p:nvPr/>
        </p:nvSpPr>
        <p:spPr bwMode="auto">
          <a:xfrm>
            <a:off x="1330886" y="2279787"/>
            <a:ext cx="1789844" cy="1381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r>
              <a:rPr lang="ru-RU" b="1" dirty="0" smtClean="0"/>
              <a:t>Обеспечение взаимодействия с бизнесом</a:t>
            </a:r>
            <a:endParaRPr lang="en-US" b="1" kern="0" dirty="0" smtClean="0">
              <a:solidFill>
                <a:schemeClr val="bg1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8869510" y="2279787"/>
            <a:ext cx="1791757" cy="1381750"/>
          </a:xfrm>
          <a:prstGeom prst="round1Rect">
            <a:avLst>
              <a:gd name="adj" fmla="val 8251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Разработка</a:t>
            </a:r>
            <a:r>
              <a:rPr lang="en-US" b="1" dirty="0" smtClean="0"/>
              <a:t> </a:t>
            </a:r>
            <a:r>
              <a:rPr lang="ru-RU" b="1" dirty="0" smtClean="0"/>
              <a:t>стратегии мобильной безопасности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10"/>
          <p:cNvSpPr/>
          <p:nvPr/>
        </p:nvSpPr>
        <p:spPr>
          <a:xfrm>
            <a:off x="1485900" y="4549026"/>
            <a:ext cx="1976977" cy="824190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96D6"/>
          </a:solidFill>
          <a:ln w="19050">
            <a:solidFill>
              <a:srgbClr val="0096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/>
              <a:t>Уровень </a:t>
            </a:r>
            <a:r>
              <a:rPr lang="en-US" sz="2400" b="1" dirty="0" smtClean="0"/>
              <a:t>2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1485900" y="5629146"/>
            <a:ext cx="1976977" cy="824190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96D6"/>
          </a:solidFill>
          <a:ln w="19050">
            <a:solidFill>
              <a:srgbClr val="0096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/>
              <a:t>Уровень 1</a:t>
            </a:r>
            <a:endParaRPr lang="en-US" sz="2400" b="1" dirty="0" smtClean="0"/>
          </a:p>
        </p:txBody>
      </p:sp>
      <p:sp>
        <p:nvSpPr>
          <p:cNvPr id="12" name="Round Single Corner Rectangle 11"/>
          <p:cNvSpPr>
            <a:spLocks noChangeAspect="1" noChangeArrowheads="1"/>
          </p:cNvSpPr>
          <p:nvPr/>
        </p:nvSpPr>
        <p:spPr bwMode="auto">
          <a:xfrm>
            <a:off x="3526278" y="3444821"/>
            <a:ext cx="6492434" cy="824190"/>
          </a:xfrm>
          <a:prstGeom prst="round1Rect">
            <a:avLst>
              <a:gd name="adj" fmla="val 10404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05740" tIns="34290" rIns="68580" bIns="3429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ru-RU" dirty="0" smtClean="0">
                <a:solidFill>
                  <a:schemeClr val="tx1"/>
                </a:solidFill>
              </a:rPr>
              <a:t>Долгосрочное стратегическое видение (взамен оценки рисков в конкретной ситуации)</a:t>
            </a:r>
            <a:endParaRPr lang="en-US" kern="0" dirty="0" smtClean="0">
              <a:solidFill>
                <a:schemeClr val="tx1"/>
              </a:solidFill>
            </a:endParaRPr>
          </a:p>
        </p:txBody>
      </p:sp>
      <p:sp>
        <p:nvSpPr>
          <p:cNvPr id="13" name="Round Single Corner Rectangle 12"/>
          <p:cNvSpPr>
            <a:spLocks noChangeAspect="1" noChangeArrowheads="1"/>
          </p:cNvSpPr>
          <p:nvPr/>
        </p:nvSpPr>
        <p:spPr bwMode="auto">
          <a:xfrm>
            <a:off x="3526278" y="4549026"/>
            <a:ext cx="6492434" cy="824190"/>
          </a:xfrm>
          <a:prstGeom prst="round1Rect">
            <a:avLst>
              <a:gd name="adj" fmla="val 10404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05740" tIns="34290" rIns="68580" bIns="34290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ru-RU" dirty="0" smtClean="0">
                <a:solidFill>
                  <a:schemeClr val="bg1"/>
                </a:solidFill>
              </a:rPr>
              <a:t>Взаимодействие безопасников с бизнесом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ru-RU" dirty="0" smtClean="0">
                <a:solidFill>
                  <a:schemeClr val="bg1"/>
                </a:solidFill>
              </a:rPr>
              <a:t>Стратегия мобильной безопасности охватывает технологии не полностью</a:t>
            </a: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14" name="Round Single Corner Rectangle 13"/>
          <p:cNvSpPr>
            <a:spLocks noChangeAspect="1" noChangeArrowheads="1"/>
          </p:cNvSpPr>
          <p:nvPr/>
        </p:nvSpPr>
        <p:spPr bwMode="auto">
          <a:xfrm>
            <a:off x="3526278" y="5629146"/>
            <a:ext cx="6492434" cy="824190"/>
          </a:xfrm>
          <a:prstGeom prst="round1Rect">
            <a:avLst>
              <a:gd name="adj" fmla="val 10404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05740" tIns="34290" rIns="68580" bIns="34290" rtlCol="0" anchor="ctr">
            <a:no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Используются лучшие практики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Выполняется оценка рисков для каждой ситуации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Использование некоторых мобильных облачных сервисов</a:t>
            </a:r>
            <a:endParaRPr lang="en-US" kern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 Diagonal Corner Rectangle 10"/>
          <p:cNvSpPr/>
          <p:nvPr/>
        </p:nvSpPr>
        <p:spPr>
          <a:xfrm>
            <a:off x="1485900" y="3444821"/>
            <a:ext cx="1976977" cy="824190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/>
              <a:t>Уровень </a:t>
            </a:r>
            <a:r>
              <a:rPr lang="ru-RU" sz="2400" b="1" dirty="0" smtClean="0"/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зрелости мобильной безопасности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9</a:t>
            </a:fld>
            <a:endParaRPr lang="en-US"/>
          </a:p>
        </p:txBody>
      </p:sp>
      <p:sp>
        <p:nvSpPr>
          <p:cNvPr id="16" name="Round Single Corner Rectangle 15"/>
          <p:cNvSpPr>
            <a:spLocks noChangeAspect="1" noChangeArrowheads="1"/>
          </p:cNvSpPr>
          <p:nvPr/>
        </p:nvSpPr>
        <p:spPr bwMode="auto">
          <a:xfrm>
            <a:off x="3526278" y="1556792"/>
            <a:ext cx="6492434" cy="1635547"/>
          </a:xfrm>
          <a:prstGeom prst="round1Rect">
            <a:avLst>
              <a:gd name="adj" fmla="val 1040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05740" tIns="34290" rIns="68580" bIns="3429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ru-RU" dirty="0" smtClean="0">
                <a:solidFill>
                  <a:schemeClr val="tx1"/>
                </a:solidFill>
              </a:rPr>
              <a:t>Вовлечение бизнеса для улучшения понимания постоянных изменений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ru-RU" dirty="0" smtClean="0">
                <a:solidFill>
                  <a:schemeClr val="tx1"/>
                </a:solidFill>
              </a:rPr>
              <a:t>Всестороннее взаимодействие с целью понимания влияния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человеческих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экономических факторов при оценке рисков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ru-RU" dirty="0" smtClean="0">
                <a:solidFill>
                  <a:schemeClr val="tx1"/>
                </a:solidFill>
              </a:rPr>
              <a:t>Стратегическое использование мобильных облачных сервисов</a:t>
            </a:r>
            <a:endParaRPr lang="en-US" kern="0" dirty="0" smtClean="0">
              <a:solidFill>
                <a:schemeClr val="tx1"/>
              </a:solidFill>
            </a:endParaRPr>
          </a:p>
        </p:txBody>
      </p:sp>
      <p:sp>
        <p:nvSpPr>
          <p:cNvPr id="17" name="Round Diagonal Corner Rectangle 10"/>
          <p:cNvSpPr/>
          <p:nvPr/>
        </p:nvSpPr>
        <p:spPr>
          <a:xfrm>
            <a:off x="1485900" y="1556792"/>
            <a:ext cx="1976977" cy="1635547"/>
          </a:xfrm>
          <a:custGeom>
            <a:avLst/>
            <a:gdLst/>
            <a:ahLst/>
            <a:cxnLst/>
            <a:rect l="l" t="t" r="r" b="b"/>
            <a:pathLst>
              <a:path w="1226610" h="824190">
                <a:moveTo>
                  <a:pt x="0" y="0"/>
                </a:moveTo>
                <a:lnTo>
                  <a:pt x="1056480" y="0"/>
                </a:lnTo>
                <a:lnTo>
                  <a:pt x="1151197" y="0"/>
                </a:lnTo>
                <a:lnTo>
                  <a:pt x="1226610" y="0"/>
                </a:lnTo>
                <a:lnTo>
                  <a:pt x="1226610" y="75413"/>
                </a:lnTo>
                <a:lnTo>
                  <a:pt x="1226610" y="191195"/>
                </a:lnTo>
                <a:lnTo>
                  <a:pt x="1226610" y="824190"/>
                </a:lnTo>
                <a:lnTo>
                  <a:pt x="75413" y="824190"/>
                </a:lnTo>
                <a:cubicBezTo>
                  <a:pt x="33764" y="824190"/>
                  <a:pt x="0" y="790426"/>
                  <a:pt x="0" y="748777"/>
                </a:cubicBezTo>
                <a:close/>
              </a:path>
            </a:pathLst>
          </a:cu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/>
              <a:t>Уровень </a:t>
            </a:r>
            <a:r>
              <a:rPr lang="ru-RU" sz="2400" b="1" dirty="0" smtClean="0"/>
              <a:t>4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2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3DKfJMNEClqRAAJddm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6fMiBEuESulWL8nYqD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xa19IxgUa95ZF08Tns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xa19IxgUa95ZF08Tns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.eSF6DoE.SLsnRaJKW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DQN0hUL0GbAzcl0lq5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AMDPRBIUa8H0S2WetM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uS8XrxukSggXHDISqZ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o7cOJb2UGl46bjheu2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waeBastU6r7_RgPdfL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xa19IxgUa95ZF08TnsR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YPuYr7H0G5F6XsQdp9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4FVDDTM0mkCVHQv5Ss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4FVDDTM0mkCVHQv5Ssq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UNT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UN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3DKfJMNEClqRAAJddm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VB.RcekK_wrFGEht.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8udnnKukK9tVmmO.9G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7rBUttAEC3f7BzDQwP7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o24zawEu5wLzyDbEA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xGxNbxPkC693eRbYmD7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DSIjGF5k27wePucaFnPQ"/>
</p:tagLst>
</file>

<file path=ppt/theme/theme1.xml><?xml version="1.0" encoding="utf-8"?>
<a:theme xmlns:a="http://schemas.openxmlformats.org/drawingml/2006/main" name="HP Standard 16x9 v2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HP_PPT_Standard_16x9_EN</Template>
  <TotalTime>992</TotalTime>
  <Words>621</Words>
  <Application>Microsoft Office PowerPoint</Application>
  <PresentationFormat>Custom</PresentationFormat>
  <Paragraphs>174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Adobe Gothic Std B</vt:lpstr>
      <vt:lpstr>Arial</vt:lpstr>
      <vt:lpstr>Geneva</vt:lpstr>
      <vt:lpstr>HP Simplified</vt:lpstr>
      <vt:lpstr>Miriam</vt:lpstr>
      <vt:lpstr>HP Standard 16x9 v2</vt:lpstr>
      <vt:lpstr>Acrobat Document</vt:lpstr>
      <vt:lpstr>Защита мобильных данных в организации</vt:lpstr>
      <vt:lpstr>Содержание:</vt:lpstr>
      <vt:lpstr>PowerPoint Presentation</vt:lpstr>
      <vt:lpstr>PowerPoint Presentation</vt:lpstr>
      <vt:lpstr>HP Security Research</vt:lpstr>
      <vt:lpstr>Обобщенный анализ уязвимостей мобильных приложений</vt:lpstr>
      <vt:lpstr>Проблема адаптации мобильных устройств</vt:lpstr>
      <vt:lpstr>Пять шагов к мобильной безопасности</vt:lpstr>
      <vt:lpstr>Модель зрелости мобильной безопасности</vt:lpstr>
      <vt:lpstr>Сервис безопасности для мобильных устройств</vt:lpstr>
      <vt:lpstr>Решения для безопасных мобильных приложений</vt:lpstr>
      <vt:lpstr>Трехуровневый подход к мобильной безопасности</vt:lpstr>
      <vt:lpstr>Fortify static code analyzer</vt:lpstr>
      <vt:lpstr>Сертификация ФСТЭК</vt:lpstr>
      <vt:lpstr>Семинары и тренинги для заказчиков</vt:lpstr>
      <vt:lpstr>Спасибо за внимание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мобильных данных в организации</dc:title>
  <dc:creator>Vakulenko, Alexander</dc:creator>
  <cp:lastModifiedBy>Vakulenko, Alexander</cp:lastModifiedBy>
  <cp:revision>119</cp:revision>
  <dcterms:created xsi:type="dcterms:W3CDTF">2015-08-28T10:19:04Z</dcterms:created>
  <dcterms:modified xsi:type="dcterms:W3CDTF">2015-09-16T12:28:36Z</dcterms:modified>
</cp:coreProperties>
</file>