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D41B5-D985-4402-8B98-0782CA0D364F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D0B3B-F896-41F1-B2D2-F2B2E0108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00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63" marR="0" indent="-182563" algn="l" defTabSz="99536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ko-K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Domain Separation(</a:t>
            </a:r>
            <a:r>
              <a:rPr lang="en-US" altLang="ko-KR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Tizen</a:t>
            </a:r>
            <a:r>
              <a:rPr lang="en-US" altLang="ko-K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) vs KNOX(Android) : open source </a:t>
            </a:r>
            <a:r>
              <a:rPr lang="ko-KR" alt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관점에서 </a:t>
            </a:r>
            <a:r>
              <a:rPr lang="en-US" altLang="ko-K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Android</a:t>
            </a:r>
            <a:r>
              <a:rPr lang="ko-KR" alt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와 비교 </a:t>
            </a:r>
            <a:endParaRPr lang="en-US" altLang="ko-KR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182563" marR="0" indent="-182563" algn="l" defTabSz="99536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ko-KR" alt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각 특징 </a:t>
            </a:r>
            <a:r>
              <a:rPr lang="en-US" altLang="ko-K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+ user scenario</a:t>
            </a:r>
            <a:endParaRPr lang="ko-KR" altLang="en-US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41B6D-C116-44D2-BCBD-DC5496408110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4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7B0B5-0506-45EC-994A-F85C8174853B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799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D9FD5-285B-403C-B26E-EF85E3AA8B7D}" type="slidenum">
              <a:rPr lang="pt-BR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pt-B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49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D9FD5-285B-403C-B26E-EF85E3AA8B7D}" type="slidenum">
              <a:rPr lang="pt-BR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pt-B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49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D9FD5-285B-403C-B26E-EF85E3AA8B7D}" type="slidenum">
              <a:rPr lang="pt-BR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pt-B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49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D9FD5-285B-403C-B26E-EF85E3AA8B7D}" type="slidenum">
              <a:rPr lang="pt-BR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pt-B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49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813-D96A-4F5F-A09F-06559434247C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778-A544-48FB-A676-923BBB48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1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813-D96A-4F5F-A09F-06559434247C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778-A544-48FB-A676-923BBB48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1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813-D96A-4F5F-A09F-06559434247C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778-A544-48FB-A676-923BBB48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95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557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224646"/>
            <a:ext cx="8280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latinLnBrk="0">
              <a:defRPr lang="ko-KR" altLang="en-US" sz="4000" b="0" baseline="0" dirty="0" smtClean="0">
                <a:solidFill>
                  <a:srgbClr val="0070C0"/>
                </a:solidFill>
                <a:ea typeface="굴림" pitchFamily="50" charset="-127"/>
                <a:cs typeface="+mn-cs"/>
              </a:defRPr>
            </a:lvl1pPr>
          </a:lstStyle>
          <a:p>
            <a:pPr marL="0" lvl="0">
              <a:lnSpc>
                <a:spcPts val="5100"/>
              </a:lnSpc>
            </a:pPr>
            <a:r>
              <a:rPr lang="en-US" altLang="ko-KR" dirty="0" smtClean="0"/>
              <a:t>Title </a:t>
            </a:r>
            <a:br>
              <a:rPr lang="en-US" altLang="ko-KR" dirty="0" smtClean="0"/>
            </a:br>
            <a:r>
              <a:rPr lang="en-US" altLang="ko-KR" dirty="0" smtClean="0"/>
              <a:t>(2 lines)</a:t>
            </a:r>
            <a:endParaRPr lang="ko-KR" altLang="en-US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37024" y="1988840"/>
            <a:ext cx="2558577" cy="1265730"/>
          </a:xfrm>
          <a:prstGeom prst="rect">
            <a:avLst/>
          </a:prstGeom>
          <a:noFill/>
          <a:effectLst/>
        </p:spPr>
        <p:txBody>
          <a:bodyPr anchor="t" anchorCtr="0"/>
          <a:lstStyle>
            <a:lvl1pPr marL="342900" indent="-342900" algn="l" latinLnBrk="0">
              <a:buNone/>
              <a:defRPr lang="ko-KR" altLang="en-US" sz="1000" b="1" baseline="0" dirty="0" smtClean="0">
                <a:solidFill>
                  <a:srgbClr val="0070C0"/>
                </a:solidFill>
                <a:effectLst/>
                <a:ea typeface="굴림" pitchFamily="50" charset="-127"/>
              </a:defRPr>
            </a:lvl1pPr>
          </a:lstStyle>
          <a:p>
            <a:pPr marL="0" marR="0" lvl="0" indent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 smtClean="0"/>
              <a:t>&lt;&lt;SEC xxx ADS-xxx&gt;&gt;</a:t>
            </a:r>
          </a:p>
          <a:p>
            <a:pPr marL="0" marR="0" lvl="0" indent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 smtClean="0"/>
              <a:t>&lt;&lt;Ver. </a:t>
            </a:r>
            <a:r>
              <a:rPr lang="en-US" altLang="ko-KR" dirty="0" err="1" smtClean="0"/>
              <a:t>a.b</a:t>
            </a:r>
            <a:r>
              <a:rPr lang="en-US" altLang="ko-KR" dirty="0" smtClean="0"/>
              <a:t>&gt;&gt;</a:t>
            </a:r>
          </a:p>
          <a:p>
            <a:pPr marL="0" marR="0" lvl="0" indent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 smtClean="0"/>
              <a:t>&lt;&lt;2012-MM-DD&gt;&gt;</a:t>
            </a:r>
          </a:p>
          <a:p>
            <a:pPr marL="0" marR="0" lvl="0" indent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 smtClean="0"/>
              <a:t>&lt;&lt;Author&gt;&gt;</a:t>
            </a:r>
            <a:endParaRPr lang="ko-KR" alt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59" y="6597352"/>
            <a:ext cx="792825" cy="17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61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4765" y="692696"/>
            <a:ext cx="7940524" cy="5616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38844" y="157693"/>
            <a:ext cx="8229600" cy="4540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7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fld id="{D3200E94-6ED1-4E4B-85B1-A0A6F39DFAA5}" type="slidenum">
              <a:rPr kumimoji="0" lang="en-US" sz="1800" smtClean="0">
                <a:solidFill>
                  <a:srgbClr val="000000"/>
                </a:solidFill>
                <a:latin typeface="Arial"/>
                <a:ea typeface="+mn-ea"/>
              </a:rPr>
              <a:pPr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kumimoji="0" 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/30</a:t>
            </a:r>
            <a:endParaRPr kumimoji="0" lang="en-US" sz="1800" dirty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14090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554999" y="358622"/>
            <a:ext cx="8187397" cy="655986"/>
          </a:xfrm>
          <a:prstGeom prst="rect">
            <a:avLst/>
          </a:prstGeom>
        </p:spPr>
        <p:txBody>
          <a:bodyPr lIns="0" tIns="0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- no more than 2 lines</a:t>
            </a: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346875" y="397669"/>
            <a:ext cx="84406" cy="6188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latinLnBrk="0">
              <a:spcBef>
                <a:spcPct val="50000"/>
              </a:spcBef>
              <a:buClr>
                <a:srgbClr val="4F81BD"/>
              </a:buClr>
              <a:buFont typeface="Wingdings" pitchFamily="2" charset="2"/>
              <a:buChar char="§"/>
            </a:pPr>
            <a:endPara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346875" y="62630"/>
            <a:ext cx="8398412" cy="23774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[Running header]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346875" y="6363221"/>
            <a:ext cx="8398412" cy="365760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[Sources and footnotes]</a:t>
            </a:r>
            <a:endParaRPr lang="en-US" dirty="0"/>
          </a:p>
        </p:txBody>
      </p:sp>
      <p:pic>
        <p:nvPicPr>
          <p:cNvPr id="6" name="Picture 1" descr="C:\Users\Tikhonov\AppData\Local\Microsoft\Windows\Temporary Internet Files\Content.Outlook\CMZ587YE\pictur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753" y="0"/>
            <a:ext cx="1317247" cy="1427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215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as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9" y="44624"/>
            <a:ext cx="8447314" cy="4320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28011" y="64166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auto" latinLnBrk="0">
              <a:spcBef>
                <a:spcPts val="0"/>
              </a:spcBef>
              <a:spcAft>
                <a:spcPts val="0"/>
              </a:spcAft>
            </a:pPr>
            <a:fld id="{D3200E94-6ED1-4E4B-85B1-A0A6F39DFAA5}" type="slidenum">
              <a:rPr kumimoji="0" lang="en-US" sz="1800" smtClean="0">
                <a:solidFill>
                  <a:srgbClr val="000000"/>
                </a:solidFill>
                <a:latin typeface="Arial"/>
                <a:ea typeface="+mn-ea"/>
              </a:rPr>
              <a:pPr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kumimoji="0" 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/15</a:t>
            </a:r>
            <a:endParaRPr kumimoji="0" lang="en-US" sz="1800" dirty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44470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813-D96A-4F5F-A09F-06559434247C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778-A544-48FB-A676-923BBB48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60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813-D96A-4F5F-A09F-06559434247C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778-A544-48FB-A676-923BBB48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6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813-D96A-4F5F-A09F-06559434247C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778-A544-48FB-A676-923BBB48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7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813-D96A-4F5F-A09F-06559434247C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778-A544-48FB-A676-923BBB48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3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813-D96A-4F5F-A09F-06559434247C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778-A544-48FB-A676-923BBB48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50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813-D96A-4F5F-A09F-06559434247C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778-A544-48FB-A676-923BBB48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40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813-D96A-4F5F-A09F-06559434247C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778-A544-48FB-A676-923BBB48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813-D96A-4F5F-A09F-06559434247C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E778-A544-48FB-A676-923BBB48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4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7813-D96A-4F5F-A09F-06559434247C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9E778-A544-48FB-A676-923BBB48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1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4.png"/><Relationship Id="rId21" Type="http://schemas.openxmlformats.org/officeDocument/2006/relationships/image" Target="../media/image19.gif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microsoft.com/office/2007/relationships/hdphoto" Target="../media/hdphoto3.wdp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5" Type="http://schemas.microsoft.com/office/2007/relationships/hdphoto" Target="../media/hdphoto1.wdp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7.gif"/><Relationship Id="rId31" Type="http://schemas.openxmlformats.org/officeDocument/2006/relationships/image" Target="../media/image29.jpe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frm=1&amp;source=images&amp;cd=&amp;cad=rja&amp;uact=8&amp;ved=0CAcQjRw&amp;url=https://www.tizen.org/about/tizen-brand-guidelines&amp;ei=srrNVPrkI6boywP74ILwAQ&amp;bvm=bv.85076809,d.bGQ&amp;psig=AFQjCNH73TsXGw5yc0g2SvGUT6rk9XCtPA&amp;ust=1422855202614757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hyperlink" Target="https://www.google.co.uk/url?sa=i&amp;rct=j&amp;q=&amp;esrc=s&amp;frm=1&amp;source=images&amp;cd=&amp;cad=rja&amp;uact=8&amp;ved=0CAcQjRw&amp;url=https://www.tizen.org/about/tizen-brand-guidelines&amp;ei=srrNVPrkI6boywP74ILwAQ&amp;bvm=bv.85076809,d.bGQ&amp;psig=AFQjCNH73TsXGw5yc0g2SvGUT6rk9XCtPA&amp;ust=1422855202614757" TargetMode="Externa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42.gif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jpeg"/><Relationship Id="rId19" Type="http://schemas.openxmlformats.org/officeDocument/2006/relationships/image" Target="../media/image49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53.png"/><Relationship Id="rId7" Type="http://schemas.openxmlformats.org/officeDocument/2006/relationships/image" Target="../media/image3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4.png"/><Relationship Id="rId5" Type="http://schemas.openxmlformats.org/officeDocument/2006/relationships/image" Target="../media/image38.jpe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5849"/>
            <a:ext cx="9164086" cy="556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157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08" y="205045"/>
            <a:ext cx="8447314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на </a:t>
            </a:r>
            <a:r>
              <a:rPr lang="en-US" dirty="0" smtClean="0"/>
              <a:t>2015</a:t>
            </a:r>
            <a:r>
              <a:rPr lang="ru-RU" dirty="0" smtClean="0"/>
              <a:t> год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2166" y="834191"/>
            <a:ext cx="8051180" cy="5614735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itchFamily="34" charset="0"/>
              <a:buChar char="•"/>
            </a:pPr>
            <a:r>
              <a:rPr kumimoji="0" lang="ru-RU" sz="240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Создание Российской Ассоциации Тайзен</a:t>
            </a:r>
            <a:endParaRPr kumimoji="0" lang="en-US" sz="2400" dirty="0" smtClean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574650" lvl="1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itchFamily="34" charset="0"/>
              <a:buChar char="•"/>
            </a:pPr>
            <a:r>
              <a:rPr kumimoji="0" lang="ru-RU" sz="240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Регистрация, базовая инфраструктура</a:t>
            </a:r>
          </a:p>
          <a:p>
            <a:pPr marL="574650" lvl="1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itchFamily="34" charset="0"/>
              <a:buChar char="•"/>
            </a:pPr>
            <a:r>
              <a:rPr kumimoji="0" lang="ru-RU" sz="240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Отношения с </a:t>
            </a:r>
            <a:r>
              <a:rPr kumimoji="0" lang="en-US" sz="240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Linux Foundation, TA, etc</a:t>
            </a:r>
            <a:endParaRPr kumimoji="0" lang="ru-RU" sz="2400" dirty="0" smtClean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574650" lvl="1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itchFamily="34" charset="0"/>
              <a:buChar char="•"/>
            </a:pPr>
            <a:r>
              <a:rPr kumimoji="0" lang="ru-RU" sz="240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Регистрация товарных знаков</a:t>
            </a:r>
          </a:p>
          <a:p>
            <a:pPr marL="574650" lvl="1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itchFamily="34" charset="0"/>
              <a:buChar char="•"/>
            </a:pPr>
            <a:r>
              <a:rPr kumimoji="0" lang="ru-RU" sz="240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Работа с государственными программами</a:t>
            </a:r>
            <a:endParaRPr kumimoji="0" lang="en-US" sz="2400" dirty="0" smtClean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117475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itchFamily="34" charset="0"/>
              <a:buChar char="•"/>
            </a:pPr>
            <a:endParaRPr kumimoji="0" lang="en-US" sz="2400" dirty="0" smtClean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117475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itchFamily="34" charset="0"/>
              <a:buChar char="•"/>
            </a:pPr>
            <a:r>
              <a:rPr kumimoji="0" lang="ru-RU" sz="240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«Российский Тайзен»</a:t>
            </a:r>
            <a:endParaRPr kumimoji="0" lang="en-US" sz="2400" dirty="0" smtClean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574650" lvl="1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itchFamily="34" charset="0"/>
              <a:buChar char="•"/>
            </a:pPr>
            <a:r>
              <a:rPr kumimoji="0" lang="ru-RU" sz="240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Разработка «Российского Профиля»</a:t>
            </a:r>
            <a:endParaRPr kumimoji="0" lang="en-US" sz="2400" dirty="0" smtClean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574650" lvl="1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itchFamily="34" charset="0"/>
              <a:buChar char="•"/>
            </a:pPr>
            <a:r>
              <a:rPr kumimoji="0" lang="ru-RU" sz="240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Регистрация прав</a:t>
            </a:r>
          </a:p>
          <a:p>
            <a:pPr marL="574650" lvl="1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itchFamily="34" charset="0"/>
              <a:buChar char="•"/>
            </a:pPr>
            <a:r>
              <a:rPr kumimoji="0" lang="ru-RU" sz="240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Соответствие Закону об Импортозамещении ПО</a:t>
            </a:r>
            <a:endParaRPr kumimoji="0" lang="en-US" sz="2400" dirty="0" smtClean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574650" lvl="1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itchFamily="34" charset="0"/>
              <a:buChar char="•"/>
            </a:pPr>
            <a:endParaRPr kumimoji="0" lang="en-US" sz="2400" dirty="0" smtClean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117475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itchFamily="34" charset="0"/>
              <a:buChar char="•"/>
            </a:pPr>
            <a:r>
              <a:rPr kumimoji="0" lang="ru-RU" sz="240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Пилотные проекты</a:t>
            </a:r>
            <a:endParaRPr kumimoji="0" lang="en-US" sz="2400" dirty="0" smtClean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574650" lvl="1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itchFamily="34" charset="0"/>
              <a:buChar char="•"/>
            </a:pPr>
            <a:r>
              <a:rPr kumimoji="0" lang="en-US" sz="240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Samsung Z3</a:t>
            </a:r>
          </a:p>
          <a:p>
            <a:pPr marL="574650" lvl="1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itchFamily="34" charset="0"/>
              <a:buChar char="•"/>
            </a:pPr>
            <a:r>
              <a:rPr kumimoji="0" lang="en-US" sz="2400" dirty="0" err="1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Tizen</a:t>
            </a:r>
            <a:r>
              <a:rPr kumimoji="0" lang="en-US" sz="240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 PC - Desktop, Notebook, Thin Client</a:t>
            </a:r>
          </a:p>
          <a:p>
            <a:pPr marL="574650" lvl="1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Font typeface="Arial" pitchFamily="34" charset="0"/>
              <a:buChar char="•"/>
            </a:pPr>
            <a:r>
              <a:rPr kumimoji="0" lang="en-US" sz="2400" dirty="0" err="1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Tizen</a:t>
            </a:r>
            <a:r>
              <a:rPr kumimoji="0" lang="en-US" sz="240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 TV/STB</a:t>
            </a:r>
          </a:p>
        </p:txBody>
      </p:sp>
    </p:spTree>
    <p:extLst>
      <p:ext uri="{BB962C8B-B14F-4D97-AF65-F5344CB8AC3E}">
        <p14:creationId xmlns:p14="http://schemas.microsoft.com/office/powerpoint/2010/main" val="11262578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08157" y="4835915"/>
            <a:ext cx="8657065" cy="1676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36000" rIns="36000" rtlCol="0" anchor="t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Foundation</a:t>
            </a:r>
            <a:endParaRPr kumimoji="0" lang="en-US" sz="1400" dirty="0" smtClean="0">
              <a:solidFill>
                <a:srgbClr val="000000"/>
              </a:solidFill>
              <a:latin typeface="Arial"/>
              <a:ea typeface="+mn-ea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1400" dirty="0" smtClean="0">
                <a:solidFill>
                  <a:srgbClr val="000000"/>
                </a:solidFill>
                <a:latin typeface="Arial"/>
                <a:ea typeface="+mn-ea"/>
              </a:rPr>
              <a:t>Admin/Legal</a:t>
            </a:r>
            <a:endParaRPr kumimoji="0" lang="en-US" sz="14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4440" y="3092604"/>
            <a:ext cx="8657065" cy="1676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36000" rIns="36000" rtlCol="0" anchor="t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Enablement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1400" dirty="0" smtClean="0">
                <a:solidFill>
                  <a:prstClr val="black"/>
                </a:solidFill>
                <a:latin typeface="Arial"/>
                <a:ea typeface="+mn-ea"/>
              </a:rPr>
              <a:t>Development/</a:t>
            </a:r>
            <a:r>
              <a:rPr kumimoji="0" lang="en-US" sz="1400" dirty="0" err="1" smtClean="0">
                <a:solidFill>
                  <a:prstClr val="black"/>
                </a:solidFill>
                <a:latin typeface="Arial"/>
                <a:ea typeface="+mn-ea"/>
              </a:rPr>
              <a:t>Educ</a:t>
            </a:r>
            <a:endParaRPr kumimoji="0" lang="en-US" sz="1400" dirty="0" smtClean="0">
              <a:solidFill>
                <a:prstClr val="black"/>
              </a:solidFill>
              <a:latin typeface="Arial"/>
              <a:ea typeface="+mn-ea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dirty="0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0723" y="1338143"/>
            <a:ext cx="8657065" cy="1676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36000" rIns="36000" rtlCol="0" anchor="t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Promotion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1400" dirty="0" smtClean="0">
                <a:solidFill>
                  <a:prstClr val="black"/>
                </a:solidFill>
                <a:latin typeface="Arial"/>
                <a:ea typeface="+mn-ea"/>
              </a:rPr>
              <a:t>Event/PR/Collateral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Запуск «Российского Тайзена»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825191" y="553842"/>
            <a:ext cx="5731726" cy="6025376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t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2015</a:t>
            </a:r>
            <a:endParaRPr kumimoji="0" lang="en-US" sz="18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683293" y="557560"/>
            <a:ext cx="2007226" cy="6025376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t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2016</a:t>
            </a:r>
            <a:endParaRPr kumimoji="0" lang="en-US" sz="18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rot="16200000" flipH="1">
            <a:off x="-741552" y="3718933"/>
            <a:ext cx="5486397" cy="334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6200000" flipH="1">
            <a:off x="392155" y="3718933"/>
            <a:ext cx="5486397" cy="334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6200000" flipH="1">
            <a:off x="1525862" y="3718933"/>
            <a:ext cx="5486397" cy="334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6200000" flipH="1">
            <a:off x="2704175" y="3707783"/>
            <a:ext cx="5486397" cy="334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925555" y="977593"/>
            <a:ext cx="914400" cy="278780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algn="ctr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400" dirty="0" smtClean="0">
                <a:solidFill>
                  <a:srgbClr val="000000"/>
                </a:solidFill>
                <a:latin typeface="Arial"/>
                <a:ea typeface="+mn-ea"/>
              </a:rPr>
              <a:t>August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72272" y="977593"/>
            <a:ext cx="914400" cy="278780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algn="ctr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400" dirty="0" smtClean="0">
                <a:solidFill>
                  <a:srgbClr val="000000"/>
                </a:solidFill>
                <a:latin typeface="Arial"/>
                <a:ea typeface="+mn-ea"/>
              </a:rPr>
              <a:t>September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18989" y="977593"/>
            <a:ext cx="914400" cy="278780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algn="ctr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400" dirty="0" smtClean="0">
                <a:solidFill>
                  <a:srgbClr val="000000"/>
                </a:solidFill>
                <a:latin typeface="Arial"/>
                <a:ea typeface="+mn-ea"/>
              </a:rPr>
              <a:t>October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5706" y="977593"/>
            <a:ext cx="914400" cy="278780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algn="ctr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400" dirty="0" smtClean="0">
                <a:solidFill>
                  <a:srgbClr val="000000"/>
                </a:solidFill>
                <a:latin typeface="Arial"/>
                <a:ea typeface="+mn-ea"/>
              </a:rPr>
              <a:t>November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12423" y="977593"/>
            <a:ext cx="914400" cy="278780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algn="ctr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400" dirty="0" smtClean="0">
                <a:solidFill>
                  <a:srgbClr val="000000"/>
                </a:solidFill>
                <a:latin typeface="Arial"/>
                <a:ea typeface="+mn-ea"/>
              </a:rPr>
              <a:t>December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 rot="16200000" flipH="1">
            <a:off x="4975307" y="3737520"/>
            <a:ext cx="5486397" cy="334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724189" y="985027"/>
            <a:ext cx="914400" cy="278780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algn="ctr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400" dirty="0" smtClean="0">
                <a:solidFill>
                  <a:srgbClr val="000000"/>
                </a:solidFill>
                <a:latin typeface="Arial"/>
                <a:ea typeface="+mn-ea"/>
              </a:rPr>
              <a:t>January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01781" y="981311"/>
            <a:ext cx="914400" cy="278780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algn="ctr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400" dirty="0" smtClean="0">
                <a:solidFill>
                  <a:srgbClr val="000000"/>
                </a:solidFill>
                <a:latin typeface="Arial"/>
                <a:ea typeface="+mn-ea"/>
              </a:rPr>
              <a:t>February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1650380" y="6354042"/>
            <a:ext cx="1371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594625" y="6075264"/>
            <a:ext cx="1527717" cy="267629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200" dirty="0" smtClean="0">
                <a:solidFill>
                  <a:srgbClr val="000000"/>
                </a:solidFill>
                <a:latin typeface="Arial"/>
                <a:ea typeface="+mn-ea"/>
              </a:rPr>
              <a:t>Tizen.ru Registration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995937" y="6048057"/>
            <a:ext cx="1371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995938" y="5781625"/>
            <a:ext cx="1527717" cy="267629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200" dirty="0" smtClean="0">
                <a:solidFill>
                  <a:srgbClr val="000000"/>
                </a:solidFill>
                <a:latin typeface="Arial"/>
                <a:ea typeface="+mn-ea"/>
              </a:rPr>
              <a:t>VIP Membership (LF, TA, Samsung, </a:t>
            </a:r>
            <a:r>
              <a:rPr kumimoji="0" lang="en-US" sz="1200" dirty="0" err="1" smtClean="0">
                <a:solidFill>
                  <a:srgbClr val="000000"/>
                </a:solidFill>
                <a:latin typeface="Arial"/>
                <a:ea typeface="+mn-ea"/>
              </a:rPr>
              <a:t>Skolkovo</a:t>
            </a:r>
            <a:r>
              <a:rPr kumimoji="0" lang="en-US" sz="1200" dirty="0" smtClean="0">
                <a:solidFill>
                  <a:srgbClr val="000000"/>
                </a:solidFill>
                <a:latin typeface="Arial"/>
                <a:ea typeface="+mn-ea"/>
              </a:rPr>
              <a:t>)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3025676" y="5365314"/>
            <a:ext cx="4233768" cy="148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14524" y="5101412"/>
            <a:ext cx="1527717" cy="267629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200" dirty="0" smtClean="0">
                <a:solidFill>
                  <a:srgbClr val="000000"/>
                </a:solidFill>
                <a:latin typeface="Arial"/>
                <a:ea typeface="+mn-ea"/>
              </a:rPr>
              <a:t>Membership Recruitment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 rot="16200000" flipH="1">
            <a:off x="585453" y="3997702"/>
            <a:ext cx="4828459" cy="22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2995960" y="5718426"/>
            <a:ext cx="3315630" cy="293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995962" y="5435927"/>
            <a:ext cx="1527717" cy="267629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200" dirty="0" smtClean="0">
                <a:solidFill>
                  <a:srgbClr val="000000"/>
                </a:solidFill>
                <a:latin typeface="Arial"/>
                <a:ea typeface="+mn-ea"/>
              </a:rPr>
              <a:t>RTA Re-registration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1590907" y="2917900"/>
            <a:ext cx="1371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535152" y="2639122"/>
            <a:ext cx="1527717" cy="267629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200" dirty="0" smtClean="0">
                <a:solidFill>
                  <a:srgbClr val="000000"/>
                </a:solidFill>
                <a:latin typeface="Arial"/>
                <a:ea typeface="+mn-ea"/>
              </a:rPr>
              <a:t>Collateral, Web Site</a:t>
            </a:r>
          </a:p>
        </p:txBody>
      </p:sp>
      <p:sp>
        <p:nvSpPr>
          <p:cNvPr id="50" name="5-Point Star 49"/>
          <p:cNvSpPr/>
          <p:nvPr/>
        </p:nvSpPr>
        <p:spPr bwMode="auto">
          <a:xfrm>
            <a:off x="2096429" y="2386362"/>
            <a:ext cx="200722" cy="211873"/>
          </a:xfrm>
          <a:prstGeom prst="star5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00869" y="2367776"/>
            <a:ext cx="899532" cy="275065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200" dirty="0" smtClean="0">
                <a:solidFill>
                  <a:srgbClr val="000000"/>
                </a:solidFill>
                <a:latin typeface="Arial"/>
                <a:ea typeface="+mn-ea"/>
              </a:rPr>
              <a:t>NIISOKB</a:t>
            </a:r>
          </a:p>
        </p:txBody>
      </p:sp>
      <p:sp>
        <p:nvSpPr>
          <p:cNvPr id="52" name="5-Point Star 51"/>
          <p:cNvSpPr/>
          <p:nvPr/>
        </p:nvSpPr>
        <p:spPr bwMode="auto">
          <a:xfrm>
            <a:off x="2460698" y="2148477"/>
            <a:ext cx="200722" cy="211873"/>
          </a:xfrm>
          <a:prstGeom prst="star5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65139" y="2129889"/>
            <a:ext cx="1003614" cy="278774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200" dirty="0" err="1" smtClean="0">
                <a:solidFill>
                  <a:srgbClr val="000000"/>
                </a:solidFill>
                <a:latin typeface="Arial"/>
                <a:ea typeface="+mn-ea"/>
              </a:rPr>
              <a:t>InfoForum</a:t>
            </a:r>
            <a:endParaRPr kumimoji="0" lang="en-US" sz="1200" dirty="0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54" name="5-Point Star 53"/>
          <p:cNvSpPr/>
          <p:nvPr/>
        </p:nvSpPr>
        <p:spPr bwMode="auto">
          <a:xfrm>
            <a:off x="2691156" y="1899441"/>
            <a:ext cx="200722" cy="211873"/>
          </a:xfrm>
          <a:prstGeom prst="star5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95595" y="1880853"/>
            <a:ext cx="1003614" cy="278774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200" dirty="0" smtClean="0">
                <a:solidFill>
                  <a:srgbClr val="000000"/>
                </a:solidFill>
                <a:latin typeface="Arial"/>
                <a:ea typeface="+mn-ea"/>
              </a:rPr>
              <a:t>4CIO</a:t>
            </a:r>
          </a:p>
        </p:txBody>
      </p:sp>
      <p:sp>
        <p:nvSpPr>
          <p:cNvPr id="56" name="5-Point Star 55"/>
          <p:cNvSpPr/>
          <p:nvPr/>
        </p:nvSpPr>
        <p:spPr bwMode="auto">
          <a:xfrm>
            <a:off x="2899310" y="1628101"/>
            <a:ext cx="200722" cy="211873"/>
          </a:xfrm>
          <a:prstGeom prst="star5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103751" y="1609515"/>
            <a:ext cx="1003614" cy="278774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200" dirty="0" smtClean="0">
                <a:solidFill>
                  <a:srgbClr val="000000"/>
                </a:solidFill>
                <a:latin typeface="Arial"/>
                <a:ea typeface="+mn-ea"/>
              </a:rPr>
              <a:t>Z3 Launch</a:t>
            </a:r>
          </a:p>
        </p:txBody>
      </p:sp>
      <p:sp>
        <p:nvSpPr>
          <p:cNvPr id="58" name="5-Point Star 57"/>
          <p:cNvSpPr/>
          <p:nvPr/>
        </p:nvSpPr>
        <p:spPr bwMode="auto">
          <a:xfrm>
            <a:off x="3531219" y="2382644"/>
            <a:ext cx="200722" cy="211873"/>
          </a:xfrm>
          <a:prstGeom prst="star5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35660" y="2364058"/>
            <a:ext cx="899532" cy="275065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200" dirty="0" smtClean="0">
                <a:solidFill>
                  <a:srgbClr val="000000"/>
                </a:solidFill>
                <a:latin typeface="Arial"/>
                <a:ea typeface="+mn-ea"/>
              </a:rPr>
              <a:t>IDC </a:t>
            </a:r>
            <a:r>
              <a:rPr kumimoji="0" lang="en-US" sz="1200" dirty="0" err="1" smtClean="0">
                <a:solidFill>
                  <a:srgbClr val="000000"/>
                </a:solidFill>
                <a:latin typeface="Arial"/>
                <a:ea typeface="+mn-ea"/>
              </a:rPr>
              <a:t>IoT</a:t>
            </a:r>
            <a:r>
              <a:rPr kumimoji="0" lang="en-US" sz="1200" dirty="0" smtClean="0">
                <a:solidFill>
                  <a:srgbClr val="000000"/>
                </a:solidFill>
                <a:latin typeface="Arial"/>
                <a:ea typeface="+mn-ea"/>
              </a:rPr>
              <a:t> Forum</a:t>
            </a:r>
          </a:p>
        </p:txBody>
      </p:sp>
      <p:sp>
        <p:nvSpPr>
          <p:cNvPr id="60" name="5-Point Star 59"/>
          <p:cNvSpPr/>
          <p:nvPr/>
        </p:nvSpPr>
        <p:spPr bwMode="auto">
          <a:xfrm>
            <a:off x="4419586" y="2144759"/>
            <a:ext cx="200722" cy="211873"/>
          </a:xfrm>
          <a:prstGeom prst="star5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24025" y="2126171"/>
            <a:ext cx="1003614" cy="278774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200" dirty="0" smtClean="0">
                <a:solidFill>
                  <a:srgbClr val="000000"/>
                </a:solidFill>
                <a:latin typeface="Arial"/>
                <a:ea typeface="+mn-ea"/>
              </a:rPr>
              <a:t>CNEWS Forum</a:t>
            </a:r>
          </a:p>
        </p:txBody>
      </p:sp>
      <p:sp>
        <p:nvSpPr>
          <p:cNvPr id="62" name="5-Point Star 61"/>
          <p:cNvSpPr/>
          <p:nvPr/>
        </p:nvSpPr>
        <p:spPr bwMode="auto">
          <a:xfrm>
            <a:off x="4962282" y="1851117"/>
            <a:ext cx="200722" cy="211873"/>
          </a:xfrm>
          <a:prstGeom prst="star5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66723" y="1832530"/>
            <a:ext cx="1003614" cy="278774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200" dirty="0" smtClean="0">
                <a:solidFill>
                  <a:srgbClr val="000000"/>
                </a:solidFill>
                <a:latin typeface="Arial"/>
                <a:ea typeface="+mn-ea"/>
              </a:rPr>
              <a:t>FSTEK Z3</a:t>
            </a:r>
          </a:p>
        </p:txBody>
      </p:sp>
      <p:sp>
        <p:nvSpPr>
          <p:cNvPr id="64" name="5-Point Star 63"/>
          <p:cNvSpPr/>
          <p:nvPr/>
        </p:nvSpPr>
        <p:spPr bwMode="auto">
          <a:xfrm>
            <a:off x="6174015" y="1624385"/>
            <a:ext cx="200722" cy="211873"/>
          </a:xfrm>
          <a:prstGeom prst="star5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78455" y="1605797"/>
            <a:ext cx="2129925" cy="278774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200" dirty="0" smtClean="0">
                <a:solidFill>
                  <a:srgbClr val="000000"/>
                </a:solidFill>
                <a:latin typeface="Arial"/>
                <a:ea typeface="+mn-ea"/>
              </a:rPr>
              <a:t>Russian </a:t>
            </a:r>
            <a:r>
              <a:rPr kumimoji="0" lang="en-US" sz="1200" dirty="0" err="1" smtClean="0">
                <a:solidFill>
                  <a:srgbClr val="000000"/>
                </a:solidFill>
                <a:latin typeface="Arial"/>
                <a:ea typeface="+mn-ea"/>
              </a:rPr>
              <a:t>Tizen</a:t>
            </a:r>
            <a:r>
              <a:rPr kumimoji="0" lang="en-US" sz="1200" dirty="0" smtClean="0">
                <a:solidFill>
                  <a:srgbClr val="000000"/>
                </a:solidFill>
                <a:latin typeface="Arial"/>
                <a:ea typeface="+mn-ea"/>
              </a:rPr>
              <a:t> Announcement</a:t>
            </a:r>
          </a:p>
        </p:txBody>
      </p:sp>
      <p:sp>
        <p:nvSpPr>
          <p:cNvPr id="66" name="5-Point Star 65"/>
          <p:cNvSpPr/>
          <p:nvPr/>
        </p:nvSpPr>
        <p:spPr bwMode="auto">
          <a:xfrm>
            <a:off x="7307724" y="2468156"/>
            <a:ext cx="475824" cy="431159"/>
          </a:xfrm>
          <a:prstGeom prst="star5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77989" y="1970068"/>
            <a:ext cx="561316" cy="449745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algn="ctr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200" b="1" dirty="0" err="1" smtClean="0">
                <a:solidFill>
                  <a:srgbClr val="000000"/>
                </a:solidFill>
                <a:latin typeface="Arial"/>
                <a:ea typeface="+mn-ea"/>
              </a:rPr>
              <a:t>Tizen</a:t>
            </a:r>
            <a:r>
              <a:rPr kumimoji="0" lang="en-US" sz="1200" b="1" dirty="0" smtClean="0">
                <a:solidFill>
                  <a:srgbClr val="000000"/>
                </a:solidFill>
                <a:latin typeface="Arial"/>
                <a:ea typeface="+mn-ea"/>
              </a:rPr>
              <a:t> </a:t>
            </a:r>
          </a:p>
          <a:p>
            <a:pPr marL="117475" indent="-117475" algn="ctr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200" b="1" dirty="0" smtClean="0">
                <a:solidFill>
                  <a:srgbClr val="000000"/>
                </a:solidFill>
                <a:latin typeface="Arial"/>
                <a:ea typeface="+mn-ea"/>
              </a:rPr>
              <a:t>Forum</a:t>
            </a:r>
          </a:p>
        </p:txBody>
      </p:sp>
      <p:cxnSp>
        <p:nvCxnSpPr>
          <p:cNvPr id="68" name="Straight Arrow Connector 67"/>
          <p:cNvCxnSpPr/>
          <p:nvPr/>
        </p:nvCxnSpPr>
        <p:spPr bwMode="auto">
          <a:xfrm flipV="1">
            <a:off x="3029405" y="4638907"/>
            <a:ext cx="5412069" cy="74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3007112" y="4367562"/>
            <a:ext cx="5322849" cy="282499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200" dirty="0" err="1" smtClean="0">
                <a:solidFill>
                  <a:srgbClr val="000000"/>
                </a:solidFill>
                <a:latin typeface="Arial"/>
                <a:ea typeface="+mn-ea"/>
              </a:rPr>
              <a:t>Skolkovo</a:t>
            </a:r>
            <a:r>
              <a:rPr kumimoji="0" lang="en-US" sz="1200" dirty="0" smtClean="0">
                <a:solidFill>
                  <a:srgbClr val="000000"/>
                </a:solidFill>
                <a:latin typeface="Arial"/>
                <a:ea typeface="+mn-ea"/>
              </a:rPr>
              <a:t> </a:t>
            </a:r>
            <a:r>
              <a:rPr kumimoji="0" lang="en-US" sz="1200" dirty="0" err="1" smtClean="0">
                <a:solidFill>
                  <a:srgbClr val="000000"/>
                </a:solidFill>
                <a:latin typeface="Arial"/>
                <a:ea typeface="+mn-ea"/>
              </a:rPr>
              <a:t>Tizen</a:t>
            </a:r>
            <a:r>
              <a:rPr kumimoji="0" lang="en-US" sz="1200" dirty="0" smtClean="0">
                <a:solidFill>
                  <a:srgbClr val="000000"/>
                </a:solidFill>
                <a:latin typeface="Arial"/>
                <a:ea typeface="+mn-ea"/>
              </a:rPr>
              <a:t> Center (Education, Design)</a:t>
            </a:r>
          </a:p>
        </p:txBody>
      </p:sp>
      <p:sp>
        <p:nvSpPr>
          <p:cNvPr id="70" name="5-Point Star 69"/>
          <p:cNvSpPr/>
          <p:nvPr/>
        </p:nvSpPr>
        <p:spPr bwMode="auto">
          <a:xfrm>
            <a:off x="2895593" y="6205384"/>
            <a:ext cx="200722" cy="211873"/>
          </a:xfrm>
          <a:prstGeom prst="star5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71" name="5-Point Star 70"/>
          <p:cNvSpPr/>
          <p:nvPr/>
        </p:nvSpPr>
        <p:spPr bwMode="auto">
          <a:xfrm>
            <a:off x="2903029" y="4542287"/>
            <a:ext cx="200722" cy="211873"/>
          </a:xfrm>
          <a:prstGeom prst="star5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>
            <a:off x="1613209" y="4345257"/>
            <a:ext cx="1371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1334434" y="4066479"/>
            <a:ext cx="1527717" cy="267629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200" dirty="0" smtClean="0">
                <a:solidFill>
                  <a:srgbClr val="000000"/>
                </a:solidFill>
                <a:latin typeface="Arial"/>
                <a:ea typeface="+mn-ea"/>
              </a:rPr>
              <a:t>Russian Profile Design</a:t>
            </a:r>
          </a:p>
        </p:txBody>
      </p:sp>
      <p:cxnSp>
        <p:nvCxnSpPr>
          <p:cNvPr id="75" name="Straight Arrow Connector 74"/>
          <p:cNvCxnSpPr/>
          <p:nvPr/>
        </p:nvCxnSpPr>
        <p:spPr bwMode="auto">
          <a:xfrm flipV="1">
            <a:off x="3014545" y="4059044"/>
            <a:ext cx="1234070" cy="371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3010830" y="3783982"/>
            <a:ext cx="1252657" cy="275062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200" dirty="0" smtClean="0">
                <a:solidFill>
                  <a:srgbClr val="000000"/>
                </a:solidFill>
                <a:latin typeface="Arial"/>
                <a:ea typeface="+mn-ea"/>
              </a:rPr>
              <a:t>Grant Submission</a:t>
            </a:r>
          </a:p>
        </p:txBody>
      </p:sp>
      <p:cxnSp>
        <p:nvCxnSpPr>
          <p:cNvPr id="80" name="Straight Arrow Connector 79"/>
          <p:cNvCxnSpPr/>
          <p:nvPr/>
        </p:nvCxnSpPr>
        <p:spPr bwMode="auto">
          <a:xfrm flipV="1">
            <a:off x="2999677" y="3746812"/>
            <a:ext cx="3278461" cy="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2995961" y="3468032"/>
            <a:ext cx="2445835" cy="275062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200" dirty="0" smtClean="0">
                <a:solidFill>
                  <a:srgbClr val="000000"/>
                </a:solidFill>
                <a:latin typeface="Arial"/>
                <a:ea typeface="+mn-ea"/>
              </a:rPr>
              <a:t>Russian Profile Development</a:t>
            </a:r>
          </a:p>
        </p:txBody>
      </p:sp>
      <p:cxnSp>
        <p:nvCxnSpPr>
          <p:cNvPr id="83" name="Straight Arrow Connector 82"/>
          <p:cNvCxnSpPr/>
          <p:nvPr/>
        </p:nvCxnSpPr>
        <p:spPr bwMode="auto">
          <a:xfrm flipV="1">
            <a:off x="3010831" y="3434578"/>
            <a:ext cx="3233852" cy="1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3007115" y="3155814"/>
            <a:ext cx="3427139" cy="256461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200" dirty="0" smtClean="0">
                <a:solidFill>
                  <a:srgbClr val="000000"/>
                </a:solidFill>
                <a:latin typeface="Arial"/>
                <a:ea typeface="+mn-ea"/>
              </a:rPr>
              <a:t>Submission to Russian Registry</a:t>
            </a:r>
          </a:p>
        </p:txBody>
      </p:sp>
      <p:cxnSp>
        <p:nvCxnSpPr>
          <p:cNvPr id="87" name="Straight Connector 86"/>
          <p:cNvCxnSpPr/>
          <p:nvPr/>
        </p:nvCxnSpPr>
        <p:spPr bwMode="auto">
          <a:xfrm rot="16200000" flipH="1">
            <a:off x="4250473" y="3759820"/>
            <a:ext cx="4062765" cy="148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rot="16200000" flipH="1">
            <a:off x="6116445" y="4064630"/>
            <a:ext cx="2877016" cy="111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 flipV="1">
            <a:off x="2995966" y="4337826"/>
            <a:ext cx="3259868" cy="74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2992251" y="4066482"/>
            <a:ext cx="3427139" cy="256461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200" dirty="0" smtClean="0">
                <a:solidFill>
                  <a:srgbClr val="000000"/>
                </a:solidFill>
                <a:latin typeface="Arial"/>
                <a:ea typeface="+mn-ea"/>
              </a:rPr>
              <a:t>Product Profile (Media, PC, Mobile) Design</a:t>
            </a:r>
          </a:p>
        </p:txBody>
      </p:sp>
    </p:spTree>
    <p:extLst>
      <p:ext uri="{BB962C8B-B14F-4D97-AF65-F5344CB8AC3E}">
        <p14:creationId xmlns:p14="http://schemas.microsoft.com/office/powerpoint/2010/main" val="38361019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28"/>
          <p:cNvSpPr/>
          <p:nvPr/>
        </p:nvSpPr>
        <p:spPr>
          <a:xfrm>
            <a:off x="1546161" y="4336918"/>
            <a:ext cx="6196999" cy="2096377"/>
          </a:xfrm>
          <a:prstGeom prst="roundRect">
            <a:avLst>
              <a:gd name="adj" fmla="val 6155"/>
            </a:avLst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77">
              <a:solidFill>
                <a:prstClr val="white"/>
              </a:solidFill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89919" y="60289"/>
            <a:ext cx="7385539" cy="63304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ko-KR" dirty="0"/>
              <a:t>TIZEN </a:t>
            </a:r>
            <a:r>
              <a:rPr lang="en-US" altLang="ko-KR" sz="1970" dirty="0"/>
              <a:t>|</a:t>
            </a:r>
            <a:r>
              <a:rPr lang="en-US" altLang="ko-KR" sz="2953" dirty="0"/>
              <a:t> </a:t>
            </a:r>
            <a:r>
              <a:rPr lang="en-US" altLang="ko-KR" sz="1969" dirty="0" err="1"/>
              <a:t>IoT</a:t>
            </a:r>
            <a:r>
              <a:rPr lang="en-US" altLang="ko-KR" sz="1969" dirty="0"/>
              <a:t> Leadership</a:t>
            </a:r>
            <a:endParaRPr lang="ko-KR" altLang="en-US" sz="1969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70372" y="873741"/>
            <a:ext cx="4238788" cy="1826460"/>
          </a:xfrm>
        </p:spPr>
        <p:txBody>
          <a:bodyPr>
            <a:normAutofit fontScale="77500" lnSpcReduction="20000"/>
          </a:bodyPr>
          <a:lstStyle/>
          <a:p>
            <a:pPr marL="220772" indent="-220772"/>
            <a:r>
              <a:rPr lang="ru-RU" altLang="ko-KR" sz="2400" dirty="0" smtClean="0"/>
              <a:t>Основная лидирующая ОС</a:t>
            </a:r>
            <a:endParaRPr lang="en-US" altLang="ko-KR" sz="2400" b="1" dirty="0">
              <a:solidFill>
                <a:srgbClr val="3135DB"/>
              </a:solidFill>
            </a:endParaRPr>
          </a:p>
          <a:p>
            <a:pPr marL="441542" lvl="1" indent="-220772" fontAlgn="base">
              <a:spcBef>
                <a:spcPts val="739"/>
              </a:spcBef>
              <a:spcAft>
                <a:spcPct val="0"/>
              </a:spcAft>
              <a:tabLst>
                <a:tab pos="441542" algn="l"/>
              </a:tabLst>
            </a:pPr>
            <a:r>
              <a:rPr kumimoji="1" lang="ru-RU" altLang="ko-KR" dirty="0" smtClean="0"/>
              <a:t>Общий набор коммуникационных стандартов обмена между устройствами</a:t>
            </a:r>
            <a:endParaRPr kumimoji="1" lang="en-US" altLang="ko-KR" dirty="0"/>
          </a:p>
          <a:p>
            <a:pPr marL="441542" lvl="1" indent="-220772">
              <a:tabLst>
                <a:tab pos="441542" algn="l"/>
              </a:tabLst>
            </a:pPr>
            <a:r>
              <a:rPr lang="ru-RU" altLang="ko-KR" dirty="0" smtClean="0"/>
              <a:t>Платформа с открытым кодом</a:t>
            </a:r>
            <a:endParaRPr lang="ko-KR" altLang="en-US" dirty="0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4307368" y="5181653"/>
            <a:ext cx="686293" cy="35041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wrap="none" tIns="83077" bIns="83077" rtlCol="0" anchor="ctr" anchorCtr="0"/>
          <a:lstStyle/>
          <a:p>
            <a:pPr algn="ctr" latinLnBrk="0"/>
            <a:endParaRPr lang="ko-KR" altLang="en-US" sz="1477" b="1" kern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30" name="Straight Connector 52"/>
          <p:cNvCxnSpPr>
            <a:stCxn id="28" idx="2"/>
          </p:cNvCxnSpPr>
          <p:nvPr/>
        </p:nvCxnSpPr>
        <p:spPr>
          <a:xfrm flipH="1">
            <a:off x="2755959" y="5532068"/>
            <a:ext cx="1894555" cy="393680"/>
          </a:xfrm>
          <a:prstGeom prst="line">
            <a:avLst/>
          </a:prstGeom>
          <a:ln w="1905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4817916" y="5725542"/>
            <a:ext cx="707956" cy="34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923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Smart CE</a:t>
            </a:r>
          </a:p>
          <a:p>
            <a:pPr algn="ctr"/>
            <a:r>
              <a:rPr lang="en-US" altLang="ko-KR" sz="739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739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Tizen</a:t>
            </a:r>
            <a:r>
              <a:rPr lang="en-US" altLang="ko-KR" sz="739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pic>
        <p:nvPicPr>
          <p:cNvPr id="36" name="Picture 1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3181" y="5935438"/>
            <a:ext cx="400350" cy="43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52"/>
          <p:cNvCxnSpPr>
            <a:stCxn id="42" idx="2"/>
            <a:endCxn id="28" idx="0"/>
          </p:cNvCxnSpPr>
          <p:nvPr/>
        </p:nvCxnSpPr>
        <p:spPr>
          <a:xfrm flipH="1">
            <a:off x="4650514" y="4848109"/>
            <a:ext cx="1939" cy="333541"/>
          </a:xfrm>
          <a:prstGeom prst="line">
            <a:avLst/>
          </a:prstGeom>
          <a:ln w="1905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26" y1="67480" x2="8719" y2="81572"/>
                        <a14:foregroundMark x1="15836" y1="88889" x2="20463" y2="89973"/>
                        <a14:foregroundMark x1="34875" y1="87534" x2="41637" y2="93496"/>
                        <a14:foregroundMark x1="46085" y1="97019" x2="51957" y2="94580"/>
                        <a14:foregroundMark x1="28114" y1="29539" x2="37544" y2="11924"/>
                        <a14:foregroundMark x1="38078" y1="13008" x2="43416" y2="8401"/>
                        <a14:foregroundMark x1="44306" y1="7317" x2="51957" y2="8401"/>
                        <a14:foregroundMark x1="52491" y1="8401" x2="57829" y2="9485"/>
                        <a14:foregroundMark x1="56940" y1="9485" x2="63345" y2="17886"/>
                        <a14:foregroundMark x1="40214" y1="26016" x2="47153" y2="26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119" y="4463702"/>
            <a:ext cx="812814" cy="40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26" y1="67480" x2="8719" y2="81572"/>
                        <a14:foregroundMark x1="15836" y1="88889" x2="20463" y2="89973"/>
                        <a14:foregroundMark x1="34875" y1="87534" x2="41637" y2="93496"/>
                        <a14:foregroundMark x1="46085" y1="97019" x2="51957" y2="94580"/>
                        <a14:foregroundMark x1="28114" y1="29539" x2="37544" y2="11924"/>
                        <a14:foregroundMark x1="38078" y1="13008" x2="43416" y2="8401"/>
                        <a14:foregroundMark x1="44306" y1="7317" x2="51957" y2="8401"/>
                        <a14:foregroundMark x1="52491" y1="8401" x2="57829" y2="9485"/>
                        <a14:foregroundMark x1="56940" y1="9485" x2="63345" y2="17886"/>
                        <a14:foregroundMark x1="40214" y1="26016" x2="47153" y2="26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6046" y="4442154"/>
            <a:ext cx="812814" cy="40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26" y1="67480" x2="8719" y2="81572"/>
                        <a14:foregroundMark x1="15836" y1="88889" x2="20463" y2="89973"/>
                        <a14:foregroundMark x1="34875" y1="87534" x2="41637" y2="93496"/>
                        <a14:foregroundMark x1="46085" y1="97019" x2="51957" y2="94580"/>
                        <a14:foregroundMark x1="28114" y1="29539" x2="37544" y2="11924"/>
                        <a14:foregroundMark x1="38078" y1="13008" x2="43416" y2="8401"/>
                        <a14:foregroundMark x1="44306" y1="7317" x2="51957" y2="8401"/>
                        <a14:foregroundMark x1="52491" y1="8401" x2="57829" y2="9485"/>
                        <a14:foregroundMark x1="56940" y1="9485" x2="63345" y2="17886"/>
                        <a14:foregroundMark x1="40214" y1="26016" x2="47153" y2="26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864" y="4450209"/>
            <a:ext cx="812814" cy="40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직사각형 50"/>
          <p:cNvSpPr/>
          <p:nvPr/>
        </p:nvSpPr>
        <p:spPr>
          <a:xfrm>
            <a:off x="1695814" y="5652111"/>
            <a:ext cx="1008114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923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923" b="1" baseline="30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rd</a:t>
            </a:r>
            <a:r>
              <a:rPr lang="en-US" altLang="ko-KR" sz="923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Party Device</a:t>
            </a:r>
            <a:endParaRPr lang="ko-KR" altLang="en-US" sz="923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2" name="Straight Connector 52"/>
          <p:cNvCxnSpPr>
            <a:stCxn id="28" idx="2"/>
          </p:cNvCxnSpPr>
          <p:nvPr/>
        </p:nvCxnSpPr>
        <p:spPr>
          <a:xfrm>
            <a:off x="4650513" y="5532067"/>
            <a:ext cx="613" cy="290996"/>
          </a:xfrm>
          <a:prstGeom prst="line">
            <a:avLst/>
          </a:prstGeom>
          <a:ln w="1905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2"/>
          <p:cNvCxnSpPr>
            <a:stCxn id="28" idx="2"/>
          </p:cNvCxnSpPr>
          <p:nvPr/>
        </p:nvCxnSpPr>
        <p:spPr>
          <a:xfrm>
            <a:off x="4650513" y="5532069"/>
            <a:ext cx="2007840" cy="347820"/>
          </a:xfrm>
          <a:prstGeom prst="line">
            <a:avLst/>
          </a:prstGeom>
          <a:ln w="1905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6748441" y="5713222"/>
            <a:ext cx="711558" cy="34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923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Wearable</a:t>
            </a:r>
          </a:p>
          <a:p>
            <a:pPr algn="ctr"/>
            <a:r>
              <a:rPr lang="en-US" altLang="ko-KR" sz="739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739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Tizen</a:t>
            </a:r>
            <a:r>
              <a:rPr lang="en-US" altLang="ko-KR" sz="739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pic>
        <p:nvPicPr>
          <p:cNvPr id="58" name="Picture 2" descr="http://images.gizmag.com/hero/moto-360-vs-samsung-gear-s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0638" y="5886897"/>
            <a:ext cx="175430" cy="21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://cdn4.mos.techradar.futurecdn.net/art/Watches/Samsung/Galaxy%20Gear%202/Galaxy%20Gear%202%20press/Galaxy%20Gear%202%20black%202-580-90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82" l="29592" r="724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170" r="28428"/>
          <a:stretch/>
        </p:blipFill>
        <p:spPr bwMode="auto">
          <a:xfrm>
            <a:off x="6521655" y="6043474"/>
            <a:ext cx="136699" cy="1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순서도: 자기 디스크 60"/>
          <p:cNvSpPr/>
          <p:nvPr/>
        </p:nvSpPr>
        <p:spPr>
          <a:xfrm>
            <a:off x="4480589" y="4546531"/>
            <a:ext cx="343728" cy="197201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77">
              <a:solidFill>
                <a:prstClr val="black"/>
              </a:solidFill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6710636" y="6092332"/>
            <a:ext cx="311240" cy="215327"/>
            <a:chOff x="2187752" y="3786360"/>
            <a:chExt cx="2621232" cy="1740329"/>
          </a:xfrm>
        </p:grpSpPr>
        <p:pic>
          <p:nvPicPr>
            <p:cNvPr id="63" name="Picture 4" descr="https://encrypted-tbn3.gstatic.com/images?q=tbn:ANd9GcQsgq_2MgqFcInNQgp9lTMm53US22lxy835Ym9rnQeEwgfH-oY6YQ"/>
            <p:cNvPicPr>
              <a:picLocks noChangeAspect="1" noChangeArrowheads="1"/>
            </p:cNvPicPr>
            <p:nvPr/>
          </p:nvPicPr>
          <p:blipFill rotWithShape="1"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326"/>
            <a:stretch/>
          </p:blipFill>
          <p:spPr bwMode="auto">
            <a:xfrm>
              <a:off x="2187752" y="3786360"/>
              <a:ext cx="2621232" cy="866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https://encrypted-tbn3.gstatic.com/images?q=tbn:ANd9GcQsgq_2MgqFcInNQgp9lTMm53US22lxy835Ym9rnQeEwgfH-oY6YQ"/>
            <p:cNvPicPr>
              <a:picLocks noChangeAspect="1" noChangeArrowheads="1"/>
            </p:cNvPicPr>
            <p:nvPr/>
          </p:nvPicPr>
          <p:blipFill rotWithShape="1"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583" r="8189"/>
            <a:stretch/>
          </p:blipFill>
          <p:spPr bwMode="auto">
            <a:xfrm>
              <a:off x="2450592" y="4659913"/>
              <a:ext cx="2228282" cy="866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9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3719" y="5199781"/>
            <a:ext cx="597246" cy="30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4873223" y="5082490"/>
            <a:ext cx="880280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85" b="1" dirty="0">
                <a:solidFill>
                  <a:prstClr val="black"/>
                </a:solidFill>
                <a:latin typeface="Calibri" panose="020F0502020204030204" pitchFamily="34" charset="0"/>
              </a:rPr>
              <a:t>Samsung Hub</a:t>
            </a:r>
          </a:p>
          <a:p>
            <a:pPr algn="ctr"/>
            <a:r>
              <a:rPr lang="en-US" altLang="ko-KR" sz="985" b="1" dirty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en-US" altLang="ko-KR" sz="985" b="1" dirty="0" err="1">
                <a:solidFill>
                  <a:prstClr val="black"/>
                </a:solidFill>
                <a:latin typeface="Calibri" panose="020F0502020204030204" pitchFamily="34" charset="0"/>
              </a:rPr>
              <a:t>Tizen</a:t>
            </a:r>
            <a:r>
              <a:rPr lang="en-US" altLang="ko-KR" sz="985" b="1" dirty="0">
                <a:solidFill>
                  <a:prstClr val="black"/>
                </a:solidFill>
                <a:latin typeface="Calibri" panose="020F0502020204030204" pitchFamily="34" charset="0"/>
              </a:rPr>
              <a:t>) </a:t>
            </a:r>
            <a:endParaRPr lang="ko-KR" altLang="en-US" sz="985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3718" y="6023824"/>
            <a:ext cx="81430" cy="29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1829" y="5885853"/>
            <a:ext cx="391393" cy="23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130" y="6108617"/>
            <a:ext cx="128884" cy="18313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796" y="5926602"/>
            <a:ext cx="232265" cy="36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954" y="2295515"/>
            <a:ext cx="410763" cy="23584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659" y="2285106"/>
            <a:ext cx="645246" cy="13327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437" y="2640292"/>
            <a:ext cx="448382" cy="119819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989" y="2677065"/>
            <a:ext cx="459811" cy="249064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692" y="2337009"/>
            <a:ext cx="290676" cy="31489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76" y="2612235"/>
            <a:ext cx="297863" cy="32268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779" y="2516032"/>
            <a:ext cx="640511" cy="190895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305" y="979497"/>
            <a:ext cx="2999773" cy="1151341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153" y="1986011"/>
            <a:ext cx="497176" cy="222624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9148" y="2235456"/>
            <a:ext cx="328585" cy="355967"/>
          </a:xfrm>
          <a:prstGeom prst="rect">
            <a:avLst/>
          </a:prstGeom>
        </p:spPr>
      </p:pic>
      <p:pic>
        <p:nvPicPr>
          <p:cNvPr id="89" name="그림 88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800" y="1986012"/>
            <a:ext cx="477364" cy="172381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322" y="1968526"/>
            <a:ext cx="277426" cy="198361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226" y="2033598"/>
            <a:ext cx="580348" cy="204913"/>
          </a:xfrm>
          <a:prstGeom prst="rect">
            <a:avLst/>
          </a:prstGeom>
        </p:spPr>
      </p:pic>
      <p:pic>
        <p:nvPicPr>
          <p:cNvPr id="66" name="Picture 2" descr="D:\1_IMAGES\LOGO\Samsung-Logo.jpg"/>
          <p:cNvPicPr>
            <a:picLocks noChangeAspect="1" noChangeArrowheads="1"/>
          </p:cNvPicPr>
          <p:nvPr/>
        </p:nvPicPr>
        <p:blipFill>
          <a:blip r:embed="rId2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0509" y="4547311"/>
            <a:ext cx="350713" cy="139615"/>
          </a:xfrm>
          <a:prstGeom prst="rect">
            <a:avLst/>
          </a:prstGeom>
          <a:noFill/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703" y="2316447"/>
            <a:ext cx="278426" cy="299619"/>
          </a:xfrm>
          <a:prstGeom prst="rect">
            <a:avLst/>
          </a:prstGeom>
        </p:spPr>
      </p:pic>
      <p:pic>
        <p:nvPicPr>
          <p:cNvPr id="77" name="Picture 18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933" y="5918785"/>
            <a:ext cx="213615" cy="19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4" descr="https://encrypted-tbn3.gstatic.com/images?q=tbn:ANd9GcSSLZXH0KRLNwMiS2nsIrW21FJJsEw_zuNhc3hCyaiAC8Q_Hzvt"/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417" y="5942689"/>
            <a:ext cx="363483" cy="39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내용 개체 틀 1"/>
          <p:cNvSpPr txBox="1">
            <a:spLocks/>
          </p:cNvSpPr>
          <p:nvPr/>
        </p:nvSpPr>
        <p:spPr>
          <a:xfrm>
            <a:off x="404981" y="2804578"/>
            <a:ext cx="6909364" cy="1805392"/>
          </a:xfrm>
          <a:prstGeom prst="rect">
            <a:avLst/>
          </a:prstGeom>
        </p:spPr>
        <p:txBody>
          <a:bodyPr lIns="84397" tIns="42199" rIns="84397" bIns="42199">
            <a:normAutofit/>
          </a:bodyPr>
          <a:lstStyle>
            <a:lvl1pPr marL="342853" indent="-342853" algn="l" defTabSz="914273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847" indent="-285710" algn="l" defTabSz="914273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2842" indent="-228569" algn="l" defTabSz="914273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599979" indent="-228569" algn="l" defTabSz="914273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115" indent="-228569" algn="l" defTabSz="914273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52" indent="-228569" algn="l" defTabSz="914273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88" indent="-228569" algn="l" defTabSz="914273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25" indent="-228569" algn="l" defTabSz="914273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62" indent="-228569" algn="l" defTabSz="914273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0772" indent="-220772" fontAlgn="auto">
              <a:spcAft>
                <a:spcPts val="0"/>
              </a:spcAft>
            </a:pPr>
            <a:r>
              <a:rPr kumimoji="0" lang="ru-RU" altLang="ko-KR" sz="2400" dirty="0" smtClean="0"/>
              <a:t>Общая программная платформа </a:t>
            </a:r>
            <a:r>
              <a:rPr kumimoji="0" lang="en-US" altLang="ko-KR" sz="2400" dirty="0" err="1" smtClean="0"/>
              <a:t>IoT</a:t>
            </a:r>
            <a:endParaRPr kumimoji="0" lang="en-US" altLang="ko-KR" sz="2400" b="1" dirty="0">
              <a:solidFill>
                <a:srgbClr val="3135DB"/>
              </a:solidFill>
            </a:endParaRPr>
          </a:p>
          <a:p>
            <a:pPr marL="441542" lvl="1" indent="-220772">
              <a:spcBef>
                <a:spcPts val="739"/>
              </a:spcBef>
              <a:tabLst>
                <a:tab pos="441542" algn="l"/>
              </a:tabLst>
            </a:pPr>
            <a:r>
              <a:rPr lang="ru-RU" altLang="ko-KR" dirty="0" smtClean="0"/>
              <a:t>Превращение программной платформы </a:t>
            </a:r>
            <a:r>
              <a:rPr lang="en-US" altLang="ko-KR" dirty="0" smtClean="0"/>
              <a:t>TIZEN </a:t>
            </a:r>
            <a:r>
              <a:rPr lang="ru-RU" altLang="ko-KR" dirty="0" smtClean="0"/>
              <a:t>в основу реализации сервисных протоколов и стандартов </a:t>
            </a:r>
            <a:r>
              <a:rPr lang="en-US" altLang="ko-KR" dirty="0" smtClean="0"/>
              <a:t>OIC </a:t>
            </a:r>
            <a:r>
              <a:rPr lang="en-US" altLang="ko-KR" dirty="0" err="1" smtClean="0"/>
              <a:t>IoT</a:t>
            </a:r>
            <a:endParaRPr lang="en-US" altLang="ko-KR" dirty="0"/>
          </a:p>
          <a:p>
            <a:pPr marL="810756" lvl="2" indent="-220772">
              <a:spcBef>
                <a:spcPts val="739"/>
              </a:spcBef>
              <a:tabLst>
                <a:tab pos="441542" algn="l"/>
              </a:tabLst>
            </a:pPr>
            <a:r>
              <a:rPr lang="ru-RU" altLang="ko-KR" dirty="0" smtClean="0"/>
              <a:t>Совместимость с устройствами 3-х сторон</a:t>
            </a:r>
            <a:endParaRPr lang="en-US" altLang="ko-KR" sz="1415" dirty="0"/>
          </a:p>
        </p:txBody>
      </p:sp>
      <p:sp>
        <p:nvSpPr>
          <p:cNvPr id="79" name="직사각형 78"/>
          <p:cNvSpPr/>
          <p:nvPr/>
        </p:nvSpPr>
        <p:spPr>
          <a:xfrm>
            <a:off x="5698086" y="5526106"/>
            <a:ext cx="442600" cy="23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923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OIC</a:t>
            </a:r>
            <a:endParaRPr lang="en-US" altLang="ko-KR" sz="739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3321975" y="5556539"/>
            <a:ext cx="446160" cy="23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923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OIC</a:t>
            </a:r>
            <a:endParaRPr lang="en-US" altLang="ko-KR" sz="739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558962" y="4899563"/>
            <a:ext cx="446160" cy="23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923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OIC</a:t>
            </a:r>
            <a:endParaRPr lang="en-US" altLang="ko-KR" sz="739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4303107" y="5572165"/>
            <a:ext cx="446160" cy="23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923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OIC</a:t>
            </a:r>
            <a:endParaRPr lang="en-US" altLang="ko-KR" sz="739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32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03849" y="754426"/>
            <a:ext cx="2520280" cy="5760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dirty="0" smtClean="0">
                <a:latin typeface="맑은 고딕" pitchFamily="50" charset="-127"/>
                <a:ea typeface="맑은 고딕" pitchFamily="50" charset="-127"/>
              </a:rPr>
              <a:t>for</a:t>
            </a:r>
            <a:endParaRPr lang="ru-RU" sz="2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2" name="Picture 2" descr="C:\Users\User\Desktop\0_55212_3b7a54ef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2852"/>
            <a:ext cx="2622410" cy="163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1199457" y="3786190"/>
            <a:ext cx="675249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…</a:t>
            </a:r>
            <a:r>
              <a:rPr lang="ru-RU" altLang="ko-KR" sz="2000" b="1" dirty="0" smtClean="0">
                <a:latin typeface="맑은 고딕" pitchFamily="50" charset="-127"/>
                <a:ea typeface="맑은 고딕" pitchFamily="50" charset="-127"/>
              </a:rPr>
              <a:t>Сервисная Платформа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…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1199457" y="2790618"/>
            <a:ext cx="675249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…</a:t>
            </a:r>
            <a:r>
              <a:rPr lang="ru-RU" altLang="ko-KR" sz="2000" b="1" dirty="0" smtClean="0">
                <a:latin typeface="맑은 고딕" pitchFamily="50" charset="-127"/>
                <a:ea typeface="맑은 고딕" pitchFamily="50" charset="-127"/>
              </a:rPr>
              <a:t>Открытая, Масштабируемая и Адаптивная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…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 descr="https://download.tizen.org/misc/Tizen-Brand/01-Primary-Assets/Lockup/On-Light/01-RGB/Tizen-Lockup-On-Light-RGB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652110"/>
            <a:ext cx="1703079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2001942" y="4286256"/>
            <a:ext cx="5905582" cy="38199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767951" rtl="0" eaLnBrk="1" latinLnBrk="1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ru-RU" sz="1600" b="1" dirty="0" smtClean="0">
                <a:latin typeface="맑은 고딕" pitchFamily="50" charset="-127"/>
                <a:ea typeface="맑은 고딕" pitchFamily="50" charset="-127"/>
              </a:rPr>
              <a:t>Продвинутые средства реализации и защиты сервисов</a:t>
            </a:r>
            <a:endParaRPr lang="ru-RU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001942" y="3290684"/>
            <a:ext cx="6092180" cy="35263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767951" rtl="0" eaLnBrk="1" latinLnBrk="1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n-US" sz="1600" b="1" dirty="0" smtClean="0">
                <a:latin typeface="맑은 고딕" pitchFamily="50" charset="-127"/>
                <a:ea typeface="맑은 고딕" pitchFamily="50" charset="-127"/>
              </a:rPr>
              <a:t>100% Open Source, </a:t>
            </a:r>
            <a:r>
              <a:rPr lang="ru-RU" sz="1600" b="1" dirty="0" smtClean="0">
                <a:latin typeface="맑은 고딕" pitchFamily="50" charset="-127"/>
                <a:ea typeface="맑은 고딕" pitchFamily="50" charset="-127"/>
              </a:rPr>
              <a:t>нет скрытых возможностей</a:t>
            </a:r>
            <a:endParaRPr lang="ru-RU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모서리가 둥근 직사각형 2"/>
          <p:cNvSpPr/>
          <p:nvPr/>
        </p:nvSpPr>
        <p:spPr>
          <a:xfrm>
            <a:off x="1199457" y="5786454"/>
            <a:ext cx="675249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…</a:t>
            </a:r>
            <a:r>
              <a:rPr lang="ru-RU" altLang="ko-KR" sz="2000" b="1" dirty="0" smtClean="0">
                <a:latin typeface="맑은 고딕" pitchFamily="50" charset="-127"/>
                <a:ea typeface="맑은 고딕" pitchFamily="50" charset="-127"/>
              </a:rPr>
              <a:t>которой Вы можете доверять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01943" y="6290510"/>
            <a:ext cx="5402106" cy="5674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767951" rtl="0" eaLnBrk="1" latinLnBrk="1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ru-RU" sz="1600" b="1" dirty="0" smtClean="0">
                <a:latin typeface="맑은 고딕" pitchFamily="50" charset="-127"/>
                <a:ea typeface="맑은 고딕" pitchFamily="50" charset="-127"/>
              </a:rPr>
              <a:t>Сертификация по государственным требованиям</a:t>
            </a:r>
            <a:endParaRPr lang="ru-RU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모서리가 둥근 직사각형 33"/>
          <p:cNvSpPr/>
          <p:nvPr/>
        </p:nvSpPr>
        <p:spPr>
          <a:xfrm>
            <a:off x="1199457" y="1785926"/>
            <a:ext cx="675249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000" b="1" dirty="0" smtClean="0">
                <a:latin typeface="맑은 고딕" pitchFamily="50" charset="-127"/>
                <a:ea typeface="맑은 고딕" pitchFamily="50" charset="-127"/>
              </a:rPr>
              <a:t>Интернационально лидирующая...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001942" y="2290552"/>
            <a:ext cx="6092180" cy="35263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767951" rtl="0" eaLnBrk="1" latinLnBrk="1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n-US" sz="1600" b="1" dirty="0" smtClean="0">
                <a:latin typeface="맑은 고딕" pitchFamily="50" charset="-127"/>
                <a:ea typeface="맑은 고딕" pitchFamily="50" charset="-127"/>
              </a:rPr>
              <a:t>Linux Foundation, </a:t>
            </a:r>
            <a:r>
              <a:rPr lang="ru-RU" sz="1600" b="1" dirty="0" smtClean="0">
                <a:latin typeface="맑은 고딕" pitchFamily="50" charset="-127"/>
                <a:ea typeface="맑은 고딕" pitchFamily="50" charset="-127"/>
              </a:rPr>
              <a:t>Ассоциация Тайзен</a:t>
            </a:r>
            <a:endParaRPr lang="ru-RU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모서리가 둥근 직사각형 2"/>
          <p:cNvSpPr/>
          <p:nvPr/>
        </p:nvSpPr>
        <p:spPr>
          <a:xfrm>
            <a:off x="1199457" y="4786322"/>
            <a:ext cx="675249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…</a:t>
            </a:r>
            <a:r>
              <a:rPr lang="ru-RU" altLang="ko-KR" sz="2000" b="1" dirty="0" smtClean="0">
                <a:latin typeface="맑은 고딕" pitchFamily="50" charset="-127"/>
                <a:ea typeface="맑은 고딕" pitchFamily="50" charset="-127"/>
              </a:rPr>
              <a:t>для Интренета Вещей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…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001942" y="5286388"/>
            <a:ext cx="5306362" cy="35263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767951" rtl="0" eaLnBrk="1" latinLnBrk="1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ru-RU" sz="1600" b="1" dirty="0" smtClean="0">
                <a:latin typeface="맑은 고딕" pitchFamily="50" charset="-127"/>
                <a:ea typeface="맑은 고딕" pitchFamily="50" charset="-127"/>
              </a:rPr>
              <a:t>Реализована для</a:t>
            </a:r>
            <a:r>
              <a:rPr lang="en-US" sz="1600" b="1" dirty="0" smtClean="0">
                <a:latin typeface="맑은 고딕" pitchFamily="50" charset="-127"/>
                <a:ea typeface="맑은 고딕" pitchFamily="50" charset="-127"/>
              </a:rPr>
              <a:t> Mobile, </a:t>
            </a:r>
            <a:r>
              <a:rPr lang="en-US" sz="1600" b="1" dirty="0" err="1" smtClean="0">
                <a:latin typeface="맑은 고딕" pitchFamily="50" charset="-127"/>
                <a:ea typeface="맑은 고딕" pitchFamily="50" charset="-127"/>
              </a:rPr>
              <a:t>Wearables</a:t>
            </a:r>
            <a:r>
              <a:rPr lang="en-US" sz="1600" b="1" dirty="0" smtClean="0">
                <a:latin typeface="맑은 고딕" pitchFamily="50" charset="-127"/>
                <a:ea typeface="맑은 고딕" pitchFamily="50" charset="-127"/>
              </a:rPr>
              <a:t>, TV, STB, IVI</a:t>
            </a:r>
            <a:endParaRPr lang="ru-RU" sz="16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22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Tikhonov\AppData\Local\Microsoft\Windows\Temporary Internet Files\Content.Outlook\CMZ587YE\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62" y="3240504"/>
            <a:ext cx="2484502" cy="2691544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19445" y="1248707"/>
            <a:ext cx="6984776" cy="1446550"/>
          </a:xfrm>
        </p:spPr>
        <p:txBody>
          <a:bodyPr/>
          <a:lstStyle/>
          <a:p>
            <a:r>
              <a:rPr lang="ru-RU" altLang="ko-KR" sz="4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Российская Ассоциация Тайзен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76393" y="0"/>
            <a:ext cx="1867607" cy="17552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05707" y="4301948"/>
            <a:ext cx="846538" cy="576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1" kern="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+</a:t>
            </a:r>
            <a:endParaRPr kumimoji="0" lang="ru-RU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8" name="Picture 2" descr="C:\Users\User\Desktop\0_55212_3b7a54ef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902" y="3747905"/>
            <a:ext cx="2420686" cy="163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download.tizen.org/misc/Tizen-Brand/01-Primary-Assets/Lockup/On-Light/01-RGB/Tizen-Lockup-On-Light-RGB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22" y="4130486"/>
            <a:ext cx="1572073" cy="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789274" y="4275119"/>
            <a:ext cx="502120" cy="576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kern="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=</a:t>
            </a:r>
            <a:endParaRPr kumimoji="0" lang="ru-RU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 bwMode="auto">
          <a:xfrm>
            <a:off x="215517" y="197212"/>
            <a:ext cx="844731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58" tIns="51578" rIns="103158" bIns="51578" numCol="1" anchor="t" anchorCtr="0" compatLnSpc="1">
            <a:prstTxWarp prst="textNoShape">
              <a:avLst/>
            </a:prstTxWarp>
          </a:bodyPr>
          <a:lstStyle/>
          <a:p>
            <a:pPr eaLnBrk="0" latinLnBrk="0" hangingPunct="0">
              <a:defRPr/>
            </a:pPr>
            <a:r>
              <a:rPr kumimoji="0" lang="ru-RU" sz="1800" b="1" kern="0" dirty="0" smtClean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Открытый Код </a:t>
            </a:r>
            <a:r>
              <a:rPr kumimoji="0" lang="en-US" sz="1800" b="1" kern="0" dirty="0" smtClean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kumimoji="0" lang="ru-RU" sz="1800" b="1" kern="0" dirty="0" smtClean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Уроки, Вызовы, Возможности и Направление</a:t>
            </a:r>
            <a:endParaRPr kumimoji="0" lang="en-US" sz="1800" b="1" kern="0" dirty="0">
              <a:solidFill>
                <a:srgbClr val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699" y="368662"/>
            <a:ext cx="88437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</a:p>
        </p:txBody>
      </p:sp>
      <p:sp>
        <p:nvSpPr>
          <p:cNvPr id="6" name="Espaço Reservado para Número de Slide 7"/>
          <p:cNvSpPr txBox="1">
            <a:spLocks/>
          </p:cNvSpPr>
          <p:nvPr/>
        </p:nvSpPr>
        <p:spPr>
          <a:xfrm>
            <a:off x="8460433" y="6489340"/>
            <a:ext cx="645368" cy="222250"/>
          </a:xfrm>
          <a:prstGeom prst="rect">
            <a:avLst/>
          </a:prstGeom>
        </p:spPr>
        <p:txBody>
          <a:bodyPr/>
          <a:lstStyle/>
          <a:p>
            <a:pPr algn="ctr" defTabSz="914351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4/15</a:t>
            </a:r>
            <a:endParaRPr kumimoji="0" lang="en-US" altLang="en-US" sz="9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6"/>
          <p:cNvSpPr/>
          <p:nvPr/>
        </p:nvSpPr>
        <p:spPr>
          <a:xfrm>
            <a:off x="275500" y="738972"/>
            <a:ext cx="2526550" cy="360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 algn="ctr">
            <a:noFill/>
            <a:round/>
            <a:headEnd/>
            <a:tailEnd/>
          </a:ln>
        </p:spPr>
        <p:txBody>
          <a:bodyPr wrap="none" lIns="72000" tIns="36000" rIns="72000" bIns="36000" anchor="ctr"/>
          <a:lstStyle/>
          <a:p>
            <a:pPr algn="ctr" latinLnBrk="0">
              <a:spcBef>
                <a:spcPts val="6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kumimoji="0" lang="ru-RU" altLang="ko-KR" sz="1800" b="1" dirty="0" smtClean="0">
                <a:solidFill>
                  <a:srgbClr val="FFFFF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Сила</a:t>
            </a:r>
            <a:endParaRPr kumimoji="0" lang="en-US" altLang="ko-KR" sz="1800" b="1" dirty="0">
              <a:solidFill>
                <a:srgbClr val="FFFFFF"/>
              </a:solidFill>
              <a:latin typeface="Malgun Gothic" pitchFamily="34" charset="-127"/>
              <a:ea typeface="Malgun Gothic" pitchFamily="34" charset="-127"/>
              <a:cs typeface="Arial" charset="0"/>
            </a:endParaRPr>
          </a:p>
        </p:txBody>
      </p:sp>
      <p:sp>
        <p:nvSpPr>
          <p:cNvPr id="21" name="직사각형 16"/>
          <p:cNvSpPr/>
          <p:nvPr/>
        </p:nvSpPr>
        <p:spPr>
          <a:xfrm>
            <a:off x="2935284" y="733716"/>
            <a:ext cx="2439605" cy="360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 algn="ctr">
            <a:noFill/>
            <a:round/>
            <a:headEnd/>
            <a:tailEnd/>
          </a:ln>
        </p:spPr>
        <p:txBody>
          <a:bodyPr wrap="none" lIns="72000" tIns="36000" rIns="72000" bIns="36000" anchor="ctr"/>
          <a:lstStyle/>
          <a:p>
            <a:pPr algn="ctr" latinLnBrk="0">
              <a:spcBef>
                <a:spcPts val="6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kumimoji="0" lang="ru-RU" altLang="ko-KR" sz="1800" b="1" dirty="0" smtClean="0">
                <a:solidFill>
                  <a:srgbClr val="FFFFF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Слабость</a:t>
            </a:r>
            <a:endParaRPr kumimoji="0" lang="en-US" altLang="ko-KR" sz="1800" b="1" dirty="0">
              <a:solidFill>
                <a:srgbClr val="FFFFFF"/>
              </a:solidFill>
              <a:latin typeface="Malgun Gothic" pitchFamily="34" charset="-127"/>
              <a:ea typeface="Malgun Gothic" pitchFamily="34" charset="-127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82133" y="1102972"/>
            <a:ext cx="2513146" cy="2387360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t"/>
          <a:lstStyle/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</a:pPr>
            <a:r>
              <a:rPr kumimoji="0" lang="ru-RU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Проверенная Технология</a:t>
            </a: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:</a:t>
            </a: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Открытое тестирование</a:t>
            </a:r>
            <a:endParaRPr kumimoji="0" lang="en-US" sz="1200" dirty="0" smtClean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Жесткий</a:t>
            </a: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Compliance</a:t>
            </a: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</a:pPr>
            <a:r>
              <a:rPr kumimoji="0" lang="ru-RU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Международная Экосистема</a:t>
            </a:r>
            <a:r>
              <a:rPr kumimoji="0" lang="en-US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:</a:t>
            </a: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Доступ к лучшим практикам</a:t>
            </a:r>
            <a:endParaRPr kumimoji="0" lang="en-US" sz="1200" dirty="0" smtClean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Глобальный рынок</a:t>
            </a:r>
            <a:endParaRPr kumimoji="0" lang="en-US" sz="1200" dirty="0" smtClean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</a:pPr>
            <a:r>
              <a:rPr kumimoji="0" lang="ru-RU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Открытость и Доверие</a:t>
            </a:r>
            <a:r>
              <a:rPr kumimoji="0" lang="en-US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:</a:t>
            </a: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Открытый код</a:t>
            </a:r>
            <a:endParaRPr kumimoji="0" lang="en-US" sz="1200" dirty="0" smtClean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Отсутствие НДВ</a:t>
            </a:r>
            <a:endParaRPr kumimoji="0" lang="en-US" sz="1200" dirty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27" name="직사각형 16"/>
          <p:cNvSpPr/>
          <p:nvPr/>
        </p:nvSpPr>
        <p:spPr>
          <a:xfrm>
            <a:off x="273243" y="3623421"/>
            <a:ext cx="2526550" cy="360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 algn="ctr">
            <a:noFill/>
            <a:round/>
            <a:headEnd/>
            <a:tailEnd/>
          </a:ln>
        </p:spPr>
        <p:txBody>
          <a:bodyPr wrap="none" lIns="72000" tIns="36000" rIns="72000" bIns="36000" anchor="ctr"/>
          <a:lstStyle/>
          <a:p>
            <a:pPr algn="ctr" latinLnBrk="0">
              <a:spcBef>
                <a:spcPts val="6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kumimoji="0" lang="ru-RU" altLang="ko-KR" sz="1800" b="1" dirty="0" smtClean="0">
                <a:solidFill>
                  <a:srgbClr val="FFFFF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Возможности</a:t>
            </a:r>
            <a:endParaRPr kumimoji="0" lang="en-US" altLang="ko-KR" sz="1800" b="1" dirty="0">
              <a:solidFill>
                <a:srgbClr val="FFFFFF"/>
              </a:solidFill>
              <a:latin typeface="Malgun Gothic" pitchFamily="34" charset="-127"/>
              <a:ea typeface="Malgun Gothic" pitchFamily="34" charset="-127"/>
              <a:cs typeface="Arial" charset="0"/>
            </a:endParaRPr>
          </a:p>
        </p:txBody>
      </p:sp>
      <p:sp>
        <p:nvSpPr>
          <p:cNvPr id="34" name="직사각형 16"/>
          <p:cNvSpPr/>
          <p:nvPr/>
        </p:nvSpPr>
        <p:spPr>
          <a:xfrm>
            <a:off x="2933026" y="3618165"/>
            <a:ext cx="2439605" cy="360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 algn="ctr">
            <a:noFill/>
            <a:round/>
            <a:headEnd/>
            <a:tailEnd/>
          </a:ln>
        </p:spPr>
        <p:txBody>
          <a:bodyPr wrap="none" lIns="72000" tIns="36000" rIns="72000" bIns="36000" anchor="ctr"/>
          <a:lstStyle/>
          <a:p>
            <a:pPr algn="ctr" latinLnBrk="0">
              <a:spcBef>
                <a:spcPts val="6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kumimoji="0" lang="ru-RU" altLang="ko-KR" sz="1800" b="1" dirty="0" smtClean="0">
                <a:solidFill>
                  <a:srgbClr val="FFFFF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Опасности</a:t>
            </a:r>
            <a:endParaRPr kumimoji="0" lang="en-US" altLang="ko-KR" sz="1800" b="1" dirty="0">
              <a:solidFill>
                <a:srgbClr val="FFFFFF"/>
              </a:solidFill>
              <a:latin typeface="Malgun Gothic" pitchFamily="34" charset="-127"/>
              <a:ea typeface="Malgun Gothic" pitchFamily="34" charset="-127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86647" y="3987420"/>
            <a:ext cx="2513146" cy="2387360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t"/>
          <a:lstStyle/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</a:pPr>
            <a:r>
              <a:rPr kumimoji="0" lang="ru-RU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Доверенная платформа</a:t>
            </a: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:</a:t>
            </a: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“</a:t>
            </a: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Импортозамещение</a:t>
            </a: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”</a:t>
            </a: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Сервисная Платформа</a:t>
            </a:r>
            <a:endParaRPr kumimoji="0" lang="en-US" sz="1200" dirty="0" smtClean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</a:pPr>
            <a:r>
              <a:rPr kumimoji="0" lang="ru-RU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Быстрое внедрение</a:t>
            </a:r>
            <a:r>
              <a:rPr kumimoji="0" lang="en-US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:</a:t>
            </a: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Строительные блоки есть</a:t>
            </a:r>
            <a:endParaRPr kumimoji="0" lang="en-US" sz="1200" dirty="0" smtClean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Возможны «заимствования»</a:t>
            </a:r>
            <a:endParaRPr kumimoji="0" lang="en-US" sz="1200" dirty="0" smtClean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</a:pPr>
            <a:r>
              <a:rPr kumimoji="0" lang="ru-RU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Локальные стандарты</a:t>
            </a:r>
            <a:r>
              <a:rPr kumimoji="0" lang="en-US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:</a:t>
            </a: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Безопасность, криптография</a:t>
            </a:r>
            <a:endParaRPr kumimoji="0" lang="en-US" sz="1200" dirty="0" smtClean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Локализация, сертификация</a:t>
            </a:r>
            <a:endParaRPr kumimoji="0" lang="en-US" sz="1200" dirty="0" smtClean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947504" y="1088103"/>
            <a:ext cx="2427384" cy="2387360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t"/>
          <a:lstStyle/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</a:pPr>
            <a:r>
              <a:rPr kumimoji="0" lang="ru-RU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Нет «Сильной Руки»</a:t>
            </a:r>
            <a:endParaRPr kumimoji="0" lang="en-US" sz="1200" b="1" dirty="0" smtClean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Нет центра управления</a:t>
            </a:r>
            <a:endParaRPr kumimoji="0" lang="en-US" sz="1200" dirty="0" smtClean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Хаотичный</a:t>
            </a: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Value Chain</a:t>
            </a: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</a:pPr>
            <a:r>
              <a:rPr kumimoji="0" lang="ru-RU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Фрагментированность</a:t>
            </a:r>
            <a:r>
              <a:rPr kumimoji="0" lang="en-US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:</a:t>
            </a: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Множество проектов</a:t>
            </a:r>
            <a:endParaRPr kumimoji="0" lang="en-US" sz="1200" dirty="0" smtClean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Ограничена совместимость</a:t>
            </a:r>
            <a:endParaRPr kumimoji="0" lang="en-US" sz="1200" dirty="0" smtClean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</a:pPr>
            <a:r>
              <a:rPr kumimoji="0" lang="ru-RU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Скептицизм </a:t>
            </a:r>
            <a:r>
              <a:rPr kumimoji="0" lang="en-US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Enterprise</a:t>
            </a: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:</a:t>
            </a: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«Всегда в младенчестве»</a:t>
            </a:r>
            <a:endParaRPr kumimoji="0" lang="en-US" sz="1200" dirty="0" smtClean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Нет критической массы</a:t>
            </a:r>
            <a:endParaRPr kumimoji="0" lang="en-US" sz="1200" dirty="0" smtClean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938476" y="3972551"/>
            <a:ext cx="2614560" cy="2387360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t"/>
          <a:lstStyle/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</a:pPr>
            <a:r>
              <a:rPr kumimoji="0" lang="ru-RU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Отсутствие гос поддержки</a:t>
            </a:r>
            <a:r>
              <a:rPr kumimoji="0" lang="en-US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:</a:t>
            </a: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Не в приоритете</a:t>
            </a:r>
            <a:endParaRPr kumimoji="0" lang="en-US" sz="1200" dirty="0" smtClean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Фрагментированность рынка</a:t>
            </a:r>
            <a:endParaRPr kumimoji="0" lang="en-US" sz="1200" dirty="0" smtClean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</a:pPr>
            <a:r>
              <a:rPr kumimoji="0" lang="ru-RU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Структура и Дисциплина</a:t>
            </a:r>
            <a:r>
              <a:rPr kumimoji="0" lang="en-US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:</a:t>
            </a: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Отсутствие важных блоков</a:t>
            </a:r>
            <a:endParaRPr kumimoji="0" lang="en-US" sz="1200" dirty="0" smtClean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Качество результата</a:t>
            </a:r>
            <a:endParaRPr kumimoji="0" lang="en-US" sz="1200" dirty="0" smtClean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</a:pPr>
            <a:r>
              <a:rPr kumimoji="0" lang="ru-RU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Разрыв с мировым стандратом</a:t>
            </a: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:</a:t>
            </a: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“Fork”</a:t>
            </a: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Нет выхода на мировые рынки</a:t>
            </a:r>
            <a:endParaRPr kumimoji="0" lang="en-US" sz="1200" dirty="0" smtClean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8" name="Isosceles Triangle 17"/>
          <p:cNvSpPr/>
          <p:nvPr/>
        </p:nvSpPr>
        <p:spPr bwMode="auto">
          <a:xfrm rot="5400000">
            <a:off x="4259767" y="3501485"/>
            <a:ext cx="2732049" cy="211873"/>
          </a:xfrm>
          <a:prstGeom prst="triangle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22" name="직사각형 16"/>
          <p:cNvSpPr/>
          <p:nvPr/>
        </p:nvSpPr>
        <p:spPr>
          <a:xfrm>
            <a:off x="5883163" y="741150"/>
            <a:ext cx="2797978" cy="365558"/>
          </a:xfrm>
          <a:prstGeom prst="rect">
            <a:avLst/>
          </a:prstGeom>
          <a:solidFill>
            <a:srgbClr val="0000FF">
              <a:alpha val="50195"/>
            </a:srgbClr>
          </a:solidFill>
          <a:ln w="12700" algn="ctr">
            <a:noFill/>
            <a:round/>
            <a:headEnd/>
            <a:tailEnd/>
          </a:ln>
        </p:spPr>
        <p:txBody>
          <a:bodyPr wrap="none" lIns="72000" tIns="36000" rIns="72000" bIns="36000" anchor="ctr"/>
          <a:lstStyle/>
          <a:p>
            <a:pPr algn="ctr" latinLnBrk="0">
              <a:spcBef>
                <a:spcPts val="6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kumimoji="0" lang="ru-RU" altLang="ko-KR" sz="1600" b="1" dirty="0" smtClean="0">
                <a:solidFill>
                  <a:srgbClr val="FFFFF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Управление Платформой</a:t>
            </a:r>
            <a:endParaRPr kumimoji="0" lang="en-US" altLang="ko-KR" sz="1600" b="1" dirty="0">
              <a:solidFill>
                <a:srgbClr val="FFFFFF"/>
              </a:solidFill>
              <a:latin typeface="Malgun Gothic" pitchFamily="34" charset="-127"/>
              <a:ea typeface="Malgun Gothic" pitchFamily="34" charset="-127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95385" y="1095538"/>
            <a:ext cx="2856202" cy="1424639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t"/>
          <a:lstStyle/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</a:pPr>
            <a:r>
              <a:rPr kumimoji="0" lang="ru-RU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Российская Ассоциация Тайзен</a:t>
            </a:r>
            <a:r>
              <a:rPr kumimoji="0" lang="en-US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:</a:t>
            </a: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Сильные со-учредители</a:t>
            </a:r>
            <a:endParaRPr kumimoji="0" lang="en-US" sz="1200" dirty="0" smtClean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Фокус на бизнес</a:t>
            </a:r>
            <a:endParaRPr kumimoji="0" lang="en-US" sz="1200" dirty="0" smtClean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Сильная саморегуляция</a:t>
            </a:r>
            <a:endParaRPr kumimoji="0" lang="en-US" sz="1200" dirty="0" smtClean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Жесткая технологическая политика</a:t>
            </a: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</a:t>
            </a:r>
          </a:p>
        </p:txBody>
      </p:sp>
      <p:sp>
        <p:nvSpPr>
          <p:cNvPr id="26" name="직사각형 16"/>
          <p:cNvSpPr/>
          <p:nvPr/>
        </p:nvSpPr>
        <p:spPr>
          <a:xfrm>
            <a:off x="5890597" y="2555086"/>
            <a:ext cx="2797978" cy="365558"/>
          </a:xfrm>
          <a:prstGeom prst="rect">
            <a:avLst/>
          </a:prstGeom>
          <a:solidFill>
            <a:srgbClr val="0000FF">
              <a:alpha val="50195"/>
            </a:srgbClr>
          </a:solidFill>
          <a:ln w="12700" algn="ctr">
            <a:noFill/>
            <a:round/>
            <a:headEnd/>
            <a:tailEnd/>
          </a:ln>
        </p:spPr>
        <p:txBody>
          <a:bodyPr wrap="none" lIns="72000" tIns="36000" rIns="72000" bIns="36000" anchor="ctr"/>
          <a:lstStyle/>
          <a:p>
            <a:pPr algn="ctr" latinLnBrk="0">
              <a:spcBef>
                <a:spcPts val="6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kumimoji="0" lang="ru-RU" altLang="ko-KR" sz="1600" b="1" dirty="0" smtClean="0">
                <a:solidFill>
                  <a:srgbClr val="FFFFF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Государственные приоритеты</a:t>
            </a:r>
            <a:endParaRPr kumimoji="0" lang="en-US" altLang="ko-KR" sz="1600" b="1" dirty="0">
              <a:solidFill>
                <a:srgbClr val="FFFFFF"/>
              </a:solidFill>
              <a:latin typeface="Malgun Gothic" pitchFamily="34" charset="-127"/>
              <a:ea typeface="Malgun Gothic" pitchFamily="34" charset="-127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902818" y="2909474"/>
            <a:ext cx="2804344" cy="1484109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t"/>
          <a:lstStyle/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</a:pPr>
            <a:r>
              <a:rPr kumimoji="0" lang="ru-RU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Фокус на ключевых направлениях</a:t>
            </a:r>
            <a:r>
              <a:rPr kumimoji="0" lang="en-US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:</a:t>
            </a: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“</a:t>
            </a: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Российский Профиль</a:t>
            </a: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”</a:t>
            </a: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Импортозамещение в софте</a:t>
            </a:r>
            <a:endParaRPr kumimoji="0" lang="en-US" sz="1200" dirty="0" smtClean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Сертификация</a:t>
            </a: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</a:t>
            </a: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Безопасность</a:t>
            </a: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</a:t>
            </a:r>
          </a:p>
        </p:txBody>
      </p:sp>
      <p:sp>
        <p:nvSpPr>
          <p:cNvPr id="30" name="직사각형 16"/>
          <p:cNvSpPr/>
          <p:nvPr/>
        </p:nvSpPr>
        <p:spPr>
          <a:xfrm>
            <a:off x="5909183" y="4447074"/>
            <a:ext cx="2797978" cy="365558"/>
          </a:xfrm>
          <a:prstGeom prst="rect">
            <a:avLst/>
          </a:prstGeom>
          <a:solidFill>
            <a:srgbClr val="0000FF">
              <a:alpha val="50195"/>
            </a:srgbClr>
          </a:solidFill>
          <a:ln w="12700" algn="ctr">
            <a:noFill/>
            <a:round/>
            <a:headEnd/>
            <a:tailEnd/>
          </a:ln>
        </p:spPr>
        <p:txBody>
          <a:bodyPr wrap="none" lIns="72000" tIns="36000" rIns="72000" bIns="36000" anchor="ctr"/>
          <a:lstStyle/>
          <a:p>
            <a:pPr algn="ctr" latinLnBrk="0">
              <a:spcBef>
                <a:spcPts val="6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kumimoji="0" lang="ru-RU" altLang="ko-KR" sz="1600" b="1" dirty="0" smtClean="0">
                <a:solidFill>
                  <a:srgbClr val="FFFFF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Международная позиция</a:t>
            </a:r>
            <a:endParaRPr kumimoji="0" lang="en-US" altLang="ko-KR" sz="1600" b="1" dirty="0">
              <a:solidFill>
                <a:srgbClr val="FFFFFF"/>
              </a:solidFill>
              <a:latin typeface="Malgun Gothic" pitchFamily="34" charset="-127"/>
              <a:ea typeface="Malgun Gothic" pitchFamily="34" charset="-127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921403" y="4817330"/>
            <a:ext cx="2785758" cy="1527717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t"/>
          <a:lstStyle/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</a:pPr>
            <a:r>
              <a:rPr kumimoji="0" lang="ru-RU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Связь с глобальным сообществом</a:t>
            </a:r>
            <a:r>
              <a:rPr kumimoji="0" lang="en-US" sz="1200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:</a:t>
            </a: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Linux Foundation (TSG)</a:t>
            </a: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err="1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Tizen</a:t>
            </a: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Association</a:t>
            </a: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Open Inter Connect</a:t>
            </a:r>
          </a:p>
          <a:p>
            <a:pPr marL="342900" indent="-165100" fontAlgn="auto" latinLnBrk="0">
              <a:spcBef>
                <a:spcPts val="6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ru-RU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Рынки стран</a:t>
            </a: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 BRICS</a:t>
            </a:r>
          </a:p>
        </p:txBody>
      </p:sp>
    </p:spTree>
    <p:extLst>
      <p:ext uri="{BB962C8B-B14F-4D97-AF65-F5344CB8AC3E}">
        <p14:creationId xmlns:p14="http://schemas.microsoft.com/office/powerpoint/2010/main" val="33404803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 bwMode="auto">
          <a:xfrm>
            <a:off x="267629" y="22302"/>
            <a:ext cx="788224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58" tIns="51578" rIns="103158" bIns="51578" numCol="1" anchor="t" anchorCtr="0" compatLnSpc="1">
            <a:prstTxWarp prst="textNoShape">
              <a:avLst/>
            </a:prstTxWarp>
          </a:bodyPr>
          <a:lstStyle/>
          <a:p>
            <a:pPr eaLnBrk="0" latinLnBrk="0" hangingPunct="0">
              <a:defRPr/>
            </a:pPr>
            <a:r>
              <a:rPr kumimoji="0" lang="ru-RU" sz="1800" b="1" kern="0" dirty="0" smtClean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Стратегические партнеры</a:t>
            </a:r>
            <a:endParaRPr kumimoji="0" lang="en-US" sz="1800" b="1" kern="0" dirty="0">
              <a:solidFill>
                <a:srgbClr val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210946" name="Picture 2" descr="http://www.sra.samsung.com/assets/Uploads/Samsung-Logo-Wordmark-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1445" y="2180908"/>
            <a:ext cx="1669147" cy="624469"/>
          </a:xfrm>
          <a:prstGeom prst="rect">
            <a:avLst/>
          </a:prstGeom>
          <a:noFill/>
        </p:spPr>
      </p:pic>
      <p:sp>
        <p:nvSpPr>
          <p:cNvPr id="210948" name="AutoShape 4" descr="Image result for gazpr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210950" name="AutoShape 6" descr="Image result for gazpr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210954" name="AutoShape 10" descr="Image result for skolkovo it clu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210956" name="Picture 12" descr="https://pbs.twimg.com/profile_images/1571111106/Skolkovo-IT_Twit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0855" y="2037402"/>
            <a:ext cx="1075476" cy="939966"/>
          </a:xfrm>
          <a:prstGeom prst="rect">
            <a:avLst/>
          </a:prstGeom>
          <a:noFill/>
        </p:spPr>
      </p:pic>
      <p:pic>
        <p:nvPicPr>
          <p:cNvPr id="210958" name="Picture 14" descr="Научное издательство 'Федеральное государственное бюджетное учреждение науки Институт  системного программирования Российской академии наук', журналы и статьи."/>
          <p:cNvPicPr>
            <a:picLocks noChangeAspect="1" noChangeArrowheads="1"/>
          </p:cNvPicPr>
          <p:nvPr/>
        </p:nvPicPr>
        <p:blipFill>
          <a:blip r:embed="rId5" cstate="print"/>
          <a:srcRect l="7854" t="37552" r="8439" b="37538"/>
          <a:stretch>
            <a:fillRect/>
          </a:stretch>
        </p:blipFill>
        <p:spPr bwMode="auto">
          <a:xfrm>
            <a:off x="278785" y="2152178"/>
            <a:ext cx="1594625" cy="669073"/>
          </a:xfrm>
          <a:prstGeom prst="rect">
            <a:avLst/>
          </a:prstGeom>
          <a:noFill/>
        </p:spPr>
      </p:pic>
      <p:pic>
        <p:nvPicPr>
          <p:cNvPr id="210960" name="Picture 16" descr="http://upload.wikimedia.org/wikipedia/en/9/93/Mgtu_emblem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1592" y="2035282"/>
            <a:ext cx="1096333" cy="1118260"/>
          </a:xfrm>
          <a:prstGeom prst="rect">
            <a:avLst/>
          </a:prstGeom>
          <a:noFill/>
        </p:spPr>
      </p:pic>
      <p:sp>
        <p:nvSpPr>
          <p:cNvPr id="3" name="AutoShape 4" descr="Image result for tizen proj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" name="AutoShape 6" descr="Image result for tizen proj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5" name="Picture 8" descr="http://static.trustedreviews.com/94/aa47c0/015c/tiz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67220" y="833502"/>
            <a:ext cx="1213889" cy="708102"/>
          </a:xfrm>
          <a:prstGeom prst="rect">
            <a:avLst/>
          </a:prstGeom>
          <a:noFill/>
        </p:spPr>
      </p:pic>
      <p:pic>
        <p:nvPicPr>
          <p:cNvPr id="6" name="Picture 10" descr="https://www.tizen.org/sites/default/files/admins/tizen_associati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681" y="862889"/>
            <a:ext cx="1673225" cy="635826"/>
          </a:xfrm>
          <a:prstGeom prst="rect">
            <a:avLst/>
          </a:prstGeom>
          <a:noFill/>
        </p:spPr>
      </p:pic>
      <p:pic>
        <p:nvPicPr>
          <p:cNvPr id="7" name="Picture 12" descr="http://openinterconnect.org/wp-content/uploads/2014/10/OIC_Logo_Color_Dark-Title_Transparent_SM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74842" y="734343"/>
            <a:ext cx="2219634" cy="786384"/>
          </a:xfrm>
          <a:prstGeom prst="rect">
            <a:avLst/>
          </a:prstGeom>
          <a:noFill/>
        </p:spPr>
      </p:pic>
      <p:pic>
        <p:nvPicPr>
          <p:cNvPr id="8" name="Picture 14" descr="http://bestvuz.ru/images/vuzi/MGU/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72563" y="2034844"/>
            <a:ext cx="1126974" cy="1108192"/>
          </a:xfrm>
          <a:prstGeom prst="rect">
            <a:avLst/>
          </a:prstGeom>
          <a:noFill/>
        </p:spPr>
      </p:pic>
      <p:pic>
        <p:nvPicPr>
          <p:cNvPr id="11" name="Picture 20" descr="http://xn--j1ael8b.xn--h1aiceamveb.xn--p1ai/wp-content/uploads/2014/07/%D0%9B%D0%BE%D0%B3%D0%BE%D1%82%D0%B8%D0%BF_%D0%9D%D0%98%D0%98_%D0%A1%D0%9E%D0%9A%D0%91.jpg"/>
          <p:cNvPicPr>
            <a:picLocks noChangeAspect="1" noChangeArrowheads="1"/>
          </p:cNvPicPr>
          <p:nvPr/>
        </p:nvPicPr>
        <p:blipFill>
          <a:blip r:embed="rId11" cstate="print"/>
          <a:srcRect l="21482" r="22323"/>
          <a:stretch>
            <a:fillRect/>
          </a:stretch>
        </p:blipFill>
        <p:spPr bwMode="auto">
          <a:xfrm>
            <a:off x="457204" y="3281323"/>
            <a:ext cx="992457" cy="1059655"/>
          </a:xfrm>
          <a:prstGeom prst="rect">
            <a:avLst/>
          </a:prstGeom>
          <a:noFill/>
        </p:spPr>
      </p:pic>
      <p:pic>
        <p:nvPicPr>
          <p:cNvPr id="210966" name="Picture 22" descr="http://www.softkey.ru/images/upload/3015/01fc74a1d33c22d78d2a07a05915e775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1017" y="4615246"/>
            <a:ext cx="2007220" cy="623866"/>
          </a:xfrm>
          <a:prstGeom prst="rect">
            <a:avLst/>
          </a:prstGeom>
          <a:noFill/>
        </p:spPr>
      </p:pic>
      <p:pic>
        <p:nvPicPr>
          <p:cNvPr id="210968" name="Picture 24" descr="http://elvis.ru/upload/iblock/5af/elvis_plus_logo.png"/>
          <p:cNvPicPr>
            <a:picLocks noChangeAspect="1" noChangeArrowheads="1"/>
          </p:cNvPicPr>
          <p:nvPr/>
        </p:nvPicPr>
        <p:blipFill>
          <a:blip r:embed="rId13" cstate="print"/>
          <a:srcRect t="28128" b="26979"/>
          <a:stretch>
            <a:fillRect/>
          </a:stretch>
        </p:blipFill>
        <p:spPr bwMode="auto">
          <a:xfrm>
            <a:off x="6244136" y="4705809"/>
            <a:ext cx="1905000" cy="568712"/>
          </a:xfrm>
          <a:prstGeom prst="rect">
            <a:avLst/>
          </a:prstGeom>
          <a:noFill/>
        </p:spPr>
      </p:pic>
      <p:pic>
        <p:nvPicPr>
          <p:cNvPr id="210972" name="Picture 28" descr="http://www.tadviser.ru/images/e/ed/%D0%93%D0%9A_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11005" y="4636698"/>
            <a:ext cx="2386903" cy="739941"/>
          </a:xfrm>
          <a:prstGeom prst="rect">
            <a:avLst/>
          </a:prstGeom>
          <a:noFill/>
        </p:spPr>
      </p:pic>
      <p:pic>
        <p:nvPicPr>
          <p:cNvPr id="210974" name="Picture 30" descr="http://www.spbtvsolutions.ru/netcat_files/1567_25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7468" y="5495452"/>
            <a:ext cx="1878608" cy="880870"/>
          </a:xfrm>
          <a:prstGeom prst="rect">
            <a:avLst/>
          </a:prstGeom>
          <a:noFill/>
        </p:spPr>
      </p:pic>
      <p:pic>
        <p:nvPicPr>
          <p:cNvPr id="210980" name="Picture 36" descr="ЗАО &quot;Сфера&quot;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21485" y="3540740"/>
            <a:ext cx="1126272" cy="602912"/>
          </a:xfrm>
          <a:prstGeom prst="rect">
            <a:avLst/>
          </a:prstGeom>
          <a:noFill/>
        </p:spPr>
      </p:pic>
      <p:sp>
        <p:nvSpPr>
          <p:cNvPr id="210982" name="AutoShape 38" descr="Image result for финпромбан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210986" name="Picture 42" descr="http://hh.ru/employer-logo/1074426.png"/>
          <p:cNvPicPr>
            <a:picLocks noChangeAspect="1" noChangeArrowheads="1"/>
          </p:cNvPicPr>
          <p:nvPr/>
        </p:nvPicPr>
        <p:blipFill>
          <a:blip r:embed="rId17" cstate="print"/>
          <a:srcRect t="29545" b="29995"/>
          <a:stretch>
            <a:fillRect/>
          </a:stretch>
        </p:blipFill>
        <p:spPr bwMode="auto">
          <a:xfrm>
            <a:off x="3791998" y="5444359"/>
            <a:ext cx="2286000" cy="924910"/>
          </a:xfrm>
          <a:prstGeom prst="rect">
            <a:avLst/>
          </a:prstGeom>
          <a:noFill/>
        </p:spPr>
      </p:pic>
      <p:pic>
        <p:nvPicPr>
          <p:cNvPr id="208898" name="Picture 2" descr="http://rabota.mail.ru/employer-logo/1476691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13728" y="5675530"/>
            <a:ext cx="1683735" cy="603339"/>
          </a:xfrm>
          <a:prstGeom prst="rect">
            <a:avLst/>
          </a:prstGeom>
          <a:noFill/>
        </p:spPr>
      </p:pic>
      <p:pic>
        <p:nvPicPr>
          <p:cNvPr id="208900" name="Picture 4" descr="https://www.cryptopro.ru/sites/default/files/dealers/logo/logo_orion.jpg?131098979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02915" y="3636526"/>
            <a:ext cx="1711146" cy="588635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 bwMode="auto">
          <a:xfrm>
            <a:off x="5005135" y="3561348"/>
            <a:ext cx="16140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Национальные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ДатаЦентры</a:t>
            </a:r>
            <a:endParaRPr kumimoji="0" lang="en-US" sz="1600" b="1" i="0" u="none" strike="noStrike" kern="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855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 bwMode="auto">
          <a:xfrm>
            <a:off x="267629" y="22302"/>
            <a:ext cx="788224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58" tIns="51578" rIns="103158" bIns="51578" numCol="1" anchor="t" anchorCtr="0" compatLnSpc="1">
            <a:prstTxWarp prst="textNoShape">
              <a:avLst/>
            </a:prstTxWarp>
          </a:bodyPr>
          <a:lstStyle/>
          <a:p>
            <a:pPr eaLnBrk="0" latinLnBrk="0" hangingPunct="0">
              <a:defRPr/>
            </a:pPr>
            <a:r>
              <a:rPr kumimoji="0" lang="en-US" sz="1800" b="1" kern="0" dirty="0" err="1" smtClean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Tizen</a:t>
            </a:r>
            <a:r>
              <a:rPr kumimoji="0" lang="en-US" sz="1800" b="1" kern="0" dirty="0" smtClean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Value Chain – </a:t>
            </a:r>
            <a:r>
              <a:rPr kumimoji="0" lang="ru-RU" sz="1800" b="1" kern="0" dirty="0" smtClean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Формы Членства</a:t>
            </a:r>
            <a:endParaRPr kumimoji="0" lang="en-US" sz="1800" b="1" kern="0" dirty="0">
              <a:solidFill>
                <a:srgbClr val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10948" name="AutoShape 4" descr="Image result for gazpr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210950" name="AutoShape 6" descr="Image result for gazpr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210954" name="AutoShape 10" descr="Image result for skolkovo it clu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334531" y="609598"/>
            <a:ext cx="8486078" cy="6032810"/>
            <a:chOff x="334530" y="609598"/>
            <a:chExt cx="8486078" cy="6032810"/>
          </a:xfrm>
        </p:grpSpPr>
        <p:sp>
          <p:nvSpPr>
            <p:cNvPr id="8" name="Rectangle 7"/>
            <p:cNvSpPr/>
            <p:nvPr/>
          </p:nvSpPr>
          <p:spPr bwMode="auto">
            <a:xfrm>
              <a:off x="2486147" y="613315"/>
              <a:ext cx="2019617" cy="6025376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lIns="36000" rIns="36000" rtlCol="0" anchor="t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ru-RU" sz="1800" dirty="0" smtClean="0">
                  <a:solidFill>
                    <a:srgbClr val="000000"/>
                  </a:solidFill>
                  <a:latin typeface="Arial"/>
                  <a:ea typeface="+mn-ea"/>
                </a:rPr>
                <a:t>Дистрибуция Платформ</a:t>
              </a:r>
              <a:endParaRPr kumimoji="0" lang="en-US" sz="1800" dirty="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636792" y="609598"/>
              <a:ext cx="2019617" cy="6025376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lIns="36000" rIns="36000" rtlCol="0" anchor="t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ru-RU" sz="1800" dirty="0" smtClean="0">
                  <a:solidFill>
                    <a:srgbClr val="000000"/>
                  </a:solidFill>
                  <a:latin typeface="Arial"/>
                  <a:ea typeface="+mn-ea"/>
                </a:rPr>
                <a:t>Решения</a:t>
              </a:r>
              <a:endParaRPr kumimoji="0" lang="en-US" sz="1800" dirty="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800991" y="617032"/>
              <a:ext cx="2019617" cy="6025376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lIns="36000" rIns="36000" rtlCol="0" anchor="t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sz="1800" dirty="0" smtClean="0">
                  <a:solidFill>
                    <a:srgbClr val="000000"/>
                  </a:solidFill>
                  <a:latin typeface="Arial"/>
                  <a:ea typeface="+mn-ea"/>
                </a:rPr>
                <a:t>Go-to-Market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2603487" y="2207929"/>
              <a:ext cx="1744138" cy="80288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45720" rIns="45720" rtlCol="0">
              <a:normAutofit/>
            </a:bodyPr>
            <a:lstStyle/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Медиа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TV</a:t>
              </a: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STB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4767414" y="2204213"/>
              <a:ext cx="1744138" cy="11968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45720" rIns="45720" rtlCol="0">
              <a:normAutofit/>
            </a:bodyPr>
            <a:lstStyle/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Индустриальные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Безопасность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Здравоохранение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Транспорт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Финансы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4767415" y="3624136"/>
              <a:ext cx="1744136" cy="13939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45720" rIns="45720" rtlCol="0">
              <a:normAutofit/>
            </a:bodyPr>
            <a:lstStyle/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Горизонтальные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Офис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Web/Portal</a:t>
              </a: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Collaboration</a:t>
              </a: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Базы Данных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4767416" y="5252213"/>
              <a:ext cx="1731789" cy="12489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45720" rIns="45720" rtlCol="0">
              <a:normAutofit fontScale="92500" lnSpcReduction="10000"/>
            </a:bodyPr>
            <a:lstStyle/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Системы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Безопасность</a:t>
              </a: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Конфиденц-ть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Systems/Dev Mgmt</a:t>
              </a: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Information Mgmt</a:t>
              </a: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Application Mgmt</a:t>
              </a: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flipH="1">
              <a:off x="6922120" y="3612983"/>
              <a:ext cx="1744136" cy="13492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45720" rIns="45720" rtlCol="0">
              <a:normAutofit fontScale="85000" lnSpcReduction="10000"/>
            </a:bodyPr>
            <a:lstStyle/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Поставщики Сервисов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Цифровые Услуги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Телеком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Мобильность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Облачные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Сертифицированные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flipH="1">
              <a:off x="6922120" y="5174154"/>
              <a:ext cx="1731789" cy="132327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45720" rIns="45720" rtlCol="0">
              <a:normAutofit lnSpcReduction="10000"/>
            </a:bodyPr>
            <a:lstStyle/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Коробочные решения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ПК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Мобильные</a:t>
              </a: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Специализированные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</a:pP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flipH="1">
              <a:off x="6922120" y="2204212"/>
              <a:ext cx="1744136" cy="12080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45720" rIns="45720" rtlCol="0">
              <a:normAutofit/>
            </a:bodyPr>
            <a:lstStyle/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Сист Интеграторы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Индустриальные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Сложные решения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«Под ключ»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34530" y="609598"/>
              <a:ext cx="2019617" cy="6025376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lIns="36000" rIns="36000" rtlCol="0" anchor="t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ru-RU" sz="1800" dirty="0" smtClean="0">
                  <a:solidFill>
                    <a:srgbClr val="000000"/>
                  </a:solidFill>
                  <a:latin typeface="Arial"/>
                  <a:ea typeface="+mn-ea"/>
                </a:rPr>
                <a:t>Разработка</a:t>
              </a:r>
              <a:endParaRPr kumimoji="0" lang="en-US" sz="1800" dirty="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451870" y="2204212"/>
              <a:ext cx="1744138" cy="10259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45720" rIns="45720" rtlCol="0">
              <a:normAutofit fontScale="92500"/>
            </a:bodyPr>
            <a:lstStyle/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Профессиональные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Академические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Проф разработчики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Эксперты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flipH="1">
              <a:off x="451873" y="4341530"/>
              <a:ext cx="1744136" cy="7731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45720" rIns="45720" rtlCol="0">
              <a:normAutofit/>
            </a:bodyPr>
            <a:lstStyle/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Компоненты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Драйверы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Утилиты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451872" y="5259648"/>
              <a:ext cx="1731789" cy="12415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45720" rIns="45720" rtlCol="0">
              <a:normAutofit/>
            </a:bodyPr>
            <a:lstStyle/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Открытое партнерство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Университеты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Открытый код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Индивидуальные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flipH="1">
              <a:off x="451873" y="3423412"/>
              <a:ext cx="1744136" cy="7731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45720" rIns="45720" rtlCol="0">
              <a:normAutofit/>
            </a:bodyPr>
            <a:lstStyle/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Платформы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Профили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Системы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flipH="1">
              <a:off x="2588618" y="3090737"/>
              <a:ext cx="1744138" cy="985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45720" rIns="45720" rtlCol="0">
              <a:normAutofit/>
            </a:bodyPr>
            <a:lstStyle/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ПК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Desktop</a:t>
              </a: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Notebook</a:t>
              </a: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Thin Client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flipH="1">
              <a:off x="2596052" y="4155680"/>
              <a:ext cx="1744138" cy="8214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45720" rIns="45720" rtlCol="0">
              <a:normAutofit/>
            </a:bodyPr>
            <a:lstStyle/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</a:pPr>
              <a:r>
                <a:rPr kumimoji="0" lang="ru-RU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Мобильные устр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Tablets</a:t>
              </a: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en-US" sz="1400" dirty="0" err="1" smtClean="0">
                  <a:solidFill>
                    <a:srgbClr val="000000"/>
                  </a:solidFill>
                  <a:latin typeface="Arial"/>
                  <a:ea typeface="+mn-ea"/>
                </a:rPr>
                <a:t>SmartPhones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flipH="1">
              <a:off x="2603486" y="5057071"/>
              <a:ext cx="1744138" cy="5687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45720" rIns="45720" rtlCol="0">
              <a:normAutofit/>
            </a:bodyPr>
            <a:lstStyle/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</a:pPr>
              <a:r>
                <a:rPr kumimoji="0" lang="en-US" sz="1400" dirty="0" err="1" smtClean="0">
                  <a:solidFill>
                    <a:srgbClr val="000000"/>
                  </a:solidFill>
                  <a:latin typeface="Arial"/>
                  <a:ea typeface="+mn-ea"/>
                </a:rPr>
                <a:t>Wearables</a:t>
              </a:r>
              <a:endParaRPr kumimoji="0" lang="en-US" sz="1400" dirty="0" smtClean="0">
                <a:solidFill>
                  <a:srgbClr val="000000"/>
                </a:solidFill>
                <a:latin typeface="Arial"/>
                <a:ea typeface="+mn-ea"/>
              </a:endParaRP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Watches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flipH="1">
              <a:off x="2610920" y="5705701"/>
              <a:ext cx="1744138" cy="7843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45720" rIns="45720" rtlCol="0">
              <a:normAutofit/>
            </a:bodyPr>
            <a:lstStyle/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</a:pPr>
              <a:r>
                <a:rPr kumimoji="0"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M2M</a:t>
              </a: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Sensors</a:t>
              </a:r>
            </a:p>
            <a:p>
              <a:pPr marL="117475" indent="-117475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  <a:buFont typeface="Arial" pitchFamily="34" charset="0"/>
                <a:buChar char="•"/>
              </a:pPr>
              <a:r>
                <a:rPr kumimoji="0"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Actuators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flipH="1">
              <a:off x="458736" y="1780468"/>
              <a:ext cx="1744138" cy="31595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45720" rIns="45720" rtlCol="0">
              <a:normAutofit/>
            </a:bodyPr>
            <a:lstStyle/>
            <a:p>
              <a:pPr marL="117475" indent="-117475" algn="ctr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</a:pPr>
              <a:r>
                <a:rPr kumimoji="0"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TSC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flipH="1">
              <a:off x="2614638" y="1780468"/>
              <a:ext cx="6033289" cy="3210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45720" rIns="45720" rtlCol="0">
              <a:normAutofit/>
            </a:bodyPr>
            <a:lstStyle/>
            <a:p>
              <a:pPr marL="117475" indent="-117475" algn="ctr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DADADA"/>
                </a:buClr>
              </a:pPr>
              <a:r>
                <a:rPr kumimoji="0" lang="en-US" sz="1400" dirty="0" smtClean="0">
                  <a:solidFill>
                    <a:srgbClr val="000000"/>
                  </a:solidFill>
                  <a:latin typeface="Arial"/>
                  <a:ea typeface="+mn-ea"/>
                </a:rPr>
                <a:t>Business Committee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3977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16"/>
          <p:cNvSpPr/>
          <p:nvPr/>
        </p:nvSpPr>
        <p:spPr>
          <a:xfrm>
            <a:off x="970149" y="1334387"/>
            <a:ext cx="3810001" cy="960891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 algn="ctr">
            <a:noFill/>
            <a:round/>
            <a:headEnd/>
            <a:tailEnd/>
          </a:ln>
        </p:spPr>
        <p:txBody>
          <a:bodyPr wrap="square" lIns="72000" tIns="36000" rIns="72000" bIns="36000" anchor="b"/>
          <a:lstStyle/>
          <a:p>
            <a:pPr algn="ctr" latinLnBrk="0">
              <a:spcBef>
                <a:spcPts val="6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kumimoji="0" lang="ru-RU" altLang="ko-KR" sz="1800" b="1" dirty="0" smtClean="0">
                <a:solidFill>
                  <a:srgbClr val="FFFFF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Членство в</a:t>
            </a:r>
            <a:r>
              <a:rPr kumimoji="0" lang="en-US" altLang="ko-KR" sz="1800" b="1" dirty="0" smtClean="0">
                <a:solidFill>
                  <a:srgbClr val="FFFFF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 TSG</a:t>
            </a:r>
            <a:endParaRPr kumimoji="0" lang="en-US" altLang="ko-KR" sz="1200" b="1" dirty="0">
              <a:solidFill>
                <a:srgbClr val="FFFFFF"/>
              </a:solidFill>
              <a:latin typeface="Malgun Gothic" pitchFamily="34" charset="-127"/>
              <a:ea typeface="Malgun Gothic" pitchFamily="34" charset="-127"/>
              <a:cs typeface="Arial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 bwMode="auto">
          <a:xfrm>
            <a:off x="215517" y="52834"/>
            <a:ext cx="844731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58" tIns="51578" rIns="103158" bIns="51578" numCol="1" anchor="t" anchorCtr="0" compatLnSpc="1">
            <a:prstTxWarp prst="textNoShape">
              <a:avLst/>
            </a:prstTxWarp>
          </a:bodyPr>
          <a:lstStyle/>
          <a:p>
            <a:pPr eaLnBrk="0" latinLnBrk="0" hangingPunct="0">
              <a:defRPr/>
            </a:pPr>
            <a:endParaRPr kumimoji="0" lang="en-US" sz="1800" b="1" kern="0" dirty="0">
              <a:solidFill>
                <a:srgbClr val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699" y="903910"/>
            <a:ext cx="88437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</a:p>
        </p:txBody>
      </p:sp>
      <p:sp>
        <p:nvSpPr>
          <p:cNvPr id="20" name="직사각형 16"/>
          <p:cNvSpPr/>
          <p:nvPr/>
        </p:nvSpPr>
        <p:spPr>
          <a:xfrm>
            <a:off x="973866" y="2419772"/>
            <a:ext cx="3810001" cy="960891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 algn="ctr">
            <a:noFill/>
            <a:round/>
            <a:headEnd/>
            <a:tailEnd/>
          </a:ln>
        </p:spPr>
        <p:txBody>
          <a:bodyPr wrap="square" lIns="72000" tIns="36000" rIns="72000" bIns="36000" anchor="ctr"/>
          <a:lstStyle/>
          <a:p>
            <a:pPr algn="ctr" latinLnBrk="0">
              <a:spcBef>
                <a:spcPts val="6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kumimoji="0" lang="ru-RU" altLang="ko-KR" sz="1800" b="1" dirty="0" smtClean="0">
                <a:solidFill>
                  <a:srgbClr val="FFFFF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Наблюдательный Совет</a:t>
            </a:r>
            <a:endParaRPr kumimoji="0" lang="en-US" altLang="ko-KR" sz="1800" b="1" dirty="0" smtClean="0">
              <a:solidFill>
                <a:srgbClr val="FFFFFF"/>
              </a:solidFill>
              <a:latin typeface="Malgun Gothic" pitchFamily="34" charset="-127"/>
              <a:ea typeface="Malgun Gothic" pitchFamily="34" charset="-127"/>
              <a:cs typeface="Arial" charset="0"/>
            </a:endParaRPr>
          </a:p>
        </p:txBody>
      </p:sp>
      <p:sp>
        <p:nvSpPr>
          <p:cNvPr id="14" name="직사각형 16"/>
          <p:cNvSpPr/>
          <p:nvPr/>
        </p:nvSpPr>
        <p:spPr>
          <a:xfrm>
            <a:off x="970149" y="4529213"/>
            <a:ext cx="3810001" cy="960891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 algn="ctr">
            <a:noFill/>
            <a:round/>
            <a:headEnd/>
            <a:tailEnd/>
          </a:ln>
        </p:spPr>
        <p:txBody>
          <a:bodyPr wrap="square" lIns="72000" tIns="36000" rIns="72000" bIns="36000" anchor="ctr"/>
          <a:lstStyle/>
          <a:p>
            <a:pPr algn="ctr" latinLnBrk="0">
              <a:spcBef>
                <a:spcPts val="600"/>
              </a:spcBef>
              <a:buClr>
                <a:srgbClr val="000099"/>
              </a:buClr>
            </a:pPr>
            <a:r>
              <a:rPr kumimoji="0" lang="ru-RU" altLang="ko-KR" sz="1800" b="1" dirty="0" smtClean="0">
                <a:solidFill>
                  <a:prstClr val="white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Совет Директоров</a:t>
            </a:r>
            <a:endParaRPr kumimoji="0" lang="en-US" altLang="ko-KR" sz="1200" b="1" dirty="0" smtClean="0">
              <a:solidFill>
                <a:prstClr val="white"/>
              </a:solidFill>
              <a:latin typeface="Malgun Gothic" pitchFamily="34" charset="-127"/>
              <a:ea typeface="Malgun Gothic" pitchFamily="34" charset="-127"/>
              <a:cs typeface="Arial" charset="0"/>
            </a:endParaRPr>
          </a:p>
        </p:txBody>
      </p:sp>
      <p:sp>
        <p:nvSpPr>
          <p:cNvPr id="24" name="직사각형 16"/>
          <p:cNvSpPr/>
          <p:nvPr/>
        </p:nvSpPr>
        <p:spPr>
          <a:xfrm>
            <a:off x="977583" y="5584868"/>
            <a:ext cx="3810001" cy="960891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 algn="ctr">
            <a:noFill/>
            <a:round/>
            <a:headEnd/>
            <a:tailEnd/>
          </a:ln>
        </p:spPr>
        <p:txBody>
          <a:bodyPr wrap="square" lIns="72000" tIns="36000" rIns="72000" bIns="36000" anchor="ctr"/>
          <a:lstStyle/>
          <a:p>
            <a:pPr algn="ctr" latinLnBrk="0">
              <a:spcBef>
                <a:spcPts val="600"/>
              </a:spcBef>
              <a:buClr>
                <a:srgbClr val="000099"/>
              </a:buClr>
            </a:pPr>
            <a:r>
              <a:rPr kumimoji="0" lang="ru-RU" altLang="ko-KR" sz="1800" b="1" dirty="0" smtClean="0">
                <a:solidFill>
                  <a:prstClr val="white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Комитеты/Комиссии</a:t>
            </a:r>
            <a:endParaRPr kumimoji="0" lang="en-US" altLang="ko-KR" sz="1200" b="1" dirty="0" smtClean="0">
              <a:solidFill>
                <a:prstClr val="white"/>
              </a:solidFill>
              <a:latin typeface="Malgun Gothic" pitchFamily="34" charset="-127"/>
              <a:ea typeface="Malgun Gothic" pitchFamily="34" charset="-127"/>
              <a:cs typeface="Arial" charset="0"/>
            </a:endParaRPr>
          </a:p>
        </p:txBody>
      </p:sp>
      <p:sp>
        <p:nvSpPr>
          <p:cNvPr id="25" name="직사각형 16"/>
          <p:cNvSpPr/>
          <p:nvPr/>
        </p:nvSpPr>
        <p:spPr>
          <a:xfrm>
            <a:off x="967462" y="3473561"/>
            <a:ext cx="3810001" cy="960891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 algn="ctr">
            <a:noFill/>
            <a:round/>
            <a:headEnd/>
            <a:tailEnd/>
          </a:ln>
        </p:spPr>
        <p:txBody>
          <a:bodyPr wrap="square" lIns="72000" tIns="36000" rIns="72000" bIns="36000" anchor="ctr"/>
          <a:lstStyle/>
          <a:p>
            <a:pPr algn="ctr" latinLnBrk="0">
              <a:spcBef>
                <a:spcPts val="600"/>
              </a:spcBef>
              <a:buClr>
                <a:srgbClr val="000099"/>
              </a:buClr>
            </a:pPr>
            <a:r>
              <a:rPr kumimoji="0" lang="ru-RU" altLang="ko-KR" sz="1800" b="1" dirty="0" smtClean="0">
                <a:solidFill>
                  <a:prstClr val="white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Общее Собрание</a:t>
            </a:r>
            <a:endParaRPr kumimoji="0" lang="en-US" altLang="ko-KR" sz="1800" b="1" dirty="0" smtClean="0">
              <a:solidFill>
                <a:prstClr val="white"/>
              </a:solidFill>
              <a:latin typeface="Malgun Gothic" pitchFamily="34" charset="-127"/>
              <a:ea typeface="Malgun Gothic" pitchFamily="34" charset="-127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123591" y="2684644"/>
            <a:ext cx="1126274" cy="518537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algn="ctr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400" b="1" dirty="0" smtClean="0">
                <a:solidFill>
                  <a:srgbClr val="4F81BD"/>
                </a:solidFill>
                <a:latin typeface="Arial"/>
                <a:ea typeface="+mn-ea"/>
              </a:rPr>
              <a:t>Gov </a:t>
            </a:r>
            <a:r>
              <a:rPr kumimoji="0" lang="en-US" sz="1400" b="1" dirty="0" err="1" smtClean="0">
                <a:solidFill>
                  <a:srgbClr val="4F81BD"/>
                </a:solidFill>
                <a:latin typeface="Arial"/>
                <a:ea typeface="+mn-ea"/>
              </a:rPr>
              <a:t>ernment</a:t>
            </a:r>
            <a:endParaRPr kumimoji="0" lang="en-US" sz="1400" b="1" dirty="0" smtClean="0">
              <a:solidFill>
                <a:srgbClr val="4F81BD"/>
              </a:solidFill>
              <a:latin typeface="Arial"/>
              <a:ea typeface="+mn-ea"/>
            </a:endParaRPr>
          </a:p>
          <a:p>
            <a:pPr marL="117475" indent="-117475" algn="ctr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400" b="1" dirty="0" smtClean="0">
                <a:solidFill>
                  <a:srgbClr val="4F81BD"/>
                </a:solidFill>
                <a:latin typeface="Arial"/>
                <a:ea typeface="+mn-ea"/>
              </a:rPr>
              <a:t>Alignment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-199791" y="4847973"/>
            <a:ext cx="1126274" cy="366137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algn="ctr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400" b="1" dirty="0" smtClean="0">
                <a:solidFill>
                  <a:srgbClr val="4F81BD"/>
                </a:solidFill>
                <a:latin typeface="Arial"/>
                <a:ea typeface="+mn-ea"/>
              </a:rPr>
              <a:t>Manage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-48323" y="5707550"/>
            <a:ext cx="1126274" cy="669073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algn="ctr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400" b="1" dirty="0" smtClean="0">
                <a:solidFill>
                  <a:srgbClr val="4F81BD"/>
                </a:solidFill>
                <a:latin typeface="Arial"/>
                <a:ea typeface="+mn-ea"/>
              </a:rPr>
              <a:t>Execution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204023" y="3774263"/>
            <a:ext cx="1126274" cy="357673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algn="ctr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400" b="1" dirty="0" smtClean="0">
                <a:solidFill>
                  <a:srgbClr val="4F81BD"/>
                </a:solidFill>
                <a:latin typeface="Arial"/>
                <a:ea typeface="+mn-ea"/>
              </a:rPr>
              <a:t>Strategy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53212" y="815888"/>
            <a:ext cx="1126274" cy="321539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algn="ctr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800" b="1" dirty="0" smtClean="0">
                <a:solidFill>
                  <a:srgbClr val="4F81BD"/>
                </a:solidFill>
                <a:latin typeface="Arial"/>
                <a:ea typeface="+mn-ea"/>
              </a:rPr>
              <a:t>Entity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23591" y="1376235"/>
            <a:ext cx="1126274" cy="518537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algn="ctr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400" b="1" dirty="0" smtClean="0">
                <a:solidFill>
                  <a:srgbClr val="4F81BD"/>
                </a:solidFill>
                <a:latin typeface="Arial"/>
                <a:ea typeface="+mn-ea"/>
              </a:rPr>
              <a:t>International</a:t>
            </a:r>
          </a:p>
          <a:p>
            <a:pPr marL="117475" indent="-117475" algn="ctr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400" b="1" dirty="0" smtClean="0">
                <a:solidFill>
                  <a:srgbClr val="4F81BD"/>
                </a:solidFill>
                <a:latin typeface="Arial"/>
                <a:ea typeface="+mn-ea"/>
              </a:rPr>
              <a:t>Alignment</a:t>
            </a:r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9306" y="1419574"/>
            <a:ext cx="1533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4071" y="1430824"/>
            <a:ext cx="1270657" cy="54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5301570" y="823321"/>
            <a:ext cx="1126274" cy="321539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algn="ctr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800" b="1" dirty="0" smtClean="0">
                <a:solidFill>
                  <a:srgbClr val="4F81BD"/>
                </a:solidFill>
                <a:latin typeface="Arial"/>
                <a:ea typeface="+mn-ea"/>
              </a:rPr>
              <a:t>Downstream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5101451" y="1338087"/>
            <a:ext cx="1749114" cy="963157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rtlCol="0" anchor="t"/>
          <a:lstStyle/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Profiles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Standards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Releases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International BO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endParaRPr kumimoji="0" lang="en-US" sz="1200" dirty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108885" y="2427189"/>
            <a:ext cx="1749114" cy="951632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rtlCol="0" anchor="t"/>
          <a:lstStyle/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Gov Priorities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Projects/BO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Invest Programs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Requirements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357114" y="827038"/>
            <a:ext cx="1126274" cy="321539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algn="ctr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1800" b="1" dirty="0" smtClean="0">
                <a:solidFill>
                  <a:srgbClr val="4F81BD"/>
                </a:solidFill>
                <a:latin typeface="Arial"/>
                <a:ea typeface="+mn-ea"/>
              </a:rPr>
              <a:t>Upstream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090086" y="1352954"/>
            <a:ext cx="1749114" cy="963157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rtlCol="0" anchor="t"/>
          <a:lstStyle/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Country Profile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Contribution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7097520" y="2442058"/>
            <a:ext cx="1749114" cy="947915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rtlCol="0" anchor="t"/>
          <a:lstStyle/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Feedback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Analysis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Help Needed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105168" y="3482837"/>
            <a:ext cx="1749114" cy="963157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rtlCol="0" anchor="t"/>
          <a:lstStyle/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Strategy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Board Members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Priorities/Directions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Budget approval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7093803" y="3497705"/>
            <a:ext cx="1749114" cy="963157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rtlCol="0" anchor="t"/>
          <a:lstStyle/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Feedback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Analysis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Help Needed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112602" y="4549639"/>
            <a:ext cx="1749114" cy="963157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rtlCol="0" anchor="t"/>
          <a:lstStyle/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Tactics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Budget supervision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Team Assignment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Execution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7090086" y="4542205"/>
            <a:ext cx="1749114" cy="963157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rtlCol="0" anchor="t"/>
          <a:lstStyle/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HL/LL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Analysis/Reviews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Budget proposal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Help Needed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5097734" y="5594136"/>
            <a:ext cx="1749114" cy="963157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rtlCol="0" anchor="t"/>
          <a:lstStyle/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Execution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Plans/Roadmaps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Team Assignment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Execution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7097520" y="5597853"/>
            <a:ext cx="1749114" cy="963157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rtlCol="0" anchor="t"/>
          <a:lstStyle/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Highlights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Lowlights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Analysis/Reviews</a:t>
            </a:r>
          </a:p>
          <a:p>
            <a:pPr marL="342900" indent="-165100" fontAlgn="auto" latinLnBrk="0">
              <a:spcBef>
                <a:spcPts val="300"/>
              </a:spcBef>
              <a:spcAft>
                <a:spcPts val="0"/>
              </a:spcAft>
              <a:buSzPct val="150000"/>
              <a:buFont typeface="Arial" pitchFamily="34" charset="0"/>
              <a:buChar char="•"/>
            </a:pPr>
            <a:r>
              <a:rPr kumimoji="0" lang="en-US" sz="1200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Help Needed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Governance </a:t>
            </a:r>
            <a:r>
              <a:rPr lang="en-US" kern="0" dirty="0" smtClean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Structure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355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9" y="307374"/>
            <a:ext cx="8447314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Технологическая политика</a:t>
            </a:r>
            <a:endParaRPr lang="en-US" dirty="0"/>
          </a:p>
        </p:txBody>
      </p:sp>
      <p:pic>
        <p:nvPicPr>
          <p:cNvPr id="4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14" y="2104816"/>
            <a:ext cx="865913" cy="267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6273" y="1620055"/>
            <a:ext cx="31024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511" indent="-228511" fontAlgn="auto" latinLnBrk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kumimoji="0" lang="en-US" altLang="ko-KR" sz="1400" b="1" dirty="0">
                <a:solidFill>
                  <a:srgbClr val="4F81BD"/>
                </a:solidFill>
                <a:latin typeface="Calibri" panose="020F0502020204030204" pitchFamily="34" charset="0"/>
                <a:ea typeface="맑은 고딕" pitchFamily="50" charset="-127"/>
                <a:cs typeface="Arial" pitchFamily="34" charset="0"/>
              </a:rPr>
              <a:t>Open source release</a:t>
            </a:r>
          </a:p>
          <a:p>
            <a:pPr marL="228511" indent="-228511" fontAlgn="auto" latinLnBrk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kumimoji="0" lang="en-US" altLang="ko-KR" sz="1400" b="1" dirty="0">
                <a:solidFill>
                  <a:srgbClr val="4F81BD"/>
                </a:solidFill>
                <a:latin typeface="Calibri" panose="020F0502020204030204" pitchFamily="34" charset="0"/>
                <a:ea typeface="맑은 고딕" pitchFamily="50" charset="-127"/>
                <a:cs typeface="Arial" pitchFamily="34" charset="0"/>
              </a:rPr>
              <a:t> SDK, platform development</a:t>
            </a:r>
          </a:p>
          <a:p>
            <a:pPr marL="228511" indent="-228511" fontAlgn="auto" latinLnBrk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kumimoji="0" lang="en-US" altLang="ko-KR" sz="1400" b="1" dirty="0">
                <a:solidFill>
                  <a:srgbClr val="4F81BD"/>
                </a:solidFill>
                <a:latin typeface="Calibri" panose="020F0502020204030204" pitchFamily="34" charset="0"/>
                <a:ea typeface="맑은 고딕" pitchFamily="50" charset="-127"/>
                <a:cs typeface="Arial" pitchFamily="34" charset="0"/>
              </a:rPr>
              <a:t> Community support</a:t>
            </a:r>
          </a:p>
          <a:p>
            <a:pPr marL="228511" indent="-228511" fontAlgn="auto" latinLnBrk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kumimoji="0" lang="en-US" altLang="ko-KR" sz="1400" b="1" dirty="0">
                <a:solidFill>
                  <a:srgbClr val="4F81BD"/>
                </a:solidFill>
                <a:latin typeface="Calibri" panose="020F0502020204030204" pitchFamily="34" charset="0"/>
                <a:ea typeface="맑은 고딕" pitchFamily="50" charset="-127"/>
                <a:cs typeface="Arial" pitchFamily="34" charset="0"/>
              </a:rPr>
              <a:t> Defines CDD and CTS</a:t>
            </a:r>
          </a:p>
          <a:p>
            <a:pPr marL="228511" indent="-228511" fontAlgn="auto" latinLnBrk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kumimoji="0" lang="en-US" altLang="ko-KR" sz="1400" b="1" dirty="0">
                <a:solidFill>
                  <a:srgbClr val="4F81BD"/>
                </a:solidFill>
                <a:latin typeface="Calibri" panose="020F0502020204030204" pitchFamily="34" charset="0"/>
                <a:ea typeface="맑은 고딕" pitchFamily="50" charset="-127"/>
                <a:cs typeface="Arial" pitchFamily="34" charset="0"/>
              </a:rPr>
              <a:t> Device profiles (Mobile, IVI, TV, </a:t>
            </a:r>
            <a:r>
              <a:rPr kumimoji="0" lang="en-US" altLang="ko-KR" sz="1400" b="1" dirty="0" err="1">
                <a:solidFill>
                  <a:srgbClr val="4F81BD"/>
                </a:solidFill>
                <a:latin typeface="Calibri" panose="020F0502020204030204" pitchFamily="34" charset="0"/>
                <a:ea typeface="맑은 고딕" pitchFamily="50" charset="-127"/>
                <a:cs typeface="Arial" pitchFamily="34" charset="0"/>
              </a:rPr>
              <a:t>etc</a:t>
            </a:r>
            <a:r>
              <a:rPr kumimoji="0" lang="en-US" altLang="ko-KR" sz="1400" b="1" dirty="0">
                <a:solidFill>
                  <a:srgbClr val="4F81BD"/>
                </a:solidFill>
                <a:latin typeface="Calibri" panose="020F0502020204030204" pitchFamily="34" charset="0"/>
                <a:ea typeface="맑은 고딕" pitchFamily="50" charset="-127"/>
                <a:cs typeface="Arial" pitchFamily="34" charset="0"/>
              </a:rPr>
              <a:t>)</a:t>
            </a:r>
          </a:p>
        </p:txBody>
      </p:sp>
      <p:pic>
        <p:nvPicPr>
          <p:cNvPr id="9" name="그림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03" y="1324229"/>
            <a:ext cx="805153" cy="778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01846" y="1664610"/>
            <a:ext cx="27811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511" indent="-228511" fontAlgn="auto" latinLnBrk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kumimoji="0" lang="en-US" altLang="ko-KR" sz="1400" dirty="0" err="1">
                <a:solidFill>
                  <a:srgbClr val="4F81BD"/>
                </a:solidFill>
                <a:latin typeface="Calibri" panose="020F0502020204030204" pitchFamily="34" charset="0"/>
                <a:ea typeface="맑은 고딕" pitchFamily="50" charset="-127"/>
                <a:cs typeface="Arial" pitchFamily="34" charset="0"/>
              </a:rPr>
              <a:t>Tizen</a:t>
            </a:r>
            <a:r>
              <a:rPr kumimoji="0" lang="en-US" altLang="ko-KR" sz="1400" dirty="0">
                <a:solidFill>
                  <a:srgbClr val="4F81BD"/>
                </a:solidFill>
                <a:latin typeface="Calibri" panose="020F0502020204030204" pitchFamily="34" charset="0"/>
                <a:ea typeface="맑은 고딕" pitchFamily="50" charset="-127"/>
                <a:cs typeface="Arial" pitchFamily="34" charset="0"/>
              </a:rPr>
              <a:t> marketing and events</a:t>
            </a:r>
          </a:p>
          <a:p>
            <a:pPr marL="228511" indent="-228511" fontAlgn="auto" latinLnBrk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kumimoji="0" lang="en-US" altLang="ko-KR" sz="1400" dirty="0">
                <a:solidFill>
                  <a:srgbClr val="4F81BD"/>
                </a:solidFill>
                <a:latin typeface="Calibri" panose="020F0502020204030204" pitchFamily="34" charset="0"/>
                <a:ea typeface="맑은 고딕" pitchFamily="50" charset="-127"/>
                <a:cs typeface="Arial" pitchFamily="34" charset="0"/>
              </a:rPr>
              <a:t> Global partner/CP collaboration</a:t>
            </a:r>
          </a:p>
          <a:p>
            <a:pPr marL="228511" indent="-228511" fontAlgn="auto" latinLnBrk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kumimoji="0" lang="en-US" altLang="ko-KR" sz="1400" dirty="0">
                <a:solidFill>
                  <a:srgbClr val="4F81BD"/>
                </a:solidFill>
                <a:latin typeface="Calibri" panose="020F0502020204030204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en-US" altLang="ko-KR" sz="1400" b="1" dirty="0" err="1">
                <a:solidFill>
                  <a:srgbClr val="4F81BD"/>
                </a:solidFill>
                <a:latin typeface="Calibri" panose="020F0502020204030204" pitchFamily="34" charset="0"/>
                <a:ea typeface="맑은 고딕" pitchFamily="50" charset="-127"/>
                <a:cs typeface="Arial" pitchFamily="34" charset="0"/>
              </a:rPr>
              <a:t>Tizen</a:t>
            </a:r>
            <a:r>
              <a:rPr kumimoji="0" lang="en-US" altLang="ko-KR" sz="1400" b="1" dirty="0">
                <a:solidFill>
                  <a:srgbClr val="4F81BD"/>
                </a:solidFill>
                <a:latin typeface="Calibri" panose="020F0502020204030204" pitchFamily="34" charset="0"/>
                <a:ea typeface="맑은 고딕" pitchFamily="50" charset="-127"/>
                <a:cs typeface="Arial" pitchFamily="34" charset="0"/>
              </a:rPr>
              <a:t> Common Store</a:t>
            </a:r>
          </a:p>
          <a:p>
            <a:pPr marL="228511" indent="-228511" fontAlgn="auto" latinLnBrk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kumimoji="0" lang="en-US" altLang="ko-KR" sz="1400" b="1" dirty="0">
                <a:solidFill>
                  <a:srgbClr val="4F81BD"/>
                </a:solidFill>
                <a:latin typeface="Calibri" panose="020F0502020204030204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en-US" altLang="ko-KR" sz="1400" b="1" dirty="0" err="1">
                <a:solidFill>
                  <a:srgbClr val="4F81BD"/>
                </a:solidFill>
                <a:latin typeface="Calibri" panose="020F0502020204030204" pitchFamily="34" charset="0"/>
                <a:ea typeface="맑은 고딕" pitchFamily="50" charset="-127"/>
                <a:cs typeface="Arial" pitchFamily="34" charset="0"/>
              </a:rPr>
              <a:t>Tizen</a:t>
            </a:r>
            <a:r>
              <a:rPr kumimoji="0" lang="en-US" altLang="ko-KR" sz="1400" b="1" dirty="0">
                <a:solidFill>
                  <a:srgbClr val="4F81BD"/>
                </a:solidFill>
                <a:latin typeface="Calibri" panose="020F0502020204030204" pitchFamily="34" charset="0"/>
                <a:ea typeface="맑은 고딕" pitchFamily="50" charset="-127"/>
                <a:cs typeface="Arial" pitchFamily="34" charset="0"/>
              </a:rPr>
              <a:t> Device Certification</a:t>
            </a:r>
          </a:p>
          <a:p>
            <a:pPr marL="228511" indent="-228511" fontAlgn="auto" latinLnBrk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kumimoji="0" lang="en-US" altLang="ko-KR" sz="1400" dirty="0">
                <a:solidFill>
                  <a:srgbClr val="4F81BD"/>
                </a:solidFill>
                <a:latin typeface="Calibri" panose="020F0502020204030204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en-US" altLang="ko-KR" sz="1400" dirty="0" err="1">
                <a:solidFill>
                  <a:srgbClr val="4F81BD"/>
                </a:solidFill>
                <a:latin typeface="Calibri" panose="020F0502020204030204" pitchFamily="34" charset="0"/>
                <a:ea typeface="맑은 고딕" pitchFamily="50" charset="-127"/>
                <a:cs typeface="Arial" pitchFamily="34" charset="0"/>
              </a:rPr>
              <a:t>Tizen</a:t>
            </a:r>
            <a:r>
              <a:rPr kumimoji="0" lang="en-US" altLang="ko-KR" sz="1400" dirty="0">
                <a:solidFill>
                  <a:srgbClr val="4F81BD"/>
                </a:solidFill>
                <a:latin typeface="Calibri" panose="020F0502020204030204" pitchFamily="34" charset="0"/>
                <a:ea typeface="맑은 고딕" pitchFamily="50" charset="-127"/>
                <a:cs typeface="Arial" pitchFamily="34" charset="0"/>
              </a:rPr>
              <a:t> brand management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491" y="957495"/>
            <a:ext cx="1533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 descr="https://www.tizen.org/sites/default/files/admins/tizen_associ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9594" y="1000237"/>
            <a:ext cx="1673225" cy="63582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081346" y="2136157"/>
            <a:ext cx="914400" cy="468351"/>
          </a:xfrm>
          <a:prstGeom prst="rect">
            <a:avLst/>
          </a:prstGeom>
          <a:noFill/>
        </p:spPr>
        <p:txBody>
          <a:bodyPr wrap="none" lIns="45720" rIns="45720" rtlCol="0">
            <a:noAutofit/>
          </a:bodyPr>
          <a:lstStyle/>
          <a:p>
            <a:pPr marL="117475" indent="-117475" algn="ctr" fontAlgn="auto" latinLnBrk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</a:pPr>
            <a:r>
              <a:rPr kumimoji="0" lang="en-US" sz="2400" b="1" dirty="0" smtClean="0">
                <a:solidFill>
                  <a:srgbClr val="4F81BD"/>
                </a:solidFill>
                <a:latin typeface="Arial"/>
                <a:ea typeface="+mn-ea"/>
              </a:rPr>
              <a:t>TSG</a:t>
            </a:r>
          </a:p>
        </p:txBody>
      </p:sp>
      <p:sp>
        <p:nvSpPr>
          <p:cNvPr id="15" name="Rounded Rectangle 15"/>
          <p:cNvSpPr/>
          <p:nvPr/>
        </p:nvSpPr>
        <p:spPr>
          <a:xfrm>
            <a:off x="446048" y="3719628"/>
            <a:ext cx="8329961" cy="724823"/>
          </a:xfrm>
          <a:prstGeom prst="roundRect">
            <a:avLst/>
          </a:prstGeom>
          <a:solidFill>
            <a:schemeClr val="accent1">
              <a:alpha val="50195"/>
            </a:schemeClr>
          </a:solidFill>
          <a:ln w="12700" algn="ctr">
            <a:noFill/>
            <a:round/>
            <a:headEnd/>
            <a:tailEnd/>
          </a:ln>
        </p:spPr>
        <p:txBody>
          <a:bodyPr wrap="none" lIns="72000" tIns="36000" rIns="72000" bIns="36000" anchor="ctr"/>
          <a:lstStyle/>
          <a:p>
            <a:pPr algn="ctr" latinLnBrk="0">
              <a:spcBef>
                <a:spcPts val="600"/>
              </a:spcBef>
              <a:buClr>
                <a:srgbClr val="000099"/>
              </a:buClr>
            </a:pPr>
            <a:r>
              <a:rPr kumimoji="0" lang="ru-RU" altLang="ko-KR" sz="1800" b="1" dirty="0" smtClean="0">
                <a:solidFill>
                  <a:srgbClr val="FFFFF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Совет Директоров</a:t>
            </a:r>
            <a:endParaRPr kumimoji="0" lang="en-US" altLang="ko-KR" sz="1800" b="1" dirty="0" smtClean="0">
              <a:solidFill>
                <a:srgbClr val="FFFFFF"/>
              </a:solidFill>
              <a:latin typeface="Malgun Gothic" pitchFamily="34" charset="-127"/>
              <a:ea typeface="Malgun Gothic" pitchFamily="34" charset="-127"/>
              <a:cs typeface="Arial" charset="0"/>
            </a:endParaRPr>
          </a:p>
          <a:p>
            <a:pPr algn="ctr" latinLnBrk="0">
              <a:spcBef>
                <a:spcPts val="600"/>
              </a:spcBef>
              <a:buClr>
                <a:srgbClr val="000099"/>
              </a:buClr>
            </a:pPr>
            <a:r>
              <a:rPr kumimoji="0" lang="en-US" altLang="ko-KR" sz="1800" b="1" dirty="0" smtClean="0">
                <a:solidFill>
                  <a:srgbClr val="FFFFF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Technology Steering Committee</a:t>
            </a:r>
            <a:endParaRPr kumimoji="0" lang="en-US" altLang="ko-KR" sz="1800" b="1" dirty="0">
              <a:solidFill>
                <a:srgbClr val="FFFFFF"/>
              </a:solidFill>
              <a:latin typeface="Malgun Gothic" pitchFamily="34" charset="-127"/>
              <a:ea typeface="Malgun Gothic" pitchFamily="34" charset="-127"/>
              <a:cs typeface="Arial" charset="0"/>
            </a:endParaRPr>
          </a:p>
        </p:txBody>
      </p:sp>
      <p:sp>
        <p:nvSpPr>
          <p:cNvPr id="16" name="직사각형 33"/>
          <p:cNvSpPr/>
          <p:nvPr/>
        </p:nvSpPr>
        <p:spPr>
          <a:xfrm>
            <a:off x="4762037" y="5420774"/>
            <a:ext cx="1600092" cy="752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lIns="72000" rIns="72000" rtlCol="0" anchor="t"/>
          <a:lstStyle/>
          <a:p>
            <a:pPr marL="85725" indent="-85725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ru-RU" altLang="ko-KR" sz="1100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굴림"/>
              </a:rPr>
              <a:t>Представительство в </a:t>
            </a:r>
            <a:r>
              <a:rPr kumimoji="0" lang="en-US" altLang="ko-KR" sz="1100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굴림"/>
              </a:rPr>
              <a:t>TSG</a:t>
            </a:r>
          </a:p>
          <a:p>
            <a:pPr marL="85725" indent="-85725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en-US" altLang="ko-KR" sz="1100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굴림"/>
              </a:rPr>
              <a:t>Contribution</a:t>
            </a:r>
          </a:p>
          <a:p>
            <a:pPr marL="85725" indent="-85725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ru-RU" altLang="ko-KR" sz="1100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굴림"/>
              </a:rPr>
              <a:t>Контроль качества</a:t>
            </a:r>
            <a:endParaRPr kumimoji="0" lang="en-US" altLang="ko-KR" sz="1100" b="1" kern="0" dirty="0">
              <a:solidFill>
                <a:prstClr val="black"/>
              </a:solidFill>
              <a:latin typeface="Calibri" panose="020F0502020204030204" pitchFamily="34" charset="0"/>
              <a:ea typeface="굴림"/>
            </a:endParaRPr>
          </a:p>
        </p:txBody>
      </p:sp>
      <p:sp>
        <p:nvSpPr>
          <p:cNvPr id="17" name="직사각형 38"/>
          <p:cNvSpPr/>
          <p:nvPr/>
        </p:nvSpPr>
        <p:spPr>
          <a:xfrm>
            <a:off x="4762036" y="4994187"/>
            <a:ext cx="1608569" cy="432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 algn="ctr">
            <a:noFill/>
            <a:round/>
            <a:headEnd/>
            <a:tailEnd/>
          </a:ln>
        </p:spPr>
        <p:txBody>
          <a:bodyPr wrap="square" lIns="72000" tIns="36000" rIns="72000" bIns="36000" anchor="ctr">
            <a:normAutofit/>
          </a:bodyPr>
          <a:lstStyle/>
          <a:p>
            <a:pPr algn="ctr" latinLnBrk="0">
              <a:spcBef>
                <a:spcPts val="600"/>
              </a:spcBef>
              <a:buClr>
                <a:srgbClr val="000099"/>
              </a:buClr>
            </a:pPr>
            <a:r>
              <a:rPr kumimoji="0" lang="en-US" altLang="ko-KR" sz="1400" b="1" dirty="0" smtClean="0">
                <a:solidFill>
                  <a:srgbClr val="FFFFF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Compliance</a:t>
            </a:r>
            <a:endParaRPr kumimoji="0" lang="ko-KR" altLang="en-US" sz="1400" b="1" dirty="0">
              <a:solidFill>
                <a:srgbClr val="FFFFFF"/>
              </a:solidFill>
              <a:latin typeface="Malgun Gothic" pitchFamily="34" charset="-127"/>
              <a:ea typeface="Malgun Gothic" pitchFamily="34" charset="-127"/>
              <a:cs typeface="Arial" charset="0"/>
            </a:endParaRPr>
          </a:p>
        </p:txBody>
      </p:sp>
      <p:sp>
        <p:nvSpPr>
          <p:cNvPr id="18" name="직사각형 46"/>
          <p:cNvSpPr/>
          <p:nvPr/>
        </p:nvSpPr>
        <p:spPr>
          <a:xfrm>
            <a:off x="2704685" y="5420774"/>
            <a:ext cx="1689969" cy="752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lIns="72000" rIns="72000" rtlCol="0" anchor="t"/>
          <a:lstStyle/>
          <a:p>
            <a:pPr marL="85725" indent="-85725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ru-RU" altLang="ko-KR" sz="1100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굴림"/>
              </a:rPr>
              <a:t>Профили устройств</a:t>
            </a:r>
            <a:endParaRPr kumimoji="0" lang="en-US" altLang="ko-KR" sz="1100" b="1" kern="0" dirty="0" smtClean="0">
              <a:solidFill>
                <a:prstClr val="black"/>
              </a:solidFill>
              <a:latin typeface="Calibri" panose="020F0502020204030204" pitchFamily="34" charset="0"/>
              <a:ea typeface="굴림"/>
            </a:endParaRPr>
          </a:p>
          <a:p>
            <a:pPr marL="85725" indent="-85725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ru-RU" altLang="ko-KR" sz="1100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굴림"/>
              </a:rPr>
              <a:t>Индустриальные платформы</a:t>
            </a:r>
            <a:endParaRPr kumimoji="0" lang="en-US" altLang="ko-KR" sz="1100" b="1" kern="0" dirty="0" smtClean="0">
              <a:solidFill>
                <a:prstClr val="black"/>
              </a:solidFill>
              <a:latin typeface="Calibri" panose="020F0502020204030204" pitchFamily="34" charset="0"/>
              <a:ea typeface="굴림"/>
            </a:endParaRPr>
          </a:p>
          <a:p>
            <a:pPr marL="85725" indent="-85725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ru-RU" altLang="ko-KR" sz="1100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굴림"/>
              </a:rPr>
              <a:t>Аппаратные платформы</a:t>
            </a:r>
            <a:endParaRPr kumimoji="0" lang="en-US" altLang="ko-KR" sz="1100" b="1" kern="0" dirty="0">
              <a:solidFill>
                <a:prstClr val="black"/>
              </a:solidFill>
              <a:latin typeface="Calibri" panose="020F0502020204030204" pitchFamily="34" charset="0"/>
              <a:ea typeface="굴림"/>
            </a:endParaRPr>
          </a:p>
        </p:txBody>
      </p:sp>
      <p:sp>
        <p:nvSpPr>
          <p:cNvPr id="19" name="직사각형 40"/>
          <p:cNvSpPr/>
          <p:nvPr/>
        </p:nvSpPr>
        <p:spPr>
          <a:xfrm>
            <a:off x="2700019" y="4994187"/>
            <a:ext cx="1694635" cy="432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 algn="ctr">
            <a:noFill/>
            <a:round/>
            <a:headEnd/>
            <a:tailEnd/>
          </a:ln>
        </p:spPr>
        <p:txBody>
          <a:bodyPr wrap="square" lIns="72000" tIns="36000" rIns="72000" bIns="36000" anchor="ctr">
            <a:normAutofit/>
          </a:bodyPr>
          <a:lstStyle/>
          <a:p>
            <a:pPr algn="ctr" latinLnBrk="0">
              <a:spcBef>
                <a:spcPts val="600"/>
              </a:spcBef>
              <a:buClr>
                <a:srgbClr val="000099"/>
              </a:buClr>
            </a:pPr>
            <a:r>
              <a:rPr kumimoji="0" lang="ru-RU" altLang="ko-KR" sz="1400" b="1" dirty="0" smtClean="0">
                <a:solidFill>
                  <a:srgbClr val="FFFFF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Разработка</a:t>
            </a:r>
            <a:endParaRPr kumimoji="0" lang="en-US" altLang="ko-KR" sz="1400" b="1" dirty="0">
              <a:solidFill>
                <a:srgbClr val="FFFFFF"/>
              </a:solidFill>
              <a:latin typeface="Malgun Gothic" pitchFamily="34" charset="-127"/>
              <a:ea typeface="Malgun Gothic" pitchFamily="34" charset="-127"/>
              <a:cs typeface="Arial" charset="0"/>
            </a:endParaRPr>
          </a:p>
        </p:txBody>
      </p:sp>
      <p:sp>
        <p:nvSpPr>
          <p:cNvPr id="20" name="직사각형 31"/>
          <p:cNvSpPr/>
          <p:nvPr/>
        </p:nvSpPr>
        <p:spPr>
          <a:xfrm>
            <a:off x="748991" y="5439065"/>
            <a:ext cx="1559304" cy="752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lIns="72000" rIns="72000" rtlCol="0" anchor="t"/>
          <a:lstStyle/>
          <a:p>
            <a:pPr marL="85725" indent="-85725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ru-RU" altLang="ko-KR" sz="1100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굴림"/>
              </a:rPr>
              <a:t>Локальные Стандарты</a:t>
            </a:r>
            <a:endParaRPr kumimoji="0" lang="en-US" altLang="ko-KR" sz="1100" b="1" kern="0" dirty="0" smtClean="0">
              <a:solidFill>
                <a:prstClr val="black"/>
              </a:solidFill>
              <a:latin typeface="Calibri" panose="020F0502020204030204" pitchFamily="34" charset="0"/>
              <a:ea typeface="굴림"/>
            </a:endParaRPr>
          </a:p>
          <a:p>
            <a:pPr marL="85725" indent="-85725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ru-RU" altLang="ko-KR" sz="1100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굴림"/>
              </a:rPr>
              <a:t>Сертификация</a:t>
            </a:r>
            <a:endParaRPr kumimoji="0" lang="en-US" altLang="ko-KR" sz="1100" b="1" kern="0" dirty="0" smtClean="0">
              <a:solidFill>
                <a:prstClr val="black"/>
              </a:solidFill>
              <a:latin typeface="Calibri" panose="020F0502020204030204" pitchFamily="34" charset="0"/>
              <a:ea typeface="굴림"/>
            </a:endParaRPr>
          </a:p>
          <a:p>
            <a:pPr marL="85725" indent="-85725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ru-RU" altLang="ko-KR" sz="1100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굴림"/>
              </a:rPr>
              <a:t>Безопасность</a:t>
            </a:r>
            <a:endParaRPr kumimoji="0" lang="en-US" altLang="ko-KR" sz="1100" b="1" kern="0" dirty="0" smtClean="0">
              <a:solidFill>
                <a:prstClr val="black"/>
              </a:solidFill>
              <a:latin typeface="Calibri" panose="020F0502020204030204" pitchFamily="34" charset="0"/>
              <a:ea typeface="굴림"/>
            </a:endParaRPr>
          </a:p>
        </p:txBody>
      </p:sp>
      <p:sp>
        <p:nvSpPr>
          <p:cNvPr id="21" name="직사각형 32"/>
          <p:cNvSpPr/>
          <p:nvPr/>
        </p:nvSpPr>
        <p:spPr>
          <a:xfrm>
            <a:off x="749174" y="5002441"/>
            <a:ext cx="1577108" cy="432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 algn="ctr">
            <a:noFill/>
            <a:round/>
            <a:headEnd/>
            <a:tailEnd/>
          </a:ln>
        </p:spPr>
        <p:txBody>
          <a:bodyPr wrap="square" lIns="72000" tIns="36000" rIns="72000" bIns="36000" anchor="ctr">
            <a:normAutofit fontScale="92500"/>
          </a:bodyPr>
          <a:lstStyle/>
          <a:p>
            <a:pPr algn="ctr" latinLnBrk="0">
              <a:spcBef>
                <a:spcPts val="600"/>
              </a:spcBef>
              <a:buClr>
                <a:srgbClr val="000099"/>
              </a:buClr>
            </a:pPr>
            <a:r>
              <a:rPr kumimoji="0" lang="ru-RU" altLang="ko-KR" sz="1400" b="1" dirty="0" smtClean="0">
                <a:solidFill>
                  <a:srgbClr val="FFFFF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Профиль Страны</a:t>
            </a:r>
            <a:endParaRPr kumimoji="0" lang="en-US" altLang="ko-KR" sz="1400" b="1" dirty="0">
              <a:solidFill>
                <a:srgbClr val="FFFFFF"/>
              </a:solidFill>
              <a:latin typeface="Malgun Gothic" pitchFamily="34" charset="-127"/>
              <a:ea typeface="Malgun Gothic" pitchFamily="34" charset="-127"/>
              <a:cs typeface="Arial" charset="0"/>
            </a:endParaRPr>
          </a:p>
        </p:txBody>
      </p:sp>
      <p:sp>
        <p:nvSpPr>
          <p:cNvPr id="22" name="직사각형 30"/>
          <p:cNvSpPr/>
          <p:nvPr/>
        </p:nvSpPr>
        <p:spPr>
          <a:xfrm>
            <a:off x="6779952" y="5431925"/>
            <a:ext cx="1576620" cy="752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lIns="72000" rIns="72000" rtlCol="0" anchor="t"/>
          <a:lstStyle/>
          <a:p>
            <a:pPr marL="85725" indent="-85725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ru-RU" altLang="ko-KR" sz="1100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굴림"/>
              </a:rPr>
              <a:t>Поддержка</a:t>
            </a:r>
            <a:endParaRPr kumimoji="0" lang="en-US" altLang="ko-KR" sz="1100" b="1" kern="0" dirty="0" smtClean="0">
              <a:solidFill>
                <a:prstClr val="black"/>
              </a:solidFill>
              <a:latin typeface="Calibri" panose="020F0502020204030204" pitchFamily="34" charset="0"/>
              <a:ea typeface="굴림"/>
            </a:endParaRPr>
          </a:p>
          <a:p>
            <a:pPr marL="85725" indent="-85725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ru-RU" altLang="ko-KR" sz="1100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굴림"/>
              </a:rPr>
              <a:t>Обучение</a:t>
            </a:r>
            <a:endParaRPr kumimoji="0" lang="en-US" altLang="ko-KR" sz="1100" b="1" kern="0" dirty="0" smtClean="0">
              <a:solidFill>
                <a:prstClr val="black"/>
              </a:solidFill>
              <a:latin typeface="Calibri" panose="020F0502020204030204" pitchFamily="34" charset="0"/>
              <a:ea typeface="굴림"/>
            </a:endParaRPr>
          </a:p>
          <a:p>
            <a:pPr marL="85725" indent="-85725" fontAlgn="auto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ru-RU" altLang="ko-KR" sz="1100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굴림"/>
              </a:rPr>
              <a:t>Экспертиза</a:t>
            </a:r>
            <a:endParaRPr kumimoji="0" lang="en-US" altLang="ko-KR" sz="1100" b="1" kern="0" dirty="0">
              <a:solidFill>
                <a:prstClr val="black"/>
              </a:solidFill>
              <a:latin typeface="Calibri" panose="020F0502020204030204" pitchFamily="34" charset="0"/>
              <a:ea typeface="굴림"/>
            </a:endParaRPr>
          </a:p>
        </p:txBody>
      </p:sp>
      <p:sp>
        <p:nvSpPr>
          <p:cNvPr id="23" name="직사각형 39"/>
          <p:cNvSpPr/>
          <p:nvPr/>
        </p:nvSpPr>
        <p:spPr>
          <a:xfrm>
            <a:off x="6780574" y="4994187"/>
            <a:ext cx="1599445" cy="432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 algn="ctr">
            <a:noFill/>
            <a:round/>
            <a:headEnd/>
            <a:tailEnd/>
          </a:ln>
        </p:spPr>
        <p:txBody>
          <a:bodyPr wrap="square" lIns="72000" tIns="36000" rIns="72000" bIns="36000" anchor="ctr">
            <a:normAutofit/>
          </a:bodyPr>
          <a:lstStyle/>
          <a:p>
            <a:pPr algn="ctr" latinLnBrk="0">
              <a:spcBef>
                <a:spcPts val="600"/>
              </a:spcBef>
              <a:buClr>
                <a:srgbClr val="000099"/>
              </a:buClr>
            </a:pPr>
            <a:r>
              <a:rPr kumimoji="0" lang="ru-RU" altLang="ko-KR" sz="1400" b="1" dirty="0" smtClean="0">
                <a:solidFill>
                  <a:srgbClr val="FFFFF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Разработчики</a:t>
            </a:r>
            <a:endParaRPr kumimoji="0" lang="en-US" altLang="ko-KR" sz="1400" b="1" dirty="0" smtClean="0">
              <a:solidFill>
                <a:srgbClr val="FFFFFF"/>
              </a:solidFill>
              <a:latin typeface="Malgun Gothic" pitchFamily="34" charset="-127"/>
              <a:ea typeface="Malgun Gothic" pitchFamily="34" charset="-127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57197" y="4578266"/>
            <a:ext cx="8296511" cy="1706137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t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ru-RU" sz="2000" b="1" dirty="0" smtClean="0">
                <a:solidFill>
                  <a:srgbClr val="D8D8D8"/>
                </a:solidFill>
                <a:latin typeface="Arial"/>
                <a:ea typeface="+mn-ea"/>
              </a:rPr>
              <a:t>Тайзен-Центр</a:t>
            </a:r>
            <a:endParaRPr kumimoji="0" lang="en-US" sz="2000" b="1" dirty="0">
              <a:solidFill>
                <a:srgbClr val="D8D8D8"/>
              </a:solidFill>
              <a:latin typeface="Arial"/>
              <a:ea typeface="+mn-ea"/>
            </a:endParaRPr>
          </a:p>
        </p:txBody>
      </p:sp>
      <p:pic>
        <p:nvPicPr>
          <p:cNvPr id="25" name="Picture 2" descr="086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 rot="5400000" flipH="1">
            <a:off x="4148244" y="-837526"/>
            <a:ext cx="538996" cy="828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 descr="Научное издательство 'Федеральное государственное бюджетное учреждение науки Институт  системного программирования Российской академии наук', журналы и статьи."/>
          <p:cNvPicPr>
            <a:picLocks noChangeAspect="1" noChangeArrowheads="1"/>
          </p:cNvPicPr>
          <p:nvPr/>
        </p:nvPicPr>
        <p:blipFill>
          <a:blip r:embed="rId7" cstate="print"/>
          <a:srcRect l="7854" t="37552" r="8439" b="37538"/>
          <a:stretch>
            <a:fillRect/>
          </a:stretch>
        </p:blipFill>
        <p:spPr bwMode="auto">
          <a:xfrm>
            <a:off x="591018" y="3764225"/>
            <a:ext cx="1594625" cy="669073"/>
          </a:xfrm>
          <a:prstGeom prst="rect">
            <a:avLst/>
          </a:prstGeom>
          <a:noFill/>
        </p:spPr>
      </p:pic>
      <p:pic>
        <p:nvPicPr>
          <p:cNvPr id="27" name="Picture 12" descr="https://pbs.twimg.com/profile_images/1571111106/Skolkovo-IT_Twitt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1" y="4575002"/>
            <a:ext cx="558102" cy="487781"/>
          </a:xfrm>
          <a:prstGeom prst="rect">
            <a:avLst/>
          </a:prstGeom>
          <a:noFill/>
        </p:spPr>
      </p:pic>
      <p:sp>
        <p:nvSpPr>
          <p:cNvPr id="28" name="Right Brace 27"/>
          <p:cNvSpPr/>
          <p:nvPr/>
        </p:nvSpPr>
        <p:spPr bwMode="auto">
          <a:xfrm>
            <a:off x="3847172" y="1734713"/>
            <a:ext cx="211873" cy="1092819"/>
          </a:xfrm>
          <a:prstGeom prst="rightBrace">
            <a:avLst>
              <a:gd name="adj1" fmla="val 39583"/>
              <a:gd name="adj2" fmla="val 50000"/>
            </a:avLst>
          </a:prstGeom>
          <a:noFill/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29" name="Right Brace 28"/>
          <p:cNvSpPr/>
          <p:nvPr/>
        </p:nvSpPr>
        <p:spPr bwMode="auto">
          <a:xfrm flipH="1">
            <a:off x="5051502" y="1753299"/>
            <a:ext cx="245326" cy="1092819"/>
          </a:xfrm>
          <a:prstGeom prst="rightBrace">
            <a:avLst>
              <a:gd name="adj1" fmla="val 39583"/>
              <a:gd name="adj2" fmla="val 50000"/>
            </a:avLst>
          </a:prstGeom>
          <a:noFill/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38595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740</Words>
  <Application>Microsoft Office PowerPoint</Application>
  <PresentationFormat>Экран (4:3)</PresentationFormat>
  <Paragraphs>307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TIZEN | IoT Leadership</vt:lpstr>
      <vt:lpstr>for</vt:lpstr>
      <vt:lpstr>Российская Ассоциация Тайзен</vt:lpstr>
      <vt:lpstr>Презентация PowerPoint</vt:lpstr>
      <vt:lpstr>Презентация PowerPoint</vt:lpstr>
      <vt:lpstr>Презентация PowerPoint</vt:lpstr>
      <vt:lpstr>Governance Structure</vt:lpstr>
      <vt:lpstr>Технологическая политика</vt:lpstr>
      <vt:lpstr>Задачи на 2015 год</vt:lpstr>
      <vt:lpstr>Запуск «Российского Тайзена»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</cp:revision>
  <dcterms:created xsi:type="dcterms:W3CDTF">2015-09-17T06:52:43Z</dcterms:created>
  <dcterms:modified xsi:type="dcterms:W3CDTF">2015-09-17T06:53:46Z</dcterms:modified>
</cp:coreProperties>
</file>