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7" r:id="rId2"/>
    <p:sldId id="408" r:id="rId3"/>
    <p:sldId id="409" r:id="rId4"/>
    <p:sldId id="422" r:id="rId5"/>
    <p:sldId id="413" r:id="rId6"/>
    <p:sldId id="414" r:id="rId7"/>
    <p:sldId id="423" r:id="rId8"/>
    <p:sldId id="417" r:id="rId9"/>
    <p:sldId id="419" r:id="rId10"/>
    <p:sldId id="421" r:id="rId11"/>
    <p:sldId id="392" r:id="rId12"/>
  </p:sldIdLst>
  <p:sldSz cx="9144000" cy="6858000" type="screen4x3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213" autoAdjust="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6B6A7-8677-4629-A799-5A26C1F563A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22F2A9F-D120-4EF6-AF98-39687AF934C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коммуникационной платформы</a:t>
          </a:r>
          <a:endParaRPr lang="ru-RU" sz="1600" b="1" dirty="0">
            <a:solidFill>
              <a:srgbClr val="00437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89EAE-A9BF-4D8C-9778-4BBD5C5C145A}" type="parTrans" cxnId="{6D865F44-5403-4029-A23C-26051224C88B}">
      <dgm:prSet/>
      <dgm:spPr/>
      <dgm:t>
        <a:bodyPr/>
        <a:lstStyle/>
        <a:p>
          <a:endParaRPr lang="ru-RU"/>
        </a:p>
      </dgm:t>
    </dgm:pt>
    <dgm:pt modelId="{2904F110-5D55-447C-B904-2FF5E407096D}" type="sibTrans" cxnId="{6D865F44-5403-4029-A23C-26051224C88B}">
      <dgm:prSet/>
      <dgm:spPr/>
      <dgm:t>
        <a:bodyPr/>
        <a:lstStyle/>
        <a:p>
          <a:endParaRPr lang="ru-RU"/>
        </a:p>
      </dgm:t>
    </dgm:pt>
    <dgm:pt modelId="{21ED2D7F-9D67-4318-945B-1235B10C28D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единых функциональных и технических требований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CAC6D-A3BB-4038-AD4F-17D6D3C3423A}" type="parTrans" cxnId="{7377AB03-0305-47E0-A6CB-19FDF3BB5587}">
      <dgm:prSet/>
      <dgm:spPr/>
      <dgm:t>
        <a:bodyPr/>
        <a:lstStyle/>
        <a:p>
          <a:endParaRPr lang="ru-RU"/>
        </a:p>
      </dgm:t>
    </dgm:pt>
    <dgm:pt modelId="{E5659D7A-4B91-43F3-A1B4-5976EE529175}" type="sibTrans" cxnId="{7377AB03-0305-47E0-A6CB-19FDF3BB5587}">
      <dgm:prSet/>
      <dgm:spPr/>
      <dgm:t>
        <a:bodyPr/>
        <a:lstStyle/>
        <a:p>
          <a:endParaRPr lang="ru-RU"/>
        </a:p>
      </dgm:t>
    </dgm:pt>
    <dgm:pt modelId="{16733FDF-5166-438D-9587-B944A8241C8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информационного обмена на федеральном, региональном и муниципальном уровне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9DDF2-FA59-415E-82C6-E34885F3BAEC}" type="parTrans" cxnId="{04411649-F553-451F-B22F-3713F1323D91}">
      <dgm:prSet/>
      <dgm:spPr/>
      <dgm:t>
        <a:bodyPr/>
        <a:lstStyle/>
        <a:p>
          <a:endParaRPr lang="ru-RU"/>
        </a:p>
      </dgm:t>
    </dgm:pt>
    <dgm:pt modelId="{1B13FD56-8B61-427B-91DD-E5E4F29F2E02}" type="sibTrans" cxnId="{04411649-F553-451F-B22F-3713F1323D91}">
      <dgm:prSet/>
      <dgm:spPr/>
      <dgm:t>
        <a:bodyPr/>
        <a:lstStyle/>
        <a:p>
          <a:endParaRPr lang="ru-RU"/>
        </a:p>
      </dgm:t>
    </dgm:pt>
    <dgm:pt modelId="{22222EE3-33D8-4F57-AF3C-7AC279A533F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инструментария для принятия управленческих решений органами повседневного управления муниципального уровня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0EB41-95CC-488D-AF32-31A648543F3B}" type="sibTrans" cxnId="{F5CD2AF9-128C-4F81-9375-3828CE7465B1}">
      <dgm:prSet/>
      <dgm:spPr/>
      <dgm:t>
        <a:bodyPr/>
        <a:lstStyle/>
        <a:p>
          <a:endParaRPr lang="ru-RU"/>
        </a:p>
      </dgm:t>
    </dgm:pt>
    <dgm:pt modelId="{475E98EF-2499-4395-A648-6FA472A8C59D}" type="parTrans" cxnId="{F5CD2AF9-128C-4F81-9375-3828CE7465B1}">
      <dgm:prSet/>
      <dgm:spPr/>
      <dgm:t>
        <a:bodyPr/>
        <a:lstStyle/>
        <a:p>
          <a:endParaRPr lang="ru-RU"/>
        </a:p>
      </dgm:t>
    </dgm:pt>
    <dgm:pt modelId="{2EDD7985-87CE-4B6A-B74C-7CD542414D5D}" type="pres">
      <dgm:prSet presAssocID="{2566B6A7-8677-4629-A799-5A26C1F563AA}" presName="linearFlow" presStyleCnt="0">
        <dgm:presLayoutVars>
          <dgm:dir/>
          <dgm:resizeHandles val="exact"/>
        </dgm:presLayoutVars>
      </dgm:prSet>
      <dgm:spPr/>
    </dgm:pt>
    <dgm:pt modelId="{34BC1B9E-5659-4B2C-BA0C-614FA19FF831}" type="pres">
      <dgm:prSet presAssocID="{422F2A9F-D120-4EF6-AF98-39687AF934CA}" presName="composite" presStyleCnt="0"/>
      <dgm:spPr/>
    </dgm:pt>
    <dgm:pt modelId="{676F4E51-DCCF-4F7B-9ACC-FC8BF1238D1D}" type="pres">
      <dgm:prSet presAssocID="{422F2A9F-D120-4EF6-AF98-39687AF934CA}" presName="imgShp" presStyleLbl="fgImgPlace1" presStyleIdx="0" presStyleCnt="4" custScaleX="151066" custScaleY="155860" custLinFactNeighborX="-85498" custLinFactNeighborY="1704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B0EC4DB-499A-4FB9-BF2A-8A23B07BDC77}" type="pres">
      <dgm:prSet presAssocID="{422F2A9F-D120-4EF6-AF98-39687AF934CA}" presName="txShp" presStyleLbl="node1" presStyleIdx="0" presStyleCnt="4" custScaleX="106661" custScaleY="137361" custLinFactNeighborX="4482" custLinFactNeighborY="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F8E8-BD06-42B8-8DC5-EB9055F4F934}" type="pres">
      <dgm:prSet presAssocID="{2904F110-5D55-447C-B904-2FF5E407096D}" presName="spacing" presStyleCnt="0"/>
      <dgm:spPr/>
    </dgm:pt>
    <dgm:pt modelId="{AFDB9F09-CE01-47AD-8A1F-F1C9C90B8DDE}" type="pres">
      <dgm:prSet presAssocID="{21ED2D7F-9D67-4318-945B-1235B10C28D8}" presName="composite" presStyleCnt="0"/>
      <dgm:spPr/>
    </dgm:pt>
    <dgm:pt modelId="{358E3C01-D0C1-426F-9319-192EB89BC55F}" type="pres">
      <dgm:prSet presAssocID="{21ED2D7F-9D67-4318-945B-1235B10C28D8}" presName="imgShp" presStyleLbl="fgImgPlace1" presStyleIdx="1" presStyleCnt="4" custScaleX="159995" custScaleY="158371" custLinFactNeighborX="-91608" custLinFactNeighborY="291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A52EE05-3671-4721-B31A-8211EB2BADBF}" type="pres">
      <dgm:prSet presAssocID="{21ED2D7F-9D67-4318-945B-1235B10C28D8}" presName="txShp" presStyleLbl="node1" presStyleIdx="1" presStyleCnt="4" custScaleX="108995" custScaleY="183912" custLinFactNeighborX="3497" custLinFactNeighborY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78AF5-5E67-46B3-9C63-595C7B0A2BF1}" type="pres">
      <dgm:prSet presAssocID="{E5659D7A-4B91-43F3-A1B4-5976EE529175}" presName="spacing" presStyleCnt="0"/>
      <dgm:spPr/>
    </dgm:pt>
    <dgm:pt modelId="{BC3BF4A8-035B-4273-8509-BF45796FDC0F}" type="pres">
      <dgm:prSet presAssocID="{16733FDF-5166-438D-9587-B944A8241C8F}" presName="composite" presStyleCnt="0"/>
      <dgm:spPr/>
    </dgm:pt>
    <dgm:pt modelId="{CA1A312B-5EEC-47A5-9E15-C7A32CA4AA01}" type="pres">
      <dgm:prSet presAssocID="{16733FDF-5166-438D-9587-B944A8241C8F}" presName="imgShp" presStyleLbl="fgImgPlace1" presStyleIdx="2" presStyleCnt="4" custScaleX="164260" custScaleY="147563" custLinFactNeighborX="-82533" custLinFactNeighborY="818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  <dgm:pt modelId="{59B0BAE7-C0D4-40DF-B6A3-E8081298565D}" type="pres">
      <dgm:prSet presAssocID="{16733FDF-5166-438D-9587-B944A8241C8F}" presName="txShp" presStyleLbl="node1" presStyleIdx="2" presStyleCnt="4" custScaleX="106764" custScaleY="149367" custLinFactNeighborX="4233" custLinFactNeighborY="-3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D21A3-4714-4F40-812C-8EF2BDA031C6}" type="pres">
      <dgm:prSet presAssocID="{1B13FD56-8B61-427B-91DD-E5E4F29F2E02}" presName="spacing" presStyleCnt="0"/>
      <dgm:spPr/>
    </dgm:pt>
    <dgm:pt modelId="{AE245F3E-31E3-49BD-9F89-262FBBEFF184}" type="pres">
      <dgm:prSet presAssocID="{22222EE3-33D8-4F57-AF3C-7AC279A533F5}" presName="composite" presStyleCnt="0"/>
      <dgm:spPr/>
    </dgm:pt>
    <dgm:pt modelId="{4D611FB2-3BE9-4CCF-9EC5-0BB74681512A}" type="pres">
      <dgm:prSet presAssocID="{22222EE3-33D8-4F57-AF3C-7AC279A533F5}" presName="imgShp" presStyleLbl="fgImgPlace1" presStyleIdx="3" presStyleCnt="4" custScaleX="168158" custScaleY="168334" custLinFactNeighborX="-84249" custLinFactNeighborY="5282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4376"/>
          </a:solidFill>
        </a:ln>
      </dgm:spPr>
      <dgm:t>
        <a:bodyPr/>
        <a:lstStyle/>
        <a:p>
          <a:endParaRPr lang="ru-RU"/>
        </a:p>
      </dgm:t>
    </dgm:pt>
    <dgm:pt modelId="{B5F3150B-16CD-4640-8552-27F2E9BF335E}" type="pres">
      <dgm:prSet presAssocID="{22222EE3-33D8-4F57-AF3C-7AC279A533F5}" presName="txShp" presStyleLbl="node1" presStyleIdx="3" presStyleCnt="4" custScaleX="108221" custScaleY="175729" custLinFactNeighborX="3998" custLinFactNeighborY="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2AF9-128C-4F81-9375-3828CE7465B1}" srcId="{2566B6A7-8677-4629-A799-5A26C1F563AA}" destId="{22222EE3-33D8-4F57-AF3C-7AC279A533F5}" srcOrd="3" destOrd="0" parTransId="{475E98EF-2499-4395-A648-6FA472A8C59D}" sibTransId="{2A30EB41-95CC-488D-AF32-31A648543F3B}"/>
    <dgm:cxn modelId="{3A8EEB61-39B6-4E0D-8679-AB0C18E2074C}" type="presOf" srcId="{21ED2D7F-9D67-4318-945B-1235B10C28D8}" destId="{3A52EE05-3671-4721-B31A-8211EB2BADBF}" srcOrd="0" destOrd="0" presId="urn:microsoft.com/office/officeart/2005/8/layout/vList3"/>
    <dgm:cxn modelId="{5F65284E-48DE-4DCB-A17A-61F3FA75575A}" type="presOf" srcId="{422F2A9F-D120-4EF6-AF98-39687AF934CA}" destId="{6B0EC4DB-499A-4FB9-BF2A-8A23B07BDC77}" srcOrd="0" destOrd="0" presId="urn:microsoft.com/office/officeart/2005/8/layout/vList3"/>
    <dgm:cxn modelId="{0DB6943C-CB9D-4320-B7CA-5DC872CDB0FC}" type="presOf" srcId="{2566B6A7-8677-4629-A799-5A26C1F563AA}" destId="{2EDD7985-87CE-4B6A-B74C-7CD542414D5D}" srcOrd="0" destOrd="0" presId="urn:microsoft.com/office/officeart/2005/8/layout/vList3"/>
    <dgm:cxn modelId="{04411649-F553-451F-B22F-3713F1323D91}" srcId="{2566B6A7-8677-4629-A799-5A26C1F563AA}" destId="{16733FDF-5166-438D-9587-B944A8241C8F}" srcOrd="2" destOrd="0" parTransId="{6599DDF2-FA59-415E-82C6-E34885F3BAEC}" sibTransId="{1B13FD56-8B61-427B-91DD-E5E4F29F2E02}"/>
    <dgm:cxn modelId="{7377AB03-0305-47E0-A6CB-19FDF3BB5587}" srcId="{2566B6A7-8677-4629-A799-5A26C1F563AA}" destId="{21ED2D7F-9D67-4318-945B-1235B10C28D8}" srcOrd="1" destOrd="0" parTransId="{24FCAC6D-A3BB-4038-AD4F-17D6D3C3423A}" sibTransId="{E5659D7A-4B91-43F3-A1B4-5976EE529175}"/>
    <dgm:cxn modelId="{4EA3132F-B8A7-4C5A-9A0E-DFE303390215}" type="presOf" srcId="{16733FDF-5166-438D-9587-B944A8241C8F}" destId="{59B0BAE7-C0D4-40DF-B6A3-E8081298565D}" srcOrd="0" destOrd="0" presId="urn:microsoft.com/office/officeart/2005/8/layout/vList3"/>
    <dgm:cxn modelId="{6D865F44-5403-4029-A23C-26051224C88B}" srcId="{2566B6A7-8677-4629-A799-5A26C1F563AA}" destId="{422F2A9F-D120-4EF6-AF98-39687AF934CA}" srcOrd="0" destOrd="0" parTransId="{A5289EAE-A9BF-4D8C-9778-4BBD5C5C145A}" sibTransId="{2904F110-5D55-447C-B904-2FF5E407096D}"/>
    <dgm:cxn modelId="{981464C7-4E81-428B-9803-650D052D510E}" type="presOf" srcId="{22222EE3-33D8-4F57-AF3C-7AC279A533F5}" destId="{B5F3150B-16CD-4640-8552-27F2E9BF335E}" srcOrd="0" destOrd="0" presId="urn:microsoft.com/office/officeart/2005/8/layout/vList3"/>
    <dgm:cxn modelId="{D6BC7F4D-4986-4191-9D35-D01DC57CE32C}" type="presParOf" srcId="{2EDD7985-87CE-4B6A-B74C-7CD542414D5D}" destId="{34BC1B9E-5659-4B2C-BA0C-614FA19FF831}" srcOrd="0" destOrd="0" presId="urn:microsoft.com/office/officeart/2005/8/layout/vList3"/>
    <dgm:cxn modelId="{AE5DC1EF-0ABC-4DD4-B957-04D8CA8000A5}" type="presParOf" srcId="{34BC1B9E-5659-4B2C-BA0C-614FA19FF831}" destId="{676F4E51-DCCF-4F7B-9ACC-FC8BF1238D1D}" srcOrd="0" destOrd="0" presId="urn:microsoft.com/office/officeart/2005/8/layout/vList3"/>
    <dgm:cxn modelId="{A73E32FF-78A2-49B4-97E5-0DE052235F16}" type="presParOf" srcId="{34BC1B9E-5659-4B2C-BA0C-614FA19FF831}" destId="{6B0EC4DB-499A-4FB9-BF2A-8A23B07BDC77}" srcOrd="1" destOrd="0" presId="urn:microsoft.com/office/officeart/2005/8/layout/vList3"/>
    <dgm:cxn modelId="{9E88A9D1-AA8E-4CDE-8695-B1D3F1D75ECC}" type="presParOf" srcId="{2EDD7985-87CE-4B6A-B74C-7CD542414D5D}" destId="{F368F8E8-BD06-42B8-8DC5-EB9055F4F934}" srcOrd="1" destOrd="0" presId="urn:microsoft.com/office/officeart/2005/8/layout/vList3"/>
    <dgm:cxn modelId="{D138D155-F9F2-4F99-BE9A-534189C9A0FE}" type="presParOf" srcId="{2EDD7985-87CE-4B6A-B74C-7CD542414D5D}" destId="{AFDB9F09-CE01-47AD-8A1F-F1C9C90B8DDE}" srcOrd="2" destOrd="0" presId="urn:microsoft.com/office/officeart/2005/8/layout/vList3"/>
    <dgm:cxn modelId="{777E4464-CF12-4C6D-AC58-4F1AF31441D8}" type="presParOf" srcId="{AFDB9F09-CE01-47AD-8A1F-F1C9C90B8DDE}" destId="{358E3C01-D0C1-426F-9319-192EB89BC55F}" srcOrd="0" destOrd="0" presId="urn:microsoft.com/office/officeart/2005/8/layout/vList3"/>
    <dgm:cxn modelId="{8745F4AF-1036-45F0-B504-287CACE4B4E3}" type="presParOf" srcId="{AFDB9F09-CE01-47AD-8A1F-F1C9C90B8DDE}" destId="{3A52EE05-3671-4721-B31A-8211EB2BADBF}" srcOrd="1" destOrd="0" presId="urn:microsoft.com/office/officeart/2005/8/layout/vList3"/>
    <dgm:cxn modelId="{2B8CF553-7E1A-4B4B-B0B8-02BA6F126FC3}" type="presParOf" srcId="{2EDD7985-87CE-4B6A-B74C-7CD542414D5D}" destId="{CF978AF5-5E67-46B3-9C63-595C7B0A2BF1}" srcOrd="3" destOrd="0" presId="urn:microsoft.com/office/officeart/2005/8/layout/vList3"/>
    <dgm:cxn modelId="{AB97396E-FC65-4570-AED1-643953F56B78}" type="presParOf" srcId="{2EDD7985-87CE-4B6A-B74C-7CD542414D5D}" destId="{BC3BF4A8-035B-4273-8509-BF45796FDC0F}" srcOrd="4" destOrd="0" presId="urn:microsoft.com/office/officeart/2005/8/layout/vList3"/>
    <dgm:cxn modelId="{D0CF17B5-D52D-42A0-9D6A-68D99680CD5A}" type="presParOf" srcId="{BC3BF4A8-035B-4273-8509-BF45796FDC0F}" destId="{CA1A312B-5EEC-47A5-9E15-C7A32CA4AA01}" srcOrd="0" destOrd="0" presId="urn:microsoft.com/office/officeart/2005/8/layout/vList3"/>
    <dgm:cxn modelId="{7218C5B6-3D83-4DCD-8BF0-377BC3F9D1F6}" type="presParOf" srcId="{BC3BF4A8-035B-4273-8509-BF45796FDC0F}" destId="{59B0BAE7-C0D4-40DF-B6A3-E8081298565D}" srcOrd="1" destOrd="0" presId="urn:microsoft.com/office/officeart/2005/8/layout/vList3"/>
    <dgm:cxn modelId="{47242CB0-7A75-44E7-8502-D80BDA0E8EF0}" type="presParOf" srcId="{2EDD7985-87CE-4B6A-B74C-7CD542414D5D}" destId="{10DD21A3-4714-4F40-812C-8EF2BDA031C6}" srcOrd="5" destOrd="0" presId="urn:microsoft.com/office/officeart/2005/8/layout/vList3"/>
    <dgm:cxn modelId="{E2374F48-BA9D-437E-B5CD-32A394B42998}" type="presParOf" srcId="{2EDD7985-87CE-4B6A-B74C-7CD542414D5D}" destId="{AE245F3E-31E3-49BD-9F89-262FBBEFF184}" srcOrd="6" destOrd="0" presId="urn:microsoft.com/office/officeart/2005/8/layout/vList3"/>
    <dgm:cxn modelId="{72E5E5B5-5128-40E4-9729-9D2C01FF2FFB}" type="presParOf" srcId="{AE245F3E-31E3-49BD-9F89-262FBBEFF184}" destId="{4D611FB2-3BE9-4CCF-9EC5-0BB74681512A}" srcOrd="0" destOrd="0" presId="urn:microsoft.com/office/officeart/2005/8/layout/vList3"/>
    <dgm:cxn modelId="{EA3735EB-FCB6-4807-B8DD-74D362508E58}" type="presParOf" srcId="{AE245F3E-31E3-49BD-9F89-262FBBEFF184}" destId="{B5F3150B-16CD-4640-8552-27F2E9BF33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C7CC5-7ADF-4FCF-B392-901CB798D6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E5081A8-E2D3-421B-830B-F977BD64E8A9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– 1 января 2016 – 31 декабря 2016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1F53A-850C-405A-9563-A2CD245045E4}" type="parTrans" cxnId="{58D8C7A0-0E3D-4501-B2A6-23B78651C52F}">
      <dgm:prSet/>
      <dgm:spPr/>
      <dgm:t>
        <a:bodyPr/>
        <a:lstStyle/>
        <a:p>
          <a:endParaRPr lang="ru-RU"/>
        </a:p>
      </dgm:t>
    </dgm:pt>
    <dgm:pt modelId="{A355941E-CEF7-41B2-9EE4-41D5F548E6F6}" type="sibTrans" cxnId="{58D8C7A0-0E3D-4501-B2A6-23B78651C52F}">
      <dgm:prSet/>
      <dgm:spPr/>
      <dgm:t>
        <a:bodyPr/>
        <a:lstStyle/>
        <a:p>
          <a:endParaRPr lang="ru-RU"/>
        </a:p>
      </dgm:t>
    </dgm:pt>
    <dgm:pt modelId="{7A9FBB6A-3B45-4DCB-AF16-2F85A464AE53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-  1 января 2017 – 31 декабря 2018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1B74A-FD51-4EBA-BF95-C6E7F09BCCD7}" type="parTrans" cxnId="{A1A39BAE-67E3-4D2A-A70C-0A03F32B0F87}">
      <dgm:prSet/>
      <dgm:spPr/>
      <dgm:t>
        <a:bodyPr/>
        <a:lstStyle/>
        <a:p>
          <a:endParaRPr lang="ru-RU"/>
        </a:p>
      </dgm:t>
    </dgm:pt>
    <dgm:pt modelId="{83955348-33AA-457F-8B47-7E33D2C60E7C}" type="sibTrans" cxnId="{A1A39BAE-67E3-4D2A-A70C-0A03F32B0F87}">
      <dgm:prSet/>
      <dgm:spPr/>
      <dgm:t>
        <a:bodyPr/>
        <a:lstStyle/>
        <a:p>
          <a:endParaRPr lang="ru-RU"/>
        </a:p>
      </dgm:t>
    </dgm:pt>
    <dgm:pt modelId="{CA6FDACF-81BD-4779-A1C3-4389ABF01DF9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-  1 января 2019 – 31 декабря 2020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BF186-3A7B-446F-963E-81D6548AA9A5}" type="parTrans" cxnId="{E320499B-4DEF-4A50-8797-8ED024471465}">
      <dgm:prSet/>
      <dgm:spPr/>
      <dgm:t>
        <a:bodyPr/>
        <a:lstStyle/>
        <a:p>
          <a:endParaRPr lang="ru-RU"/>
        </a:p>
      </dgm:t>
    </dgm:pt>
    <dgm:pt modelId="{1B937C21-9BA0-4A8D-8DA3-6BC770BA1934}" type="sibTrans" cxnId="{E320499B-4DEF-4A50-8797-8ED024471465}">
      <dgm:prSet/>
      <dgm:spPr/>
      <dgm:t>
        <a:bodyPr/>
        <a:lstStyle/>
        <a:p>
          <a:endParaRPr lang="ru-RU"/>
        </a:p>
      </dgm:t>
    </dgm:pt>
    <dgm:pt modelId="{5DC5F4B7-A697-4147-A0E5-F7EFD317CF58}" type="pres">
      <dgm:prSet presAssocID="{40AC7CC5-7ADF-4FCF-B392-901CB798D62F}" presName="Name0" presStyleCnt="0">
        <dgm:presLayoutVars>
          <dgm:dir/>
          <dgm:animLvl val="lvl"/>
          <dgm:resizeHandles val="exact"/>
        </dgm:presLayoutVars>
      </dgm:prSet>
      <dgm:spPr/>
    </dgm:pt>
    <dgm:pt modelId="{973986F6-600E-4B0F-BC44-17921B07BCFB}" type="pres">
      <dgm:prSet presAssocID="{CE5081A8-E2D3-421B-830B-F977BD64E8A9}" presName="parTxOnly" presStyleLbl="node1" presStyleIdx="0" presStyleCnt="3" custLinFactY="-12806" custLinFactNeighborX="3388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31E5E-0DDF-44D0-A78C-7BD635440FBF}" type="pres">
      <dgm:prSet presAssocID="{A355941E-CEF7-41B2-9EE4-41D5F548E6F6}" presName="parTxOnlySpace" presStyleCnt="0"/>
      <dgm:spPr/>
    </dgm:pt>
    <dgm:pt modelId="{2100B2EB-DAF6-4190-983E-73BD90E1CCD6}" type="pres">
      <dgm:prSet presAssocID="{7A9FBB6A-3B45-4DCB-AF16-2F85A464AE53}" presName="parTxOnly" presStyleLbl="node1" presStyleIdx="1" presStyleCnt="3" custLinFactY="-12806" custLinFactNeighborX="3388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93337-3932-422A-B5D9-6CB1AF6E1CFE}" type="pres">
      <dgm:prSet presAssocID="{83955348-33AA-457F-8B47-7E33D2C60E7C}" presName="parTxOnlySpace" presStyleCnt="0"/>
      <dgm:spPr/>
    </dgm:pt>
    <dgm:pt modelId="{CA3D8C90-F0D8-42F1-88FA-02DC717657F9}" type="pres">
      <dgm:prSet presAssocID="{CA6FDACF-81BD-4779-A1C3-4389ABF01DF9}" presName="parTxOnly" presStyleLbl="node1" presStyleIdx="2" presStyleCnt="3" custLinFactY="-12806" custLinFactNeighborX="3388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39BAE-67E3-4D2A-A70C-0A03F32B0F87}" srcId="{40AC7CC5-7ADF-4FCF-B392-901CB798D62F}" destId="{7A9FBB6A-3B45-4DCB-AF16-2F85A464AE53}" srcOrd="1" destOrd="0" parTransId="{F7F1B74A-FD51-4EBA-BF95-C6E7F09BCCD7}" sibTransId="{83955348-33AA-457F-8B47-7E33D2C60E7C}"/>
    <dgm:cxn modelId="{E320499B-4DEF-4A50-8797-8ED024471465}" srcId="{40AC7CC5-7ADF-4FCF-B392-901CB798D62F}" destId="{CA6FDACF-81BD-4779-A1C3-4389ABF01DF9}" srcOrd="2" destOrd="0" parTransId="{E00BF186-3A7B-446F-963E-81D6548AA9A5}" sibTransId="{1B937C21-9BA0-4A8D-8DA3-6BC770BA1934}"/>
    <dgm:cxn modelId="{A044EED3-E745-440B-B613-5342E2EA3D55}" type="presOf" srcId="{7A9FBB6A-3B45-4DCB-AF16-2F85A464AE53}" destId="{2100B2EB-DAF6-4190-983E-73BD90E1CCD6}" srcOrd="0" destOrd="0" presId="urn:microsoft.com/office/officeart/2005/8/layout/chevron1"/>
    <dgm:cxn modelId="{312E962F-39CA-4425-96DF-57BBC8E1C852}" type="presOf" srcId="{CE5081A8-E2D3-421B-830B-F977BD64E8A9}" destId="{973986F6-600E-4B0F-BC44-17921B07BCFB}" srcOrd="0" destOrd="0" presId="urn:microsoft.com/office/officeart/2005/8/layout/chevron1"/>
    <dgm:cxn modelId="{038F44F2-19F1-4427-96F9-7C07AE61446E}" type="presOf" srcId="{40AC7CC5-7ADF-4FCF-B392-901CB798D62F}" destId="{5DC5F4B7-A697-4147-A0E5-F7EFD317CF58}" srcOrd="0" destOrd="0" presId="urn:microsoft.com/office/officeart/2005/8/layout/chevron1"/>
    <dgm:cxn modelId="{58D8C7A0-0E3D-4501-B2A6-23B78651C52F}" srcId="{40AC7CC5-7ADF-4FCF-B392-901CB798D62F}" destId="{CE5081A8-E2D3-421B-830B-F977BD64E8A9}" srcOrd="0" destOrd="0" parTransId="{7631F53A-850C-405A-9563-A2CD245045E4}" sibTransId="{A355941E-CEF7-41B2-9EE4-41D5F548E6F6}"/>
    <dgm:cxn modelId="{850BF5BB-4878-4FC0-877E-556801D1CB87}" type="presOf" srcId="{CA6FDACF-81BD-4779-A1C3-4389ABF01DF9}" destId="{CA3D8C90-F0D8-42F1-88FA-02DC717657F9}" srcOrd="0" destOrd="0" presId="urn:microsoft.com/office/officeart/2005/8/layout/chevron1"/>
    <dgm:cxn modelId="{1151AAE4-13B9-4F16-8E24-AE2791E897AA}" type="presParOf" srcId="{5DC5F4B7-A697-4147-A0E5-F7EFD317CF58}" destId="{973986F6-600E-4B0F-BC44-17921B07BCFB}" srcOrd="0" destOrd="0" presId="urn:microsoft.com/office/officeart/2005/8/layout/chevron1"/>
    <dgm:cxn modelId="{C2A4C617-61A3-42FF-8C7D-8E7CB470AA93}" type="presParOf" srcId="{5DC5F4B7-A697-4147-A0E5-F7EFD317CF58}" destId="{ACC31E5E-0DDF-44D0-A78C-7BD635440FBF}" srcOrd="1" destOrd="0" presId="urn:microsoft.com/office/officeart/2005/8/layout/chevron1"/>
    <dgm:cxn modelId="{0573CE7F-D526-455E-BA9D-91C4FB80F7F6}" type="presParOf" srcId="{5DC5F4B7-A697-4147-A0E5-F7EFD317CF58}" destId="{2100B2EB-DAF6-4190-983E-73BD90E1CCD6}" srcOrd="2" destOrd="0" presId="urn:microsoft.com/office/officeart/2005/8/layout/chevron1"/>
    <dgm:cxn modelId="{8790749D-1E9A-4E38-BBB5-35F05D748665}" type="presParOf" srcId="{5DC5F4B7-A697-4147-A0E5-F7EFD317CF58}" destId="{72593337-3932-422A-B5D9-6CB1AF6E1CFE}" srcOrd="3" destOrd="0" presId="urn:microsoft.com/office/officeart/2005/8/layout/chevron1"/>
    <dgm:cxn modelId="{B323FD45-9F45-4384-A1F9-4547180721CB}" type="presParOf" srcId="{5DC5F4B7-A697-4147-A0E5-F7EFD317CF58}" destId="{CA3D8C90-F0D8-42F1-88FA-02DC717657F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EC4DB-499A-4FB9-BF2A-8A23B07BDC77}">
      <dsp:nvSpPr>
        <dsp:cNvPr id="0" name=""/>
        <dsp:cNvSpPr/>
      </dsp:nvSpPr>
      <dsp:spPr>
        <a:xfrm rot="10800000">
          <a:off x="1638998" y="93227"/>
          <a:ext cx="5745933" cy="1126684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17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коммуникационной платформы</a:t>
          </a:r>
          <a:endParaRPr lang="ru-RU" sz="1600" b="1" kern="1200" dirty="0">
            <a:solidFill>
              <a:srgbClr val="00437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0669" y="93227"/>
        <a:ext cx="5464262" cy="1126684"/>
      </dsp:txXfrm>
    </dsp:sp>
    <dsp:sp modelId="{676F4E51-DCCF-4F7B-9ACC-FC8BF1238D1D}">
      <dsp:nvSpPr>
        <dsp:cNvPr id="0" name=""/>
        <dsp:cNvSpPr/>
      </dsp:nvSpPr>
      <dsp:spPr>
        <a:xfrm>
          <a:off x="256132" y="140182"/>
          <a:ext cx="1239097" cy="12784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2EE05-3671-4721-B31A-8211EB2BADBF}">
      <dsp:nvSpPr>
        <dsp:cNvPr id="0" name=""/>
        <dsp:cNvSpPr/>
      </dsp:nvSpPr>
      <dsp:spPr>
        <a:xfrm rot="10800000">
          <a:off x="1509944" y="1518480"/>
          <a:ext cx="5871668" cy="1508512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17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единых функциональных и технических требований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87072" y="1518480"/>
        <a:ext cx="5494540" cy="1508512"/>
      </dsp:txXfrm>
    </dsp:sp>
    <dsp:sp modelId="{358E3C01-D0C1-426F-9319-192EB89BC55F}">
      <dsp:nvSpPr>
        <dsp:cNvPr id="0" name=""/>
        <dsp:cNvSpPr/>
      </dsp:nvSpPr>
      <dsp:spPr>
        <a:xfrm>
          <a:off x="156272" y="1652346"/>
          <a:ext cx="1312336" cy="12990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0BAE7-C0D4-40DF-B6A3-E8081298565D}">
      <dsp:nvSpPr>
        <dsp:cNvPr id="0" name=""/>
        <dsp:cNvSpPr/>
      </dsp:nvSpPr>
      <dsp:spPr>
        <a:xfrm rot="10800000">
          <a:off x="1648478" y="3248798"/>
          <a:ext cx="5751481" cy="1225161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17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информационного обмена на федеральном, региональном и муниципальном уровне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4768" y="3248798"/>
        <a:ext cx="5445191" cy="1225161"/>
      </dsp:txXfrm>
    </dsp:sp>
    <dsp:sp modelId="{CA1A312B-5EEC-47A5-9E15-C7A32CA4AA01}">
      <dsp:nvSpPr>
        <dsp:cNvPr id="0" name=""/>
        <dsp:cNvSpPr/>
      </dsp:nvSpPr>
      <dsp:spPr>
        <a:xfrm>
          <a:off x="252009" y="3351533"/>
          <a:ext cx="1347319" cy="12103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150B-16CD-4640-8552-27F2E9BF335E}">
      <dsp:nvSpPr>
        <dsp:cNvPr id="0" name=""/>
        <dsp:cNvSpPr/>
      </dsp:nvSpPr>
      <dsp:spPr>
        <a:xfrm rot="10800000">
          <a:off x="1584944" y="4747461"/>
          <a:ext cx="5829971" cy="1441392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17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инструментария для принятия управленческих решений органами повседневного управления муниципального уровня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5292" y="4747461"/>
        <a:ext cx="5469623" cy="1441392"/>
      </dsp:txXfrm>
    </dsp:sp>
    <dsp:sp modelId="{4D611FB2-3BE9-4CCF-9EC5-0BB74681512A}">
      <dsp:nvSpPr>
        <dsp:cNvPr id="0" name=""/>
        <dsp:cNvSpPr/>
      </dsp:nvSpPr>
      <dsp:spPr>
        <a:xfrm>
          <a:off x="210318" y="4808118"/>
          <a:ext cx="1379292" cy="138073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43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86F6-600E-4B0F-BC44-17921B07BCFB}">
      <dsp:nvSpPr>
        <dsp:cNvPr id="0" name=""/>
        <dsp:cNvSpPr/>
      </dsp:nvSpPr>
      <dsp:spPr>
        <a:xfrm>
          <a:off x="94988" y="629691"/>
          <a:ext cx="2737270" cy="1094908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– 1 января 2016 – 31 декабря 2016 г.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442" y="629691"/>
        <a:ext cx="1642362" cy="1094908"/>
      </dsp:txXfrm>
    </dsp:sp>
    <dsp:sp modelId="{2100B2EB-DAF6-4190-983E-73BD90E1CCD6}">
      <dsp:nvSpPr>
        <dsp:cNvPr id="0" name=""/>
        <dsp:cNvSpPr/>
      </dsp:nvSpPr>
      <dsp:spPr>
        <a:xfrm>
          <a:off x="2558532" y="629691"/>
          <a:ext cx="2737270" cy="1094908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-  1 января 2017 – 31 декабря 2018 г.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986" y="629691"/>
        <a:ext cx="1642362" cy="1094908"/>
      </dsp:txXfrm>
    </dsp:sp>
    <dsp:sp modelId="{CA3D8C90-F0D8-42F1-88FA-02DC717657F9}">
      <dsp:nvSpPr>
        <dsp:cNvPr id="0" name=""/>
        <dsp:cNvSpPr/>
      </dsp:nvSpPr>
      <dsp:spPr>
        <a:xfrm>
          <a:off x="4931581" y="629691"/>
          <a:ext cx="2737270" cy="109490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-  1 января 2019 – 31 декабря 2020 г.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9035" y="629691"/>
        <a:ext cx="1642362" cy="1094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3792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8" cy="493792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72C13492-F1F2-445D-A2A4-3F8109AE84FA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915" tIns="45958" rIns="91915" bIns="459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8" cy="493792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8" cy="493792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9A3E0FB2-EDAF-4794-A1D6-9D39CB790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1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E0FB2-EDAF-4794-A1D6-9D39CB7900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6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2950"/>
            <a:ext cx="4935537" cy="3700463"/>
          </a:xfrm>
          <a:ln/>
        </p:spPr>
      </p:sp>
      <p:sp>
        <p:nvSpPr>
          <p:cNvPr id="66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серых</a:t>
            </a:r>
            <a:r>
              <a:rPr lang="ru-RU" baseline="0" dirty="0" smtClean="0"/>
              <a:t> квадратах нужно заменить</a:t>
            </a:r>
            <a:r>
              <a:rPr lang="en-US" baseline="0" dirty="0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Левый - КСА АС органов местного самоуправления в сфере предотвращения ЧС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Правый – КСА АС органов местного самоуправления в сфере обеспечения безопасности среды обитания</a:t>
            </a:r>
          </a:p>
        </p:txBody>
      </p:sp>
      <p:sp>
        <p:nvSpPr>
          <p:cNvPr id="66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9000"/>
            <a:fld id="{50C289AA-B44D-40DA-B7C1-36A98FFAD324}" type="slidenum">
              <a:rPr lang="ru-RU" smtClean="0">
                <a:solidFill>
                  <a:srgbClr val="000000"/>
                </a:solidFill>
              </a:rPr>
              <a:pPr defTabSz="869000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E0FB2-EDAF-4794-A1D6-9D39CB7900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5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E0FB2-EDAF-4794-A1D6-9D39CB7900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2F21-0A92-4F42-A226-5A692D02CC08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3528-2659-4864-AD48-075CCE0F6255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609-D07F-429B-B365-3EF70DE66120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CD0-1DFA-4E2C-9F62-043A9D5BC73C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8DB3-ADFC-429F-A53C-E0F9DD2B2939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46D2-76BC-46E6-BD13-2D007B97D4F3}" type="datetime1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1423-6294-46D3-BF58-59A5961697F1}" type="datetime1">
              <a:rPr lang="ru-RU" smtClean="0"/>
              <a:t>03.07.2015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7A6-3375-45D5-96AD-F74C67587A80}" type="datetime1">
              <a:rPr lang="ru-RU" smtClean="0"/>
              <a:t>03.07.2015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8780-0ABE-4A95-B8A3-54481763B4FE}" type="datetime1">
              <a:rPr lang="ru-RU" smtClean="0"/>
              <a:t>03.07.2015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39D-91F0-44C8-AC4D-B02E89157FE5}" type="datetime1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A3CD-AD21-4D47-8F97-1B133AD558CB}" type="datetime1">
              <a:rPr lang="ru-RU" smtClean="0"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DCC4D9-3285-4648-A919-D44CFE448F0F}" type="datetime1">
              <a:rPr lang="ru-RU" smtClean="0"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rgey\Desktop\Дизайн презентационных материалов МЧС\domik 22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9246"/>
            <a:ext cx="3419872" cy="26039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1346"/>
            <a:ext cx="1182425" cy="14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-108520" y="2739600"/>
            <a:ext cx="5976664" cy="10793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ЗАМЕСТИТЕЛЬ НАЧАЛЬНИКА ГЛАВНОГО УПРАВЛЕНИЯ (ПО ЗАЩИТЕ, МОНИТОРИНГУ И ПРЕДУПРЕЖДЕНИЮ ЧРЕЗВЫЧАЙНЫХ СИТУАЦИЙ) - НАЧАЛЬНИК УПРАВЛЕНИЯ ГРАЖДАНСКОЙ ЗАЩИТЫ ГЛАВНОГО УПРАВЛЕНИЯ МЧС РОССИИ ПО РЕСПУБЛИКЕ КРЫМ</a:t>
            </a:r>
            <a:b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ПОЛКОВНИК ВНУТРЕННЕЙ СЛУЖБЫ </a:t>
            </a:r>
            <a:b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Сергей </a:t>
            </a:r>
            <a: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Николаевич </a:t>
            </a:r>
            <a:b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6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САДАКЛИЕВ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3059832" y="6340616"/>
            <a:ext cx="3155777" cy="3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646" tIns="36823" rIns="73646" bIns="36823" anchor="b"/>
          <a:lstStyle/>
          <a:p>
            <a:pPr algn="ctr" defTabSz="73645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Севастополь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73645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2015 </a:t>
            </a: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pic>
        <p:nvPicPr>
          <p:cNvPr id="1028" name="Picture 4" descr="C:\Users\sergey\Desktop\Дизайн презентационных материалов МЧС\0d66209679bb358b6760ef2ccc6c73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53241"/>
            <a:ext cx="3822712" cy="18874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443" y="4581276"/>
            <a:ext cx="8918554" cy="163121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мероприятиях, проводимых субъектами Российской Федерации в области обеспечения общественной безопасности, правопорядка и безопасности среды обитания, их соответствия стандартам, содержащимся в Концепции развития и внедрения АПК «Безопасный город», а также о расходах на указанные мероприятия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СРОКИ РЕАЛИЗАЦИИ 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«ПОСТРОЕНИЕ И РАЗВИТИЕ 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АПК «БЕЗОПАСНЫЙ ГОРОД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737574" y="353943"/>
          <a:ext cx="76688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2161820"/>
            <a:ext cx="2232248" cy="3718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indent="177800"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построению, развитию и апробации сегментов АПК «Безопасный город» в пилотных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регионах;</a:t>
            </a:r>
          </a:p>
          <a:p>
            <a:pPr indent="177800" algn="just"/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тиражированию типовых сегментов АПК «Безопасный город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первой очереди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158302"/>
            <a:ext cx="2133476" cy="37218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indent="177800"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построению и развитию сегментов АПК «Безопасный город» в субъектах Российской Федерации первой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</a:t>
            </a:r>
          </a:p>
          <a:p>
            <a:pPr indent="177800" algn="just"/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тиражированию типовых сегментов АПК «Безопасный город» в регионах второй очереди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9" y="2161820"/>
            <a:ext cx="2160240" cy="37183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развитию сегментов АПК «Безопасный город» в субъектах Российской Федерации второй очереди </a:t>
            </a:r>
          </a:p>
        </p:txBody>
      </p:sp>
    </p:spTree>
    <p:extLst>
      <p:ext uri="{BB962C8B-B14F-4D97-AF65-F5344CB8AC3E}">
        <p14:creationId xmlns:p14="http://schemas.microsoft.com/office/powerpoint/2010/main" val="2875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624"/>
            <a:ext cx="523600" cy="65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ilushina\Desktop\работа волк\фото для слайдов\x400_7g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80215"/>
            <a:ext cx="3888430" cy="23714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lushina\Desktop\работа волк\фото для слайдов\112_KHROLOVICH_25072012_0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/>
          <a:stretch/>
        </p:blipFill>
        <p:spPr bwMode="auto">
          <a:xfrm>
            <a:off x="971601" y="4079525"/>
            <a:ext cx="3712625" cy="24403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lushina\Desktop\работа волк\фото для слайдов\_DSC0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28" y="2131102"/>
            <a:ext cx="3888433" cy="23859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ilushina\Desktop\работа волк\фото для слайдов\mchs_0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/>
        </p:blipFill>
        <p:spPr bwMode="auto">
          <a:xfrm>
            <a:off x="4379942" y="4056655"/>
            <a:ext cx="3888432" cy="24505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lushina\Desktop\работа волк\фото для слайдов\61264bc6b5ba509c61cf16d70f9f5a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611108"/>
            <a:ext cx="1246324" cy="9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20" y="4941168"/>
            <a:ext cx="2696326" cy="1793057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923558" y="1109941"/>
            <a:ext cx="6912768" cy="107414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14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anose="02020603050405020304" pitchFamily="18" charset="0"/>
              </a:rPr>
              <a:t>ЗАМЕСТИТЕЛЬ НАЧАЛЬНИКА ГЛАВНОГО УПРАВЛЕНИЯ (ПО ЗАЩИТЕ, МОНИТОРИНГУ И ПРЕДУПРЕЖДЕНИЮ ЧРЕЗВЫЧАЙНЫХ СИТУАЦИЙ) - НАЧАЛЬНИК УПРАВЛЕНИЯ ГРАЖДАНСКОЙ ЗАЩИТЫ ГЛАВНОГО УПРАВЛЕНИЯ МЧС РОССИИ ПО РЕСПУБЛИКЕ КРЫМ</a:t>
            </a:r>
            <a:br>
              <a:rPr lang="ru-RU" sz="14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14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anose="02020603050405020304" pitchFamily="18" charset="0"/>
              </a:rPr>
              <a:t>ПОЛКОВНИК ВНУТРЕННЕЙ СЛУЖБЫ </a:t>
            </a:r>
            <a:r>
              <a:rPr lang="ru-RU" sz="14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kern="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kern="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anose="02020603050405020304" pitchFamily="18" charset="0"/>
              </a:rPr>
              <a:t>С.Н. САДАКЛИЕВ</a:t>
            </a:r>
            <a:endParaRPr lang="ru-RU" sz="1300" b="1" kern="0" cap="none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КРУПНОМАСШТАБНЫЕ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ЧРЕЗВЫЧАЙНЫЕ СИТУАЦИИ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283" y="753091"/>
            <a:ext cx="4258701" cy="507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крупные лесные пожары </a:t>
            </a:r>
          </a:p>
        </p:txBody>
      </p:sp>
      <p:pic>
        <p:nvPicPr>
          <p:cNvPr id="11" name="Picture 2" descr="C:\Documents and Settings\16235\Рабочий стол\Крымск фото\IMG_6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31" y="3521571"/>
            <a:ext cx="2821441" cy="14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1188" y="2803973"/>
            <a:ext cx="4258701" cy="723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2012 год – катастрофическое наводнение в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Крымске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upchs\Desktop\Новая папка\DSC_5261.JPG"/>
          <p:cNvPicPr>
            <a:picLocks noChangeAspect="1" noChangeArrowheads="1"/>
          </p:cNvPicPr>
          <p:nvPr/>
        </p:nvPicPr>
        <p:blipFill>
          <a:blip r:embed="rId3" cstate="print"/>
          <a:srcRect l="42546" r="12602"/>
          <a:stretch>
            <a:fillRect/>
          </a:stretch>
        </p:blipFill>
        <p:spPr bwMode="auto">
          <a:xfrm>
            <a:off x="5362951" y="1257147"/>
            <a:ext cx="2757189" cy="1563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14" name="Прямоугольник 13"/>
          <p:cNvSpPr/>
          <p:nvPr/>
        </p:nvSpPr>
        <p:spPr>
          <a:xfrm>
            <a:off x="4845046" y="753091"/>
            <a:ext cx="399959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2013 год – катастрофическое наводнение в Дальневосточном ФО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G:\Буклеты\подборка по паводку СФО 2014\Алтайский край\IMG_2896.JPG"/>
          <p:cNvPicPr>
            <a:picLocks noChangeAspect="1" noChangeArrowheads="1"/>
          </p:cNvPicPr>
          <p:nvPr/>
        </p:nvPicPr>
        <p:blipFill rotWithShape="1">
          <a:blip r:embed="rId4" cstate="print"/>
          <a:srcRect t="5331" r="12407"/>
          <a:stretch/>
        </p:blipFill>
        <p:spPr bwMode="auto">
          <a:xfrm>
            <a:off x="5436095" y="3530975"/>
            <a:ext cx="2684045" cy="14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4572000" y="2821113"/>
            <a:ext cx="4320480" cy="706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 год - подтопление населенных пунктов на территории Сибирского федерального округа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76456" y="6453336"/>
            <a:ext cx="46754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8096" y="4662328"/>
            <a:ext cx="4258701" cy="6798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крупные природные пожары в Республике Хакасия и Забайкальском Крае</a:t>
            </a:r>
          </a:p>
        </p:txBody>
      </p:sp>
      <p:pic>
        <p:nvPicPr>
          <p:cNvPr id="1028" name="Picture 4" descr="В Хакасии пожар угрожал складам со взрывчаткой - Геополитика - Политика - Каталог статей - Бизнес-каталог Владивосто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0" y="5358081"/>
            <a:ext cx="2420771" cy="1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оссия в огне. Деревня Долгинино, Рязанская область, Россия. 4 августа 2010 года. Этим летом на всей территории России бушевал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1" y="1277771"/>
            <a:ext cx="2821442" cy="15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7563" y="-27384"/>
            <a:ext cx="9144000" cy="3877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 «БЕЗОПАСНЫЙ ГОРОД»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13545" r="56825" b="9136"/>
          <a:stretch/>
        </p:blipFill>
        <p:spPr bwMode="auto">
          <a:xfrm>
            <a:off x="107504" y="836712"/>
            <a:ext cx="3672408" cy="56166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34600" y="620688"/>
            <a:ext cx="643350" cy="7920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>
            <a:off x="3878463" y="2708920"/>
            <a:ext cx="68077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>
            <a:off x="3915888" y="1700808"/>
            <a:ext cx="643350" cy="7920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4653690" y="476672"/>
            <a:ext cx="4454814" cy="936105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664081" algn="just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коммуникационной платформы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органов местного самоуправления с целью устранения рисков и обеспечения безопасности жизнедеятельности населения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64081" algn="just"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Стрелка вправо 123"/>
          <p:cNvSpPr/>
          <p:nvPr/>
        </p:nvSpPr>
        <p:spPr>
          <a:xfrm>
            <a:off x="3871737" y="3717032"/>
            <a:ext cx="680775" cy="77416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право 124"/>
          <p:cNvSpPr/>
          <p:nvPr/>
        </p:nvSpPr>
        <p:spPr>
          <a:xfrm>
            <a:off x="3897175" y="4715275"/>
            <a:ext cx="680775" cy="8019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право 125"/>
          <p:cNvSpPr/>
          <p:nvPr/>
        </p:nvSpPr>
        <p:spPr>
          <a:xfrm>
            <a:off x="3878463" y="5733256"/>
            <a:ext cx="680775" cy="80195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Rectangle 26"/>
          <p:cNvSpPr>
            <a:spLocks noChangeArrowheads="1"/>
          </p:cNvSpPr>
          <p:nvPr/>
        </p:nvSpPr>
        <p:spPr bwMode="auto">
          <a:xfrm>
            <a:off x="4653690" y="1484784"/>
            <a:ext cx="4465906" cy="1092702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664081" algn="just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единых функциональных и технических требований к аппаратно-программным средствам, ориентированным на обеспечение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природно-техногенной безопасности на муниципальном уровне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64081" algn="just"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4653690" y="2708920"/>
            <a:ext cx="4465906" cy="864096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664081" algn="just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информационного обмена между участниками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действующих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 в области обеспечения безопасности через единое информационное пространство</a:t>
            </a:r>
          </a:p>
          <a:p>
            <a:pPr indent="664081" algn="just"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26"/>
          <p:cNvSpPr>
            <a:spLocks noChangeArrowheads="1"/>
          </p:cNvSpPr>
          <p:nvPr/>
        </p:nvSpPr>
        <p:spPr bwMode="auto">
          <a:xfrm>
            <a:off x="4644008" y="3717032"/>
            <a:ext cx="4465906" cy="720080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358775"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информационного обмена на федеральном, региональном и муниципальных уровнях через единое информационное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26"/>
          <p:cNvSpPr>
            <a:spLocks noChangeArrowheads="1"/>
          </p:cNvSpPr>
          <p:nvPr/>
        </p:nvSpPr>
        <p:spPr bwMode="auto">
          <a:xfrm>
            <a:off x="4644008" y="4643267"/>
            <a:ext cx="4465906" cy="873965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358775"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дополнительных инструментов на базе муниципальных образований для оптимизации работы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существующих систем мониторинга, предупреждения и реагирования на ЧС и происшествия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26"/>
          <p:cNvSpPr>
            <a:spLocks noChangeArrowheads="1"/>
          </p:cNvSpPr>
          <p:nvPr/>
        </p:nvSpPr>
        <p:spPr bwMode="auto">
          <a:xfrm>
            <a:off x="4680012" y="5661248"/>
            <a:ext cx="4428492" cy="1092702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  <a:miter lim="800000"/>
            <a:headEnd/>
            <a:tailEnd/>
          </a:ln>
        </p:spPr>
        <p:txBody>
          <a:bodyPr lIns="113449" tIns="56724" rIns="113449" bIns="56724" anchor="ctr"/>
          <a:lstStyle/>
          <a:p>
            <a:pPr indent="358775" algn="just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Построение и развитие ситуационного анализа причин дестабилизации обстановки и прогнозирования существующих и потенциальных угроз для обеспечения безопасности населения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20472" y="6535212"/>
            <a:ext cx="323528" cy="322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694290" y="1767197"/>
            <a:ext cx="1347788" cy="570264"/>
          </a:xfrm>
          <a:prstGeom prst="flowChartAlternateProcess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ЦОВ</a:t>
            </a:r>
            <a:endParaRPr kumimoji="0" lang="sv-SE" altLang="ru-RU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ru-RU" sz="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ru-R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033390" y="1980411"/>
            <a:ext cx="1487488" cy="15500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ТфОП</a:t>
            </a:r>
            <a:endParaRPr kumimoji="0" lang="sv-SE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884540" y="2266390"/>
            <a:ext cx="1236663" cy="954389"/>
          </a:xfrm>
          <a:prstGeom prst="flowChartAlternateProcess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ЦОВ</a:t>
            </a:r>
            <a:endParaRPr kumimoji="0" lang="sv-SE" altLang="ru-RU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85965" y="2408533"/>
            <a:ext cx="1450975" cy="9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Экстренный</a:t>
            </a:r>
            <a:r>
              <a:rPr kumimoji="0" lang="en-US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вызов </a:t>
            </a:r>
            <a:r>
              <a:rPr kumimoji="0" lang="en-US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+ </a:t>
            </a: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/>
            </a:r>
            <a:b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</a:b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данные</a:t>
            </a:r>
            <a:endParaRPr kumimoji="0" lang="en-US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816277" y="4582982"/>
            <a:ext cx="1751013" cy="746251"/>
          </a:xfrm>
          <a:prstGeom prst="flowChartAlternateProcess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Дополнительная</a:t>
            </a:r>
            <a:b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</a:b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информация</a:t>
            </a:r>
            <a:endParaRPr kumimoji="0" lang="en-GB" altLang="ru-RU" sz="16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7" idx="1"/>
            <a:endCxn id="10" idx="1"/>
          </p:cNvCxnSpPr>
          <p:nvPr/>
        </p:nvCxnSpPr>
        <p:spPr bwMode="auto">
          <a:xfrm>
            <a:off x="2777927" y="3528755"/>
            <a:ext cx="2038350" cy="14265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8"/>
          <p:cNvCxnSpPr>
            <a:cxnSpLocks noChangeShapeType="1"/>
            <a:stCxn id="7" idx="2"/>
          </p:cNvCxnSpPr>
          <p:nvPr/>
        </p:nvCxnSpPr>
        <p:spPr bwMode="auto">
          <a:xfrm>
            <a:off x="3519638" y="2755429"/>
            <a:ext cx="1376808" cy="110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9"/>
          <p:cNvCxnSpPr>
            <a:cxnSpLocks noChangeShapeType="1"/>
            <a:stCxn id="8" idx="3"/>
            <a:endCxn id="6" idx="1"/>
          </p:cNvCxnSpPr>
          <p:nvPr/>
        </p:nvCxnSpPr>
        <p:spPr bwMode="auto">
          <a:xfrm flipV="1">
            <a:off x="6121202" y="2053175"/>
            <a:ext cx="573088" cy="690409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230489" y="1694432"/>
            <a:ext cx="34925" cy="226244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80015" y="4557599"/>
            <a:ext cx="1903413" cy="7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Медицинская инф.</a:t>
            </a:r>
            <a:endParaRPr kumimoji="0" lang="sv-SE" alt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Домовладельцы</a:t>
            </a:r>
            <a:endParaRPr kumimoji="0" lang="sv-SE" alt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ГИС</a:t>
            </a:r>
            <a:r>
              <a:rPr kumimoji="0" lang="sv-SE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606977" y="4725125"/>
            <a:ext cx="13335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606977" y="4938340"/>
            <a:ext cx="13335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606977" y="5153246"/>
            <a:ext cx="13335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0" name="AutoShape 19"/>
          <p:cNvCxnSpPr>
            <a:cxnSpLocks noChangeShapeType="1"/>
            <a:endCxn id="10" idx="0"/>
          </p:cNvCxnSpPr>
          <p:nvPr/>
        </p:nvCxnSpPr>
        <p:spPr bwMode="auto">
          <a:xfrm>
            <a:off x="5656066" y="3239392"/>
            <a:ext cx="35718" cy="134359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98790" y="4117633"/>
            <a:ext cx="18891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727127" y="4626979"/>
            <a:ext cx="2089150" cy="3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Справочная информация</a:t>
            </a:r>
            <a:endParaRPr kumimoji="0" lang="sv-SE" alt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6694290" y="2550676"/>
            <a:ext cx="1347788" cy="1069457"/>
          </a:xfrm>
          <a:prstGeom prst="flowChartAlternateProcess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ДДС и </a:t>
            </a:r>
            <a:b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экстренные</a:t>
            </a:r>
            <a:b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службы</a:t>
            </a:r>
            <a:endParaRPr kumimoji="0" lang="sv-SE" altLang="ru-R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149777" y="2978797"/>
            <a:ext cx="547688" cy="6599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64215" y="2337461"/>
            <a:ext cx="0" cy="21321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095552" y="1410147"/>
            <a:ext cx="269875" cy="284286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2</a:t>
            </a:r>
          </a:p>
        </p:txBody>
      </p:sp>
      <p:grpSp>
        <p:nvGrpSpPr>
          <p:cNvPr id="27" name="Group 52"/>
          <p:cNvGrpSpPr>
            <a:grpSpLocks/>
          </p:cNvGrpSpPr>
          <p:nvPr/>
        </p:nvGrpSpPr>
        <p:grpSpPr bwMode="auto">
          <a:xfrm>
            <a:off x="6297415" y="1410147"/>
            <a:ext cx="269875" cy="2208293"/>
            <a:chOff x="4258" y="1115"/>
            <a:chExt cx="170" cy="1305"/>
          </a:xfrm>
        </p:grpSpPr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4343" y="1283"/>
              <a:ext cx="0" cy="113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4258" y="1115"/>
              <a:ext cx="170" cy="168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</a:rPr>
                <a:t>4</a:t>
              </a:r>
            </a:p>
          </p:txBody>
        </p:sp>
      </p:grp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4935340" y="1410147"/>
            <a:ext cx="271463" cy="284286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1563490" y="1340768"/>
            <a:ext cx="269875" cy="284286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513315" y="3956876"/>
            <a:ext cx="269875" cy="284286"/>
          </a:xfrm>
          <a:prstGeom prst="ellipse">
            <a:avLst/>
          </a:prstGeom>
          <a:solidFill>
            <a:srgbClr val="5B9BD5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698427" y="1625054"/>
            <a:ext cx="0" cy="327605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205215" y="1553982"/>
            <a:ext cx="6064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3" name="Picture 33" descr="MMj028355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5" y="2051483"/>
            <a:ext cx="623888" cy="8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 descr="MCj039071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2978797"/>
            <a:ext cx="944563" cy="5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425377" y="2692819"/>
            <a:ext cx="54133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1425377" y="3120940"/>
            <a:ext cx="608013" cy="7107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7" name="AutoShape 37"/>
          <p:cNvCxnSpPr>
            <a:cxnSpLocks noChangeShapeType="1"/>
            <a:stCxn id="8" idx="0"/>
          </p:cNvCxnSpPr>
          <p:nvPr/>
        </p:nvCxnSpPr>
        <p:spPr bwMode="auto">
          <a:xfrm rot="16200000" flipH="1" flipV="1">
            <a:off x="3020517" y="-211"/>
            <a:ext cx="214907" cy="4749800"/>
          </a:xfrm>
          <a:prstGeom prst="bentConnector4">
            <a:avLst>
              <a:gd name="adj1" fmla="val -604727"/>
              <a:gd name="adj2" fmla="val 104815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2777926" y="5242932"/>
            <a:ext cx="2051051" cy="1109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104827" y="4938340"/>
            <a:ext cx="2724150" cy="3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Другие поставщики информации</a:t>
            </a:r>
            <a:endParaRPr kumimoji="0" lang="sv-SE" alt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grpSp>
        <p:nvGrpSpPr>
          <p:cNvPr id="40" name="Group 51"/>
          <p:cNvGrpSpPr>
            <a:grpSpLocks/>
          </p:cNvGrpSpPr>
          <p:nvPr/>
        </p:nvGrpSpPr>
        <p:grpSpPr bwMode="auto">
          <a:xfrm>
            <a:off x="7976990" y="2489757"/>
            <a:ext cx="814388" cy="1470503"/>
            <a:chOff x="5108" y="1873"/>
            <a:chExt cx="513" cy="869"/>
          </a:xfrm>
        </p:grpSpPr>
        <p:pic>
          <p:nvPicPr>
            <p:cNvPr id="43" name="Picture 40" descr="Scania_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" y="2210"/>
              <a:ext cx="3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1" descr="Ambul3_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" y="2546"/>
              <a:ext cx="38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PSAAB_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1873"/>
              <a:ext cx="25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6" name="AutoShape 43"/>
            <p:cNvCxnSpPr>
              <a:cxnSpLocks noChangeShapeType="1"/>
            </p:cNvCxnSpPr>
            <p:nvPr/>
          </p:nvCxnSpPr>
          <p:spPr bwMode="auto">
            <a:xfrm>
              <a:off x="5449" y="1971"/>
              <a:ext cx="41" cy="672"/>
            </a:xfrm>
            <a:prstGeom prst="bentConnector3">
              <a:avLst>
                <a:gd name="adj1" fmla="val 420000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44"/>
            <p:cNvCxnSpPr>
              <a:cxnSpLocks noChangeShapeType="1"/>
            </p:cNvCxnSpPr>
            <p:nvPr/>
          </p:nvCxnSpPr>
          <p:spPr bwMode="auto">
            <a:xfrm>
              <a:off x="5490" y="2316"/>
              <a:ext cx="131" cy="1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803076" y="5581367"/>
            <a:ext cx="7009283" cy="10923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Заявитель совершает экстренный вызов в ЦОВ</a:t>
            </a:r>
            <a:endParaRPr kumimoji="0" lang="sv-SE" alt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Вместе с вызовом в ЦОВ поступает дополнительная информация</a:t>
            </a:r>
            <a:endParaRPr kumimoji="0" lang="sv-SE" alt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Информация от других источников</a:t>
            </a:r>
            <a:endParaRPr kumimoji="0" lang="sv-SE" alt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Взаимодействие «органы власти – органы власти»</a:t>
            </a:r>
            <a:endParaRPr kumimoji="0" lang="sv-SE" alt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Взаимодействие «органы власти – заявитель»</a:t>
            </a:r>
            <a:endParaRPr kumimoji="0" lang="sv-SE" alt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09600" marR="0" lvl="0" indent="-6096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539552" y="1809501"/>
            <a:ext cx="1165225" cy="39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</a:rPr>
              <a:t>Заявитель</a:t>
            </a:r>
            <a:endParaRPr kumimoji="0" lang="sv-SE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9144000" cy="6832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доступа заявителя в экстренную службу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Евросоюзе и США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 bwMode="auto">
          <a:xfrm>
            <a:off x="-1" y="1031485"/>
            <a:ext cx="8976211" cy="9808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39432" rIns="72000" bIns="39432" numCol="1" rtlCol="0" anchor="t" anchorCtr="0" compatLnSpc="1">
            <a:prstTxWarp prst="textNoShape">
              <a:avLst/>
            </a:prstTxWarp>
          </a:bodyPr>
          <a:lstStyle/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-2" y="2017810"/>
            <a:ext cx="8976211" cy="982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80000" tIns="39432" rIns="72000" bIns="39432" numCol="1" rtlCol="0" anchor="t" anchorCtr="0" compatLnSpc="1">
            <a:prstTxWarp prst="textNoShape">
              <a:avLst/>
            </a:prstTxWarp>
          </a:bodyPr>
          <a:lstStyle/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МЕЖРЕГИОНАЛЬНЫЙ</a:t>
            </a:r>
          </a:p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0" y="3000610"/>
            <a:ext cx="8976358" cy="982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39432" rIns="72000" bIns="39432" numCol="1" rtlCol="0" anchor="t" anchorCtr="0" compatLnSpc="1">
            <a:prstTxWarp prst="textNoShape">
              <a:avLst/>
            </a:prstTxWarp>
          </a:bodyPr>
          <a:lstStyle/>
          <a:p>
            <a:pPr defTabSz="913189"/>
            <a:r>
              <a:rPr lang="ru-RU" sz="1000" b="1" kern="0" spc="-50" dirty="0" smtClean="0">
                <a:latin typeface="Times New Roman" pitchFamily="18" charset="0"/>
                <a:cs typeface="Times New Roman" pitchFamily="18" charset="0"/>
              </a:rPr>
              <a:t>РЕГИОНАЛЬНЫЙ</a:t>
            </a:r>
          </a:p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-9619" y="3983410"/>
            <a:ext cx="8985851" cy="1415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39432" rIns="72000" bIns="39432" numCol="1" rtlCol="0" anchor="t" anchorCtr="0" compatLnSpc="1">
            <a:prstTxWarp prst="textNoShape">
              <a:avLst/>
            </a:prstTxWarp>
          </a:bodyPr>
          <a:lstStyle/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en-US" sz="1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-9619" y="5398528"/>
            <a:ext cx="8985977" cy="982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0" tIns="39432" rIns="72000" bIns="39432" numCol="1" rtlCol="0" anchor="t" anchorCtr="0" compatLnSpc="1">
            <a:prstTxWarp prst="textNoShape">
              <a:avLst/>
            </a:prstTxWarp>
          </a:bodyPr>
          <a:lstStyle/>
          <a:p>
            <a:pPr defTabSz="913189"/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ОБЪЕКТОВЫЙ УРОВЕНЬ</a:t>
            </a:r>
            <a:endParaRPr lang="en-US" sz="1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19597" y="3090907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0" bIns="0" rtlCol="0" anchor="b" anchorCtr="0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ГУ МЧС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69" y="3224649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1567669" y="3090907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0" bIns="0" rtlCol="0" anchor="b" anchorCtr="0"/>
          <a:lstStyle/>
          <a:p>
            <a:pPr algn="ctr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</a:t>
            </a:r>
          </a:p>
          <a:p>
            <a:pPr algn="ctr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ГУ </a:t>
            </a:r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МЧС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741" y="3224649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146648" y="1555311"/>
            <a:ext cx="2713369" cy="54006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447556" y="1555311"/>
            <a:ext cx="1412461" cy="54006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181466" y="1595365"/>
            <a:ext cx="672689" cy="50000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697466" y="1595365"/>
            <a:ext cx="149482" cy="50000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860017" y="1555311"/>
            <a:ext cx="269497" cy="54006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8" idx="0"/>
          </p:cNvCxnSpPr>
          <p:nvPr/>
        </p:nvCxnSpPr>
        <p:spPr>
          <a:xfrm>
            <a:off x="4860017" y="1555311"/>
            <a:ext cx="1019407" cy="54006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7" idx="0"/>
          </p:cNvCxnSpPr>
          <p:nvPr/>
        </p:nvCxnSpPr>
        <p:spPr>
          <a:xfrm flipH="1">
            <a:off x="1459657" y="2555260"/>
            <a:ext cx="349812" cy="5356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203064" y="2548542"/>
            <a:ext cx="407988" cy="54236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7778160" y="3052807"/>
            <a:ext cx="1080120" cy="8730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288000" rIns="0" bIns="0" rtlCol="0" anchor="t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СЦ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губернатора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625" y="3162075"/>
            <a:ext cx="787190" cy="24461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" name="Овал 80"/>
          <p:cNvSpPr/>
          <p:nvPr/>
        </p:nvSpPr>
        <p:spPr>
          <a:xfrm>
            <a:off x="960693" y="3345405"/>
            <a:ext cx="271327" cy="2283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1</a:t>
            </a:r>
          </a:p>
        </p:txBody>
      </p:sp>
      <p:sp>
        <p:nvSpPr>
          <p:cNvPr id="86" name="Овал 85"/>
          <p:cNvSpPr/>
          <p:nvPr/>
        </p:nvSpPr>
        <p:spPr>
          <a:xfrm>
            <a:off x="1611099" y="3355176"/>
            <a:ext cx="265772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2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435596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bIns="180000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ДВФО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640" y="2210359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5" name="Овал 74"/>
          <p:cNvSpPr/>
          <p:nvPr/>
        </p:nvSpPr>
        <p:spPr>
          <a:xfrm>
            <a:off x="1479856" y="2332391"/>
            <a:ext cx="269900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1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2911142" y="5493884"/>
            <a:ext cx="914155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ДДС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объекта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522250" y="5493884"/>
            <a:ext cx="914155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ДДС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объекта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4129886" y="5493884"/>
            <a:ext cx="914155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ДДС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объекта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4742314" y="5493884"/>
            <a:ext cx="914155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ДДС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объекта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5354069" y="5493884"/>
            <a:ext cx="914155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ДДС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объекта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cxnSp>
        <p:nvCxnSpPr>
          <p:cNvPr id="114" name="Прямая со стрелкой 113"/>
          <p:cNvCxnSpPr>
            <a:stCxn id="24" idx="4"/>
            <a:endCxn id="102" idx="0"/>
          </p:cNvCxnSpPr>
          <p:nvPr/>
        </p:nvCxnSpPr>
        <p:spPr>
          <a:xfrm flipH="1">
            <a:off x="3318701" y="3885049"/>
            <a:ext cx="375097" cy="667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24" idx="4"/>
            <a:endCxn id="104" idx="0"/>
          </p:cNvCxnSpPr>
          <p:nvPr/>
        </p:nvCxnSpPr>
        <p:spPr>
          <a:xfrm>
            <a:off x="3693798" y="3885049"/>
            <a:ext cx="2121854" cy="667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24" idx="4"/>
            <a:endCxn id="103" idx="0"/>
          </p:cNvCxnSpPr>
          <p:nvPr/>
        </p:nvCxnSpPr>
        <p:spPr>
          <a:xfrm>
            <a:off x="3693798" y="3885049"/>
            <a:ext cx="892088" cy="667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24" idx="6"/>
            <a:endCxn id="63" idx="2"/>
          </p:cNvCxnSpPr>
          <p:nvPr/>
        </p:nvCxnSpPr>
        <p:spPr>
          <a:xfrm>
            <a:off x="4233858" y="3489049"/>
            <a:ext cx="3544302" cy="3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Овал 178"/>
          <p:cNvSpPr/>
          <p:nvPr/>
        </p:nvSpPr>
        <p:spPr>
          <a:xfrm>
            <a:off x="7832890" y="1085378"/>
            <a:ext cx="1080120" cy="8730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288000" rIns="0" bIns="0" rtlCol="0" anchor="t"/>
          <a:lstStyle/>
          <a:p>
            <a:pPr algn="ctr"/>
            <a:r>
              <a:rPr lang="ru-RU" sz="900" dirty="0" smtClean="0">
                <a:latin typeface="Lucida Grande" pitchFamily="34" charset="0"/>
                <a:cs typeface="Lucida Grande" pitchFamily="34" charset="0"/>
              </a:rPr>
              <a:t>СЦ</a:t>
            </a:r>
          </a:p>
          <a:p>
            <a:pPr algn="ctr"/>
            <a:r>
              <a:rPr lang="ru-RU" sz="900" dirty="0" smtClean="0">
                <a:latin typeface="Lucida Grande" pitchFamily="34" charset="0"/>
                <a:cs typeface="Lucida Grande" pitchFamily="34" charset="0"/>
              </a:rPr>
              <a:t>ФОИВ</a:t>
            </a:r>
            <a:endParaRPr lang="ru-RU" sz="900" dirty="0"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355" y="1194646"/>
            <a:ext cx="787190" cy="24461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1" name="Овал 180"/>
          <p:cNvSpPr/>
          <p:nvPr/>
        </p:nvSpPr>
        <p:spPr>
          <a:xfrm>
            <a:off x="7601770" y="1085378"/>
            <a:ext cx="1080120" cy="8730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288000" rIns="0" bIns="0" rtlCol="0" anchor="t"/>
          <a:lstStyle/>
          <a:p>
            <a:pPr algn="ctr"/>
            <a:r>
              <a:rPr lang="ru-RU" sz="900" dirty="0" smtClean="0">
                <a:latin typeface="Lucida Grande" pitchFamily="34" charset="0"/>
                <a:cs typeface="Lucida Grande" pitchFamily="34" charset="0"/>
              </a:rPr>
              <a:t>СЦ</a:t>
            </a:r>
          </a:p>
          <a:p>
            <a:pPr algn="ctr"/>
            <a:r>
              <a:rPr lang="ru-RU" sz="900" dirty="0" smtClean="0">
                <a:latin typeface="Lucida Grande" pitchFamily="34" charset="0"/>
                <a:cs typeface="Lucida Grande" pitchFamily="34" charset="0"/>
              </a:rPr>
              <a:t>ФОИВ</a:t>
            </a:r>
            <a:endParaRPr lang="ru-RU" sz="900" dirty="0"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235" y="1194646"/>
            <a:ext cx="787190" cy="24461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3" name="Овал 182"/>
          <p:cNvSpPr/>
          <p:nvPr/>
        </p:nvSpPr>
        <p:spPr>
          <a:xfrm>
            <a:off x="7327040" y="1085378"/>
            <a:ext cx="1080120" cy="8730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288000" rIns="0" bIns="0" rtlCol="0" anchor="t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СЦ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ФОИВ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505" y="1194646"/>
            <a:ext cx="787190" cy="24461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5" name="Прямая со стрелкой 184"/>
          <p:cNvCxnSpPr>
            <a:endCxn id="183" idx="2"/>
          </p:cNvCxnSpPr>
          <p:nvPr/>
        </p:nvCxnSpPr>
        <p:spPr>
          <a:xfrm>
            <a:off x="5402534" y="1517211"/>
            <a:ext cx="1924506" cy="47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102" idx="4"/>
            <a:endCxn id="106" idx="0"/>
          </p:cNvCxnSpPr>
          <p:nvPr/>
        </p:nvCxnSpPr>
        <p:spPr>
          <a:xfrm>
            <a:off x="3318701" y="5344405"/>
            <a:ext cx="49519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2" idx="4"/>
            <a:endCxn id="110" idx="0"/>
          </p:cNvCxnSpPr>
          <p:nvPr/>
        </p:nvCxnSpPr>
        <p:spPr>
          <a:xfrm>
            <a:off x="3318701" y="5344405"/>
            <a:ext cx="660627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03" idx="4"/>
            <a:endCxn id="111" idx="0"/>
          </p:cNvCxnSpPr>
          <p:nvPr/>
        </p:nvCxnSpPr>
        <p:spPr>
          <a:xfrm>
            <a:off x="4585886" y="5344405"/>
            <a:ext cx="1078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103" idx="4"/>
            <a:endCxn id="112" idx="0"/>
          </p:cNvCxnSpPr>
          <p:nvPr/>
        </p:nvCxnSpPr>
        <p:spPr>
          <a:xfrm>
            <a:off x="4585886" y="5344405"/>
            <a:ext cx="613506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103" idx="4"/>
            <a:endCxn id="110" idx="0"/>
          </p:cNvCxnSpPr>
          <p:nvPr/>
        </p:nvCxnSpPr>
        <p:spPr>
          <a:xfrm flipH="1">
            <a:off x="3979328" y="5344405"/>
            <a:ext cx="606558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104" idx="4"/>
            <a:endCxn id="113" idx="0"/>
          </p:cNvCxnSpPr>
          <p:nvPr/>
        </p:nvCxnSpPr>
        <p:spPr>
          <a:xfrm flipH="1">
            <a:off x="5811147" y="5344405"/>
            <a:ext cx="4505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04" idx="4"/>
            <a:endCxn id="112" idx="0"/>
          </p:cNvCxnSpPr>
          <p:nvPr/>
        </p:nvCxnSpPr>
        <p:spPr>
          <a:xfrm flipH="1">
            <a:off x="5199392" y="5344405"/>
            <a:ext cx="616260" cy="149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02" idx="6"/>
            <a:endCxn id="104" idx="2"/>
          </p:cNvCxnSpPr>
          <p:nvPr/>
        </p:nvCxnSpPr>
        <p:spPr>
          <a:xfrm>
            <a:off x="3779067" y="4948361"/>
            <a:ext cx="1576219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>
          <a:xfrm>
            <a:off x="4125520" y="4552317"/>
            <a:ext cx="920732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ЕДДС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2858335" y="4552317"/>
            <a:ext cx="920732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ЕДДС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355286" y="4552317"/>
            <a:ext cx="920732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ЕДДС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2976723" y="4696900"/>
            <a:ext cx="548447" cy="332986"/>
          </a:xfrm>
          <a:custGeom>
            <a:avLst/>
            <a:gdLst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44780 w 426720"/>
              <a:gd name="connsiteY11" fmla="*/ 19050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22860 w 426720"/>
              <a:gd name="connsiteY14" fmla="*/ 2057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6720" h="259080">
                <a:moveTo>
                  <a:pt x="114300" y="0"/>
                </a:moveTo>
                <a:lnTo>
                  <a:pt x="228600" y="0"/>
                </a:lnTo>
                <a:lnTo>
                  <a:pt x="297180" y="68580"/>
                </a:lnTo>
                <a:lnTo>
                  <a:pt x="381000" y="68580"/>
                </a:lnTo>
                <a:lnTo>
                  <a:pt x="426720" y="114300"/>
                </a:lnTo>
                <a:lnTo>
                  <a:pt x="381000" y="175260"/>
                </a:lnTo>
                <a:lnTo>
                  <a:pt x="327660" y="152400"/>
                </a:lnTo>
                <a:lnTo>
                  <a:pt x="289560" y="213360"/>
                </a:lnTo>
                <a:lnTo>
                  <a:pt x="281940" y="259080"/>
                </a:lnTo>
                <a:lnTo>
                  <a:pt x="236220" y="220980"/>
                </a:lnTo>
                <a:lnTo>
                  <a:pt x="236220" y="220980"/>
                </a:lnTo>
                <a:lnTo>
                  <a:pt x="182880" y="236220"/>
                </a:lnTo>
                <a:lnTo>
                  <a:pt x="129540" y="251460"/>
                </a:lnTo>
                <a:lnTo>
                  <a:pt x="76200" y="251460"/>
                </a:lnTo>
                <a:lnTo>
                  <a:pt x="22860" y="205740"/>
                </a:lnTo>
                <a:lnTo>
                  <a:pt x="0" y="160020"/>
                </a:lnTo>
                <a:lnTo>
                  <a:pt x="22860" y="121920"/>
                </a:lnTo>
                <a:lnTo>
                  <a:pt x="15240" y="68580"/>
                </a:lnTo>
                <a:lnTo>
                  <a:pt x="60960" y="53340"/>
                </a:lnTo>
                <a:lnTo>
                  <a:pt x="114300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900" b="1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25" name="Полилиния 124"/>
          <p:cNvSpPr/>
          <p:nvPr/>
        </p:nvSpPr>
        <p:spPr>
          <a:xfrm>
            <a:off x="4233934" y="4696900"/>
            <a:ext cx="548447" cy="332986"/>
          </a:xfrm>
          <a:custGeom>
            <a:avLst/>
            <a:gdLst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44780 w 426720"/>
              <a:gd name="connsiteY11" fmla="*/ 19050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22860 w 426720"/>
              <a:gd name="connsiteY14" fmla="*/ 2057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6720" h="259080">
                <a:moveTo>
                  <a:pt x="114300" y="0"/>
                </a:moveTo>
                <a:lnTo>
                  <a:pt x="228600" y="0"/>
                </a:lnTo>
                <a:lnTo>
                  <a:pt x="297180" y="68580"/>
                </a:lnTo>
                <a:lnTo>
                  <a:pt x="381000" y="68580"/>
                </a:lnTo>
                <a:lnTo>
                  <a:pt x="426720" y="114300"/>
                </a:lnTo>
                <a:lnTo>
                  <a:pt x="381000" y="175260"/>
                </a:lnTo>
                <a:lnTo>
                  <a:pt x="327660" y="152400"/>
                </a:lnTo>
                <a:lnTo>
                  <a:pt x="289560" y="213360"/>
                </a:lnTo>
                <a:lnTo>
                  <a:pt x="281940" y="259080"/>
                </a:lnTo>
                <a:lnTo>
                  <a:pt x="236220" y="220980"/>
                </a:lnTo>
                <a:lnTo>
                  <a:pt x="236220" y="220980"/>
                </a:lnTo>
                <a:lnTo>
                  <a:pt x="182880" y="236220"/>
                </a:lnTo>
                <a:lnTo>
                  <a:pt x="129540" y="251460"/>
                </a:lnTo>
                <a:lnTo>
                  <a:pt x="76200" y="251460"/>
                </a:lnTo>
                <a:lnTo>
                  <a:pt x="22860" y="205740"/>
                </a:lnTo>
                <a:lnTo>
                  <a:pt x="0" y="160020"/>
                </a:lnTo>
                <a:lnTo>
                  <a:pt x="22860" y="121920"/>
                </a:lnTo>
                <a:lnTo>
                  <a:pt x="15240" y="68580"/>
                </a:lnTo>
                <a:lnTo>
                  <a:pt x="60960" y="53340"/>
                </a:lnTo>
                <a:lnTo>
                  <a:pt x="114300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900" b="1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28" name="Полилиния 127"/>
          <p:cNvSpPr/>
          <p:nvPr/>
        </p:nvSpPr>
        <p:spPr>
          <a:xfrm>
            <a:off x="5461056" y="4696900"/>
            <a:ext cx="548447" cy="332986"/>
          </a:xfrm>
          <a:custGeom>
            <a:avLst/>
            <a:gdLst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44780 w 426720"/>
              <a:gd name="connsiteY11" fmla="*/ 19050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60960 w 426720"/>
              <a:gd name="connsiteY14" fmla="*/ 1676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  <a:gd name="connsiteX0" fmla="*/ 114300 w 426720"/>
              <a:gd name="connsiteY0" fmla="*/ 0 h 259080"/>
              <a:gd name="connsiteX1" fmla="*/ 228600 w 426720"/>
              <a:gd name="connsiteY1" fmla="*/ 0 h 259080"/>
              <a:gd name="connsiteX2" fmla="*/ 297180 w 426720"/>
              <a:gd name="connsiteY2" fmla="*/ 68580 h 259080"/>
              <a:gd name="connsiteX3" fmla="*/ 381000 w 426720"/>
              <a:gd name="connsiteY3" fmla="*/ 68580 h 259080"/>
              <a:gd name="connsiteX4" fmla="*/ 426720 w 426720"/>
              <a:gd name="connsiteY4" fmla="*/ 114300 h 259080"/>
              <a:gd name="connsiteX5" fmla="*/ 381000 w 426720"/>
              <a:gd name="connsiteY5" fmla="*/ 175260 h 259080"/>
              <a:gd name="connsiteX6" fmla="*/ 327660 w 426720"/>
              <a:gd name="connsiteY6" fmla="*/ 152400 h 259080"/>
              <a:gd name="connsiteX7" fmla="*/ 289560 w 426720"/>
              <a:gd name="connsiteY7" fmla="*/ 213360 h 259080"/>
              <a:gd name="connsiteX8" fmla="*/ 281940 w 426720"/>
              <a:gd name="connsiteY8" fmla="*/ 259080 h 259080"/>
              <a:gd name="connsiteX9" fmla="*/ 236220 w 426720"/>
              <a:gd name="connsiteY9" fmla="*/ 220980 h 259080"/>
              <a:gd name="connsiteX10" fmla="*/ 236220 w 426720"/>
              <a:gd name="connsiteY10" fmla="*/ 220980 h 259080"/>
              <a:gd name="connsiteX11" fmla="*/ 182880 w 426720"/>
              <a:gd name="connsiteY11" fmla="*/ 236220 h 259080"/>
              <a:gd name="connsiteX12" fmla="*/ 129540 w 426720"/>
              <a:gd name="connsiteY12" fmla="*/ 251460 h 259080"/>
              <a:gd name="connsiteX13" fmla="*/ 76200 w 426720"/>
              <a:gd name="connsiteY13" fmla="*/ 251460 h 259080"/>
              <a:gd name="connsiteX14" fmla="*/ 22860 w 426720"/>
              <a:gd name="connsiteY14" fmla="*/ 205740 h 259080"/>
              <a:gd name="connsiteX15" fmla="*/ 0 w 426720"/>
              <a:gd name="connsiteY15" fmla="*/ 160020 h 259080"/>
              <a:gd name="connsiteX16" fmla="*/ 22860 w 426720"/>
              <a:gd name="connsiteY16" fmla="*/ 121920 h 259080"/>
              <a:gd name="connsiteX17" fmla="*/ 15240 w 426720"/>
              <a:gd name="connsiteY17" fmla="*/ 68580 h 259080"/>
              <a:gd name="connsiteX18" fmla="*/ 60960 w 426720"/>
              <a:gd name="connsiteY18" fmla="*/ 53340 h 259080"/>
              <a:gd name="connsiteX19" fmla="*/ 114300 w 426720"/>
              <a:gd name="connsiteY19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6720" h="259080">
                <a:moveTo>
                  <a:pt x="114300" y="0"/>
                </a:moveTo>
                <a:lnTo>
                  <a:pt x="228600" y="0"/>
                </a:lnTo>
                <a:lnTo>
                  <a:pt x="297180" y="68580"/>
                </a:lnTo>
                <a:lnTo>
                  <a:pt x="381000" y="68580"/>
                </a:lnTo>
                <a:lnTo>
                  <a:pt x="426720" y="114300"/>
                </a:lnTo>
                <a:lnTo>
                  <a:pt x="381000" y="175260"/>
                </a:lnTo>
                <a:lnTo>
                  <a:pt x="327660" y="152400"/>
                </a:lnTo>
                <a:lnTo>
                  <a:pt x="289560" y="213360"/>
                </a:lnTo>
                <a:lnTo>
                  <a:pt x="281940" y="259080"/>
                </a:lnTo>
                <a:lnTo>
                  <a:pt x="236220" y="220980"/>
                </a:lnTo>
                <a:lnTo>
                  <a:pt x="236220" y="220980"/>
                </a:lnTo>
                <a:lnTo>
                  <a:pt x="182880" y="236220"/>
                </a:lnTo>
                <a:lnTo>
                  <a:pt x="129540" y="251460"/>
                </a:lnTo>
                <a:lnTo>
                  <a:pt x="76200" y="251460"/>
                </a:lnTo>
                <a:lnTo>
                  <a:pt x="22860" y="205740"/>
                </a:lnTo>
                <a:lnTo>
                  <a:pt x="0" y="160020"/>
                </a:lnTo>
                <a:lnTo>
                  <a:pt x="22860" y="121920"/>
                </a:lnTo>
                <a:lnTo>
                  <a:pt x="15240" y="68580"/>
                </a:lnTo>
                <a:lnTo>
                  <a:pt x="60960" y="53340"/>
                </a:lnTo>
                <a:lnTo>
                  <a:pt x="114300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900" b="1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19" y="5547260"/>
            <a:ext cx="331788" cy="36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97" y="5547260"/>
            <a:ext cx="331788" cy="36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58" y="5547260"/>
            <a:ext cx="331788" cy="36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5" y="5547260"/>
            <a:ext cx="331788" cy="36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73" y="5547260"/>
            <a:ext cx="331788" cy="3667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 descr="K:\Буклет\people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89" y="4682807"/>
            <a:ext cx="225021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K:\Буклет\people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61" y="5547260"/>
            <a:ext cx="187699" cy="3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K:\Буклет\people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24" y="4674393"/>
            <a:ext cx="225021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K:\Буклет\people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19" y="4674393"/>
            <a:ext cx="225021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K:\Буклет\people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70" y="5563438"/>
            <a:ext cx="187699" cy="3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K:\Буклет\people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3" y="5574623"/>
            <a:ext cx="187699" cy="3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K:\Буклет\people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1" y="5572963"/>
            <a:ext cx="187699" cy="3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K:\Буклет\people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9" y="5572963"/>
            <a:ext cx="187699" cy="3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2" name="Прямая со стрелкой 161"/>
          <p:cNvCxnSpPr>
            <a:stCxn id="31" idx="4"/>
            <a:endCxn id="143" idx="4"/>
          </p:cNvCxnSpPr>
          <p:nvPr/>
        </p:nvCxnSpPr>
        <p:spPr>
          <a:xfrm rot="16200000" flipH="1">
            <a:off x="3020184" y="3572378"/>
            <a:ext cx="2054" cy="62328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169508" y="3090907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0" bIns="0" rtlCol="0" anchor="b" anchorCtr="0"/>
          <a:lstStyle/>
          <a:p>
            <a:pPr algn="ctr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</a:t>
            </a:r>
          </a:p>
          <a:p>
            <a:pPr algn="ctr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ГУ </a:t>
            </a:r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МЧС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580" y="3224649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4" name="Овал 83"/>
          <p:cNvSpPr/>
          <p:nvPr/>
        </p:nvSpPr>
        <p:spPr>
          <a:xfrm>
            <a:off x="2229706" y="3353578"/>
            <a:ext cx="244979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3</a:t>
            </a:r>
            <a:endParaRPr lang="ru-RU" sz="900" b="1" dirty="0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2792795" y="3093049"/>
            <a:ext cx="1080120" cy="79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bIns="0" rtlCol="0" anchor="b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 ГУ МЧС </a:t>
            </a:r>
            <a:r>
              <a:rPr lang="ru-RU" sz="9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России</a:t>
            </a:r>
          </a:p>
        </p:txBody>
      </p:sp>
      <p:sp>
        <p:nvSpPr>
          <p:cNvPr id="144" name="Овал 143"/>
          <p:cNvSpPr/>
          <p:nvPr/>
        </p:nvSpPr>
        <p:spPr>
          <a:xfrm>
            <a:off x="2914814" y="3093049"/>
            <a:ext cx="1080120" cy="79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bIns="0" rtlCol="0" anchor="b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 ГУ МЧС </a:t>
            </a:r>
            <a:r>
              <a:rPr lang="ru-RU" sz="9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России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3026964" y="3093049"/>
            <a:ext cx="1080120" cy="79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bIns="0" rtlCol="0" anchor="b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 ГУ МЧС </a:t>
            </a:r>
            <a:r>
              <a:rPr lang="ru-RU" sz="90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России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3153738" y="3093049"/>
            <a:ext cx="1080120" cy="79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0" bIns="0" rtlCol="0" anchor="b" anchorCtr="0"/>
          <a:lstStyle/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РЦУКС</a:t>
            </a:r>
          </a:p>
          <a:p>
            <a:pPr algn="ctr"/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ГУ МЧС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842" y="3210777"/>
            <a:ext cx="785861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2" name="Овал 81"/>
          <p:cNvSpPr/>
          <p:nvPr/>
        </p:nvSpPr>
        <p:spPr>
          <a:xfrm>
            <a:off x="3194002" y="3341434"/>
            <a:ext cx="252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81</a:t>
            </a:r>
            <a:endParaRPr lang="ru-RU" sz="900" b="1" dirty="0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4590538" y="1676884"/>
            <a:ext cx="538959" cy="1332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913189"/>
            <a:r>
              <a:rPr lang="ru-RU" sz="1100" b="1" kern="0" dirty="0" smtClean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НЦУКС</a:t>
            </a:r>
            <a:endParaRPr lang="en-US" sz="1100" b="1" kern="0" dirty="0">
              <a:solidFill>
                <a:schemeClr val="bg1"/>
              </a:solidFill>
              <a:latin typeface="Lucida Grande" pitchFamily="34" charset="0"/>
              <a:cs typeface="Lucida Grande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20313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 </a:t>
            </a:r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СФО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385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868385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</a:t>
            </a:r>
            <a:r>
              <a:rPr lang="ru-RU" sz="900" b="1" kern="0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ЦУКС</a:t>
            </a:r>
            <a:endParaRPr lang="ru-RU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УФО</a:t>
            </a:r>
            <a:endParaRPr lang="en-US" sz="900" b="1" kern="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457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470224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ПФО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296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118296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ЮФО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368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691292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ЦФО</a:t>
            </a:r>
            <a:endParaRPr lang="en-US" sz="900" b="1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364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5339364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СКФО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6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941203" y="2095371"/>
            <a:ext cx="1080120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 defTabSz="913189"/>
            <a:r>
              <a:rPr lang="ru-RU" sz="900" b="1" kern="0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МР ЦУКС</a:t>
            </a:r>
          </a:p>
          <a:p>
            <a:pPr algn="ctr" defTabSz="913189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СЗФО</a:t>
            </a:r>
            <a:endParaRPr lang="ru-RU" sz="9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275" y="2200085"/>
            <a:ext cx="815975" cy="296863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Овал 61"/>
          <p:cNvSpPr/>
          <p:nvPr/>
        </p:nvSpPr>
        <p:spPr>
          <a:xfrm>
            <a:off x="3534813" y="2329740"/>
            <a:ext cx="264913" cy="2160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4</a:t>
            </a:r>
          </a:p>
        </p:txBody>
      </p:sp>
      <p:sp>
        <p:nvSpPr>
          <p:cNvPr id="73" name="Овал 72"/>
          <p:cNvSpPr/>
          <p:nvPr/>
        </p:nvSpPr>
        <p:spPr>
          <a:xfrm>
            <a:off x="2964366" y="2329740"/>
            <a:ext cx="259296" cy="2160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3</a:t>
            </a:r>
          </a:p>
        </p:txBody>
      </p:sp>
      <p:sp>
        <p:nvSpPr>
          <p:cNvPr id="74" name="Овал 73"/>
          <p:cNvSpPr/>
          <p:nvPr/>
        </p:nvSpPr>
        <p:spPr>
          <a:xfrm>
            <a:off x="2272501" y="2305737"/>
            <a:ext cx="241445" cy="2324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2</a:t>
            </a:r>
          </a:p>
        </p:txBody>
      </p:sp>
      <p:sp>
        <p:nvSpPr>
          <p:cNvPr id="76" name="Овал 75"/>
          <p:cNvSpPr/>
          <p:nvPr/>
        </p:nvSpPr>
        <p:spPr>
          <a:xfrm>
            <a:off x="5991563" y="2313357"/>
            <a:ext cx="253965" cy="2368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8</a:t>
            </a:r>
          </a:p>
        </p:txBody>
      </p:sp>
      <p:sp>
        <p:nvSpPr>
          <p:cNvPr id="78" name="Овал 77"/>
          <p:cNvSpPr/>
          <p:nvPr/>
        </p:nvSpPr>
        <p:spPr>
          <a:xfrm>
            <a:off x="4711840" y="2333970"/>
            <a:ext cx="281397" cy="2075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6</a:t>
            </a:r>
          </a:p>
        </p:txBody>
      </p:sp>
      <p:sp>
        <p:nvSpPr>
          <p:cNvPr id="79" name="Овал 78"/>
          <p:cNvSpPr/>
          <p:nvPr/>
        </p:nvSpPr>
        <p:spPr>
          <a:xfrm>
            <a:off x="4152880" y="2327528"/>
            <a:ext cx="244211" cy="2040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5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02339" y="2313686"/>
            <a:ext cx="233982" cy="183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Lucida Grande" pitchFamily="34" charset="0"/>
                <a:cs typeface="Lucida Grande" pitchFamily="34" charset="0"/>
              </a:rPr>
              <a:t>7</a:t>
            </a:r>
          </a:p>
        </p:txBody>
      </p:sp>
      <p:sp>
        <p:nvSpPr>
          <p:cNvPr id="129" name="Овал 128"/>
          <p:cNvSpPr/>
          <p:nvPr/>
        </p:nvSpPr>
        <p:spPr>
          <a:xfrm>
            <a:off x="5711382" y="3114599"/>
            <a:ext cx="714380" cy="6817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ЦУС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г</a:t>
            </a:r>
            <a:r>
              <a:rPr lang="ru-RU" sz="8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. Севастополь</a:t>
            </a:r>
            <a:endParaRPr lang="ru-RU" sz="8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455" y="3218705"/>
            <a:ext cx="514495" cy="187181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4" name="Овал 133"/>
          <p:cNvSpPr/>
          <p:nvPr/>
        </p:nvSpPr>
        <p:spPr>
          <a:xfrm>
            <a:off x="6357950" y="3114599"/>
            <a:ext cx="714380" cy="6817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08000" rIns="0"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ЦУС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Республики </a:t>
            </a:r>
            <a:endParaRPr lang="en-US" sz="800" b="1" dirty="0" smtClean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Lucida Grande" pitchFamily="34" charset="0"/>
                <a:cs typeface="Lucida Grande" pitchFamily="34" charset="0"/>
              </a:rPr>
              <a:t>Крым</a:t>
            </a:r>
            <a:endParaRPr lang="ru-RU" sz="800" b="1" dirty="0">
              <a:solidFill>
                <a:schemeClr val="tx1"/>
              </a:solidFill>
              <a:latin typeface="Lucida Grande" pitchFamily="34" charset="0"/>
              <a:cs typeface="Lucida Grande" pitchFamily="34" charset="0"/>
            </a:endParaRPr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023" y="3212651"/>
            <a:ext cx="510869" cy="185861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9" name="Прямая со стрелкой 48"/>
          <p:cNvCxnSpPr>
            <a:endCxn id="20" idx="0"/>
          </p:cNvCxnSpPr>
          <p:nvPr/>
        </p:nvCxnSpPr>
        <p:spPr>
          <a:xfrm>
            <a:off x="4762293" y="1626638"/>
            <a:ext cx="1718970" cy="46873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endCxn id="7" idx="0"/>
          </p:cNvCxnSpPr>
          <p:nvPr/>
        </p:nvCxnSpPr>
        <p:spPr>
          <a:xfrm flipH="1">
            <a:off x="2760373" y="1568208"/>
            <a:ext cx="2136200" cy="52716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-13267" y="-1239"/>
            <a:ext cx="9144000" cy="707886"/>
          </a:xfrm>
          <a:prstGeom prst="rect">
            <a:avLst/>
          </a:prstGeom>
          <a:gradFill rotWithShape="1">
            <a:gsLst>
              <a:gs pos="0">
                <a:srgbClr val="F96A1B">
                  <a:tint val="50000"/>
                  <a:satMod val="300000"/>
                </a:srgbClr>
              </a:gs>
              <a:gs pos="35000">
                <a:srgbClr val="F96A1B">
                  <a:tint val="37000"/>
                  <a:satMod val="300000"/>
                </a:srgbClr>
              </a:gs>
              <a:gs pos="100000">
                <a:srgbClr val="F96A1B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 РАСПРЕДЕЛЕННЫЙ ИНФОРМАЦИОННО-УПРАВЛЯЮЩИЙ КОМПЛЕКС РСЧС</a:t>
            </a:r>
            <a:endParaRPr kumimoji="0" lang="ru-RU" sz="20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4025"/>
          <a:stretch/>
        </p:blipFill>
        <p:spPr>
          <a:xfrm>
            <a:off x="4126380" y="861921"/>
            <a:ext cx="1445752" cy="1036554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55" name="Овал 154"/>
          <p:cNvSpPr/>
          <p:nvPr/>
        </p:nvSpPr>
        <p:spPr>
          <a:xfrm>
            <a:off x="8143146" y="1659771"/>
            <a:ext cx="714380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928662" y="2576433"/>
            <a:ext cx="714380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500034" y="3576565"/>
            <a:ext cx="714380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2357422" y="4933887"/>
            <a:ext cx="714380" cy="2857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7473506" y="4620962"/>
            <a:ext cx="1439504" cy="76244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Lucida Grande" pitchFamily="34" charset="0"/>
                <a:cs typeface="Lucida Grande" pitchFamily="34" charset="0"/>
              </a:rPr>
              <a:t>Старосты населенных пунктов</a:t>
            </a:r>
          </a:p>
        </p:txBody>
      </p:sp>
      <p:cxnSp>
        <p:nvCxnSpPr>
          <p:cNvPr id="151" name="Прямая со стрелкой 150"/>
          <p:cNvCxnSpPr>
            <a:stCxn id="104" idx="6"/>
            <a:endCxn id="138" idx="2"/>
          </p:cNvCxnSpPr>
          <p:nvPr/>
        </p:nvCxnSpPr>
        <p:spPr>
          <a:xfrm>
            <a:off x="6276018" y="4948361"/>
            <a:ext cx="1197488" cy="5382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676456" y="6453336"/>
            <a:ext cx="46754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4837" y="4437112"/>
            <a:ext cx="5176486" cy="1056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ED64B-A457-4AA7-8A10-66E376DD79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" y="904268"/>
            <a:ext cx="8763867" cy="59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0198" y="18520"/>
            <a:ext cx="90929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АПК «БЕЗОПАСНЫЙ ГОРОД»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ЦЕЛЕВАЯ СИСТЕМНАЯ АРХИТЕКТУРА  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276872"/>
            <a:ext cx="43924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61578" y="2204864"/>
            <a:ext cx="1944216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04048" y="2132856"/>
            <a:ext cx="2088232" cy="7200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20330" y="2060849"/>
            <a:ext cx="471750" cy="4320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707904" y="2060849"/>
            <a:ext cx="432048" cy="4549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483768" y="3140968"/>
            <a:ext cx="4032448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система безопасности жизнедеятельности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23928" y="2348880"/>
            <a:ext cx="1080120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ЦУКС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75856" y="5445224"/>
            <a:ext cx="2448272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АПК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«Безопасный город»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34779" y="4581128"/>
            <a:ext cx="1080120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76456" y="6453336"/>
            <a:ext cx="46754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работы АПК «Безопасный город»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 descr="F:\Комплексная без.2015. Рогозин\BP5O61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476672"/>
            <a:ext cx="4546847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 descr="F:\Комплексная без.2015. Рогозин\1Y1B81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49999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3645024"/>
            <a:ext cx="9144000" cy="12961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Салон «Комплексная безопасность 2015», где был представлен опытный </a:t>
            </a:r>
            <a:r>
              <a:rPr lang="ru-RU" dirty="0">
                <a:solidFill>
                  <a:schemeClr val="tx1"/>
                </a:solidFill>
              </a:rPr>
              <a:t>образец АПК «Безопасный город», созданный на базе ЕДДС г. Нижний </a:t>
            </a:r>
            <a:r>
              <a:rPr lang="ru-RU" dirty="0" smtClean="0">
                <a:solidFill>
                  <a:schemeClr val="tx1"/>
                </a:solidFill>
              </a:rPr>
              <a:t>Тагил, посетило </a:t>
            </a:r>
            <a:r>
              <a:rPr lang="ru-RU" b="1" dirty="0" smtClean="0">
                <a:solidFill>
                  <a:srgbClr val="FF0000"/>
                </a:solidFill>
              </a:rPr>
              <a:t>более 1 500 представителей органов исполнительной власти всех уровней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дискуссиях , посвященных вопросам построения АПК «Безопасный город», приняли участие </a:t>
            </a:r>
            <a:r>
              <a:rPr lang="ru-RU" b="1" dirty="0" smtClean="0">
                <a:solidFill>
                  <a:srgbClr val="FF0000"/>
                </a:solidFill>
              </a:rPr>
              <a:t>более 400 Глав </a:t>
            </a:r>
            <a:r>
              <a:rPr lang="ru-RU" dirty="0" smtClean="0">
                <a:solidFill>
                  <a:schemeClr val="tx1"/>
                </a:solidFill>
              </a:rPr>
              <a:t>муниципальных образований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456" y="6453336"/>
            <a:ext cx="46754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ПРОГРАММЫ «ЗАЩИТА НАСЕЛЕНИЯ И ТЕРРИТОРИЙ ОТ ЧС, ОБЕСПЕЧЕНИЕ ПОЖАРНОЙ БЕЗОПАСНОСТИ И БЕЗОПАСНОСТИ ЛЮДЕЙ НА ВОДНЫХ ОБЪЕКТАХ»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980728"/>
            <a:ext cx="75723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323528" y="696530"/>
          <a:ext cx="8100900" cy="61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ПОДПРОГРАММЫ «ПОСТРОЕНИЕ И РАЗВИТИЕ 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АПК «БЕЗОПАСНЫЙ ГОРОД»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2873</TotalTime>
  <Words>730</Words>
  <Application>Microsoft Office PowerPoint</Application>
  <PresentationFormat>Экран (4:3)</PresentationFormat>
  <Paragraphs>215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Franklin Gothic Book</vt:lpstr>
      <vt:lpstr>Franklin Gothic Medium</vt:lpstr>
      <vt:lpstr>Lucida Grande</vt:lpstr>
      <vt:lpstr>Tahoma</vt:lpstr>
      <vt:lpstr>Times</vt:lpstr>
      <vt:lpstr>Times New Roman</vt:lpstr>
      <vt:lpstr>Tunga</vt:lpstr>
      <vt:lpstr>Wingdings</vt:lpstr>
      <vt:lpstr>Углы</vt:lpstr>
      <vt:lpstr>    ЗАМЕСТИТЕЛЬ НАЧАЛЬНИКА ГЛАВНОГО УПРАВЛЕНИЯ (ПО ЗАЩИТЕ, МОНИТОРИНГУ И ПРЕДУПРЕЖДЕНИЮ ЧРЕЗВЫЧАЙНЫХ СИТУАЦИЙ) - НАЧАЛЬНИК УПРАВЛЕНИЯ ГРАЖДАНСКОЙ ЗАЩИТЫ ГЛАВНОГО УПРАВЛЕНИЯ МЧС РОССИИ ПО РЕСПУБЛИКЕ КРЫМ ПОЛКОВНИК ВНУТРЕННЕЙ СЛУЖБЫ   Сергей Николаевич  САДАКЛИЕВ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МИНИСТР РОССИЙСКОЙ ФЕДЕРАЦИИ ПО ДЕЛАМ ГРАЖДАНСКОЙ ОБОРОНЫ, ЧРЕЗВЫЧАЙНЫМ СИТУАЦИЯМ И ЛИКВИДАЦИИ ПОСЛЕДСТВИЙ СТИХИЙНЫХ БЕДСТВИЙ В.А. ПУЧКОВА</dc:title>
  <dc:creator>Ilyushina A.M.</dc:creator>
  <cp:lastModifiedBy>Александр</cp:lastModifiedBy>
  <cp:revision>237</cp:revision>
  <cp:lastPrinted>2015-06-30T13:45:09Z</cp:lastPrinted>
  <dcterms:created xsi:type="dcterms:W3CDTF">2014-11-17T12:17:18Z</dcterms:created>
  <dcterms:modified xsi:type="dcterms:W3CDTF">2015-07-03T07:26:29Z</dcterms:modified>
</cp:coreProperties>
</file>