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  <p:sldMasterId id="2147483999" r:id="rId2"/>
    <p:sldMasterId id="2147484004" r:id="rId3"/>
  </p:sldMasterIdLst>
  <p:notesMasterIdLst>
    <p:notesMasterId r:id="rId18"/>
  </p:notesMasterIdLst>
  <p:sldIdLst>
    <p:sldId id="298" r:id="rId4"/>
    <p:sldId id="321" r:id="rId5"/>
    <p:sldId id="325" r:id="rId6"/>
    <p:sldId id="330" r:id="rId7"/>
    <p:sldId id="331" r:id="rId8"/>
    <p:sldId id="326" r:id="rId9"/>
    <p:sldId id="338" r:id="rId10"/>
    <p:sldId id="324" r:id="rId11"/>
    <p:sldId id="336" r:id="rId12"/>
    <p:sldId id="344" r:id="rId13"/>
    <p:sldId id="345" r:id="rId14"/>
    <p:sldId id="346" r:id="rId15"/>
    <p:sldId id="347" r:id="rId16"/>
    <p:sldId id="314" r:id="rId17"/>
  </p:sldIdLst>
  <p:sldSz cx="9144000" cy="6858000" type="screen4x3"/>
  <p:notesSz cx="6794500" cy="9906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1pPr>
    <a:lvl2pPr marL="456533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2pPr>
    <a:lvl3pPr marL="913071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3pPr>
    <a:lvl4pPr marL="1369604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4pPr>
    <a:lvl5pPr marL="1826142" algn="ctr" rtl="0" fontAlgn="base">
      <a:spcBef>
        <a:spcPct val="0"/>
      </a:spcBef>
      <a:spcAft>
        <a:spcPct val="0"/>
      </a:spcAft>
      <a:defRPr sz="1600" b="1" kern="1200">
        <a:solidFill>
          <a:srgbClr val="0B0B09"/>
        </a:solidFill>
        <a:latin typeface="Arial" charset="0"/>
        <a:ea typeface="+mn-ea"/>
        <a:cs typeface="+mn-cs"/>
      </a:defRPr>
    </a:lvl5pPr>
    <a:lvl6pPr marL="2282676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6pPr>
    <a:lvl7pPr marL="2739210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7pPr>
    <a:lvl8pPr marL="3195747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8pPr>
    <a:lvl9pPr marL="3652283" algn="l" defTabSz="913071" rtl="0" eaLnBrk="1" latinLnBrk="0" hangingPunct="1">
      <a:defRPr sz="1600" b="1" kern="1200">
        <a:solidFill>
          <a:srgbClr val="0B0B0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FF"/>
    <a:srgbClr val="3333FF"/>
    <a:srgbClr val="CCECFF"/>
    <a:srgbClr val="00863D"/>
    <a:srgbClr val="CCFFCC"/>
    <a:srgbClr val="9999FF"/>
    <a:srgbClr val="FF9900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9" autoAdjust="0"/>
    <p:restoredTop sz="94632" autoAdjust="0"/>
  </p:normalViewPr>
  <p:slideViewPr>
    <p:cSldViewPr>
      <p:cViewPr>
        <p:scale>
          <a:sx n="75" d="100"/>
          <a:sy n="75" d="100"/>
        </p:scale>
        <p:origin x="-1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21DC33F-0C28-4062-8E29-563F60311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8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5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0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96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1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2676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10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47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83" algn="l" defTabSz="913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D0407-A629-433A-B303-8847543031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8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-logo-bgr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"/>
            <a:ext cx="914400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66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5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" y="875"/>
            <a:ext cx="9143193" cy="27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8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81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s-header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" y="1008"/>
            <a:ext cx="2698445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7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-text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" y="2"/>
            <a:ext cx="9143194" cy="2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0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2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s-logo-bgr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0"/>
            <a:ext cx="914400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s-header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" y="1008"/>
            <a:ext cx="2698445" cy="68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s-text-bg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" y="2"/>
            <a:ext cx="9143194" cy="27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7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0"/>
            <a:ext cx="9144000" cy="68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0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3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p:hf hdr="0" ftr="0" dt="0"/>
  <p:txStyles>
    <p:titleStyle>
      <a:lvl1pPr algn="ctr" defTabSz="9129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60" indent="-342360" algn="l" defTabSz="9129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79" indent="-285301" algn="l" defTabSz="9129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6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75" indent="-228238" algn="l" defTabSz="9129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59" indent="-228238" algn="l" defTabSz="9129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32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14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92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71" indent="-228238" algn="l" defTabSz="9129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8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9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5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17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94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7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5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32" algn="l" defTabSz="9129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</p:sldLayoutIdLst>
  <p:hf hdr="0" ftr="0" dt="0"/>
  <p:txStyles>
    <p:titleStyle>
      <a:lvl1pPr algn="ctr" defTabSz="9134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9" indent="-342529" algn="l" defTabSz="9134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4" indent="-285441" algn="l" defTabSz="9134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0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62" indent="-228350" algn="l" defTabSz="9134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8" indent="-228350" algn="l" defTabSz="9134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72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76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80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83" indent="-228350" algn="l" defTabSz="9134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1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9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17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20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24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26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32" algn="l" defTabSz="9134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1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</p:sldLayoutIdLst>
  <p:hf hdr="0" ftr="0" dt="0"/>
  <p:txStyles>
    <p:titleStyle>
      <a:lvl1pPr algn="ctr" defTabSz="767498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811" indent="-287811" algn="l" defTabSz="76749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3592" indent="-239843" algn="l" defTabSz="76749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9373" indent="-191875" algn="l" defTabSz="7674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122" indent="-191875" algn="l" defTabSz="767498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6872" indent="-191875" algn="l" defTabSz="767498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619" indent="-191875" algn="l" defTabSz="7674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370" indent="-191875" algn="l" defTabSz="7674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119" indent="-191875" algn="l" defTabSz="7674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1868" indent="-191875" algn="l" defTabSz="767498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749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498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247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997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746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2496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245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995" algn="l" defTabSz="7674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5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tcomega@niir.ru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110" y="4539282"/>
            <a:ext cx="5421352" cy="280610"/>
          </a:xfrm>
          <a:prstGeom prst="rect">
            <a:avLst/>
          </a:prstGeom>
          <a:noFill/>
        </p:spPr>
        <p:txBody>
          <a:bodyPr wrap="square" lIns="82827" tIns="41412" rIns="82827" bIns="41412" rtlCol="0">
            <a:spAutoFit/>
          </a:bodyPr>
          <a:lstStyle/>
          <a:p>
            <a:pPr defTabSz="913071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229AB1"/>
              </a:buClr>
              <a:buSzPct val="75000"/>
              <a:defRPr/>
            </a:pPr>
            <a:endParaRPr lang="ru-RU" b="0" dirty="0">
              <a:solidFill>
                <a:srgbClr val="229AB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4222591"/>
            <a:ext cx="4572000" cy="2160474"/>
          </a:xfrm>
          <a:prstGeom prst="rect">
            <a:avLst/>
          </a:prstGeom>
        </p:spPr>
        <p:txBody>
          <a:bodyPr lIns="91315" tIns="45662" rIns="91315" bIns="45662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Заместитель руководителя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Федерального агентства связи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Р.В. Шередин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XI 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Евразийский форум информационной безопасности и информационного взаимодействия 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Инфофорум</a:t>
            </a: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-Евразия/Крым» </a:t>
            </a:r>
            <a:endParaRPr lang="ru-RU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Севастополь,  7 июля 2015 </a:t>
            </a: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28465" y="1447804"/>
            <a:ext cx="6079624" cy="1200244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ЦЕЛОСТНОСТЬ, </a:t>
            </a:r>
          </a:p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УСТОЙЧИВОСТЬ ФУНКЦИОНИРОВАНИЯ </a:t>
            </a:r>
          </a:p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БЕЗОПАСНОСТЬ ЕДИНОЙ СЕТИ ЭЛЕКТРОСВЯЗИ</a:t>
            </a:r>
          </a:p>
          <a:p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660862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10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pic>
        <p:nvPicPr>
          <p:cNvPr id="6" name="Рисунок 5" descr="http://gosprof74.ru/upload/image/news_anons/1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2325"/>
            <a:ext cx="91440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reporter-tv.net/media/k2/items/cache/caae2c0a6f202f7359198aaa7144e8f4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8001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9144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3999" y="304800"/>
            <a:ext cx="7332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7392" fontAlgn="auto">
              <a:spcBef>
                <a:spcPts val="0"/>
              </a:spcBef>
              <a:spcAft>
                <a:spcPts val="0"/>
              </a:spcAft>
            </a:pPr>
            <a:r>
              <a:rPr lang="ru-RU" sz="2000" kern="800" spc="-3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КАЧЕСТВО ПРЕДОСТАВЛЕНИЯ УНИВЕРСАЛЬНОЙ УСЛУГИ СВЯЗИ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725" y="1524000"/>
            <a:ext cx="190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dirty="0" smtClean="0"/>
              <a:t>Договор с оператором </a:t>
            </a:r>
          </a:p>
          <a:p>
            <a:r>
              <a:rPr lang="ru-RU" sz="1200" b="0" dirty="0" smtClean="0"/>
              <a:t>на оказание услуг связи</a:t>
            </a:r>
            <a:endParaRPr lang="ru-RU" sz="12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524000"/>
            <a:ext cx="2744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/>
              <a:t>Параметры качества не соответствуют </a:t>
            </a:r>
          </a:p>
          <a:p>
            <a:r>
              <a:rPr lang="ru-RU" sz="1200" b="0" dirty="0" smtClean="0"/>
              <a:t>установленным в договоре</a:t>
            </a:r>
            <a:endParaRPr lang="ru-RU" sz="1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651580" y="1524000"/>
            <a:ext cx="205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dirty="0" smtClean="0"/>
              <a:t>Нарушение устойчивости </a:t>
            </a:r>
          </a:p>
          <a:p>
            <a:r>
              <a:rPr lang="ru-RU" sz="1200" b="0" dirty="0" smtClean="0"/>
              <a:t>функционирования сети</a:t>
            </a:r>
          </a:p>
        </p:txBody>
      </p:sp>
      <p:pic>
        <p:nvPicPr>
          <p:cNvPr id="14" name="Рисунок 13" descr="http://cdns2.freepik.com/free-photo/like-label--high-quality--gold_280-3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15200" y="2175510"/>
            <a:ext cx="1143000" cy="6438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946920" y="1524000"/>
            <a:ext cx="188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dirty="0" smtClean="0"/>
              <a:t>Ухудшение качества</a:t>
            </a:r>
          </a:p>
          <a:p>
            <a:r>
              <a:rPr lang="ru-RU" sz="1200" b="0" dirty="0" smtClean="0"/>
              <a:t>предоставляемых услуг</a:t>
            </a:r>
            <a:endParaRPr lang="ru-RU" sz="1200" b="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752600" y="2451100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038600" y="2438400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48400" y="2438400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2204773" y="4486661"/>
            <a:ext cx="4482790" cy="1989449"/>
            <a:chOff x="1907964" y="4312980"/>
            <a:chExt cx="6590324" cy="2707904"/>
          </a:xfrm>
        </p:grpSpPr>
        <p:pic>
          <p:nvPicPr>
            <p:cNvPr id="28" name="Picture 5" descr="C:\Users\Dmitry\Downloads\1421743890general_pages_20_january_2015_i19755_roskomnadzor_vynes_pervoe_p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76418" y="5652840"/>
              <a:ext cx="2521870" cy="1368044"/>
            </a:xfrm>
            <a:prstGeom prst="rect">
              <a:avLst/>
            </a:prstGeom>
            <a:noFill/>
          </p:spPr>
        </p:pic>
        <p:sp>
          <p:nvSpPr>
            <p:cNvPr id="29" name="Полилиния 28"/>
            <p:cNvSpPr/>
            <p:nvPr/>
          </p:nvSpPr>
          <p:spPr>
            <a:xfrm>
              <a:off x="4193723" y="5776264"/>
              <a:ext cx="1728000" cy="977383"/>
            </a:xfrm>
            <a:custGeom>
              <a:avLst/>
              <a:gdLst>
                <a:gd name="connsiteX0" fmla="*/ 0 w 1728000"/>
                <a:gd name="connsiteY0" fmla="*/ 0 h 972000"/>
                <a:gd name="connsiteX1" fmla="*/ 162003 w 1728000"/>
                <a:gd name="connsiteY1" fmla="*/ 0 h 972000"/>
                <a:gd name="connsiteX2" fmla="*/ 468052 w 1728000"/>
                <a:gd name="connsiteY2" fmla="*/ 0 h 972000"/>
                <a:gd name="connsiteX3" fmla="*/ 1565997 w 1728000"/>
                <a:gd name="connsiteY3" fmla="*/ 0 h 972000"/>
                <a:gd name="connsiteX4" fmla="*/ 1728000 w 1728000"/>
                <a:gd name="connsiteY4" fmla="*/ 162003 h 972000"/>
                <a:gd name="connsiteX5" fmla="*/ 1728000 w 1728000"/>
                <a:gd name="connsiteY5" fmla="*/ 809997 h 972000"/>
                <a:gd name="connsiteX6" fmla="*/ 1565997 w 1728000"/>
                <a:gd name="connsiteY6" fmla="*/ 972000 h 972000"/>
                <a:gd name="connsiteX7" fmla="*/ 162003 w 1728000"/>
                <a:gd name="connsiteY7" fmla="*/ 972000 h 972000"/>
                <a:gd name="connsiteX8" fmla="*/ 0 w 1728000"/>
                <a:gd name="connsiteY8" fmla="*/ 809997 h 972000"/>
                <a:gd name="connsiteX9" fmla="*/ 0 w 1728000"/>
                <a:gd name="connsiteY9" fmla="*/ 252028 h 972000"/>
                <a:gd name="connsiteX10" fmla="*/ 0 w 1728000"/>
                <a:gd name="connsiteY10" fmla="*/ 162003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8000" h="972000">
                  <a:moveTo>
                    <a:pt x="0" y="0"/>
                  </a:moveTo>
                  <a:lnTo>
                    <a:pt x="162003" y="0"/>
                  </a:lnTo>
                  <a:lnTo>
                    <a:pt x="468052" y="0"/>
                  </a:lnTo>
                  <a:lnTo>
                    <a:pt x="1565997" y="0"/>
                  </a:lnTo>
                  <a:cubicBezTo>
                    <a:pt x="1655469" y="0"/>
                    <a:pt x="1728000" y="72531"/>
                    <a:pt x="1728000" y="162003"/>
                  </a:cubicBezTo>
                  <a:lnTo>
                    <a:pt x="1728000" y="809997"/>
                  </a:lnTo>
                  <a:cubicBezTo>
                    <a:pt x="1728000" y="899469"/>
                    <a:pt x="1655469" y="972000"/>
                    <a:pt x="1565997" y="972000"/>
                  </a:cubicBezTo>
                  <a:lnTo>
                    <a:pt x="162003" y="972000"/>
                  </a:lnTo>
                  <a:cubicBezTo>
                    <a:pt x="72531" y="972000"/>
                    <a:pt x="0" y="899469"/>
                    <a:pt x="0" y="809997"/>
                  </a:cubicBezTo>
                  <a:lnTo>
                    <a:pt x="0" y="252028"/>
                  </a:lnTo>
                  <a:lnTo>
                    <a:pt x="0" y="162003"/>
                  </a:lnTo>
                  <a:close/>
                </a:path>
              </a:pathLst>
            </a:custGeom>
            <a:ln w="50800">
              <a:solidFill>
                <a:schemeClr val="tx2"/>
              </a:solidFill>
              <a:miter lim="800000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pic>
          <p:nvPicPr>
            <p:cNvPr id="30" name="Picture 3" descr="C:\Users\Dmitry\Downloads\logo_rostelecom_v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7964" y="5699203"/>
              <a:ext cx="1664072" cy="1175557"/>
            </a:xfrm>
            <a:prstGeom prst="rect">
              <a:avLst/>
            </a:prstGeom>
            <a:noFill/>
          </p:spPr>
        </p:pic>
        <p:sp>
          <p:nvSpPr>
            <p:cNvPr id="31" name="Прямоугольник 30"/>
            <p:cNvSpPr/>
            <p:nvPr/>
          </p:nvSpPr>
          <p:spPr>
            <a:xfrm>
              <a:off x="4129329" y="5873905"/>
              <a:ext cx="1764255" cy="628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качества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УУС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6" descr="C:\Users\Dmitry\Downloads\logo-rossvyaz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8838" y="4312980"/>
              <a:ext cx="1500197" cy="1152130"/>
            </a:xfrm>
            <a:prstGeom prst="rect">
              <a:avLst/>
            </a:prstGeom>
            <a:noFill/>
          </p:spPr>
        </p:pic>
        <p:sp>
          <p:nvSpPr>
            <p:cNvPr id="33" name="Стрелка вправо 1"/>
            <p:cNvSpPr>
              <a:spLocks noChangeAspect="1"/>
            </p:cNvSpPr>
            <p:nvPr/>
          </p:nvSpPr>
          <p:spPr>
            <a:xfrm>
              <a:off x="3548758" y="5976875"/>
              <a:ext cx="540000" cy="540000"/>
            </a:xfrm>
            <a:custGeom>
              <a:avLst/>
              <a:gdLst>
                <a:gd name="connsiteX0" fmla="*/ 0 w 756084"/>
                <a:gd name="connsiteY0" fmla="*/ 197334 h 756084"/>
                <a:gd name="connsiteX1" fmla="*/ 378042 w 756084"/>
                <a:gd name="connsiteY1" fmla="*/ 197334 h 756084"/>
                <a:gd name="connsiteX2" fmla="*/ 378042 w 756084"/>
                <a:gd name="connsiteY2" fmla="*/ 0 h 756084"/>
                <a:gd name="connsiteX3" fmla="*/ 756084 w 756084"/>
                <a:gd name="connsiteY3" fmla="*/ 378042 h 756084"/>
                <a:gd name="connsiteX4" fmla="*/ 378042 w 756084"/>
                <a:gd name="connsiteY4" fmla="*/ 756084 h 756084"/>
                <a:gd name="connsiteX5" fmla="*/ 378042 w 756084"/>
                <a:gd name="connsiteY5" fmla="*/ 558750 h 756084"/>
                <a:gd name="connsiteX6" fmla="*/ 0 w 756084"/>
                <a:gd name="connsiteY6" fmla="*/ 558750 h 756084"/>
                <a:gd name="connsiteX7" fmla="*/ 0 w 756084"/>
                <a:gd name="connsiteY7" fmla="*/ 197334 h 756084"/>
                <a:gd name="connsiteX0" fmla="*/ 9054 w 765138"/>
                <a:gd name="connsiteY0" fmla="*/ 197334 h 756084"/>
                <a:gd name="connsiteX1" fmla="*/ 387096 w 765138"/>
                <a:gd name="connsiteY1" fmla="*/ 197334 h 756084"/>
                <a:gd name="connsiteX2" fmla="*/ 387096 w 765138"/>
                <a:gd name="connsiteY2" fmla="*/ 0 h 756084"/>
                <a:gd name="connsiteX3" fmla="*/ 765138 w 765138"/>
                <a:gd name="connsiteY3" fmla="*/ 378042 h 756084"/>
                <a:gd name="connsiteX4" fmla="*/ 387096 w 765138"/>
                <a:gd name="connsiteY4" fmla="*/ 756084 h 756084"/>
                <a:gd name="connsiteX5" fmla="*/ 387096 w 765138"/>
                <a:gd name="connsiteY5" fmla="*/ 558750 h 756084"/>
                <a:gd name="connsiteX6" fmla="*/ 9054 w 765138"/>
                <a:gd name="connsiteY6" fmla="*/ 558750 h 756084"/>
                <a:gd name="connsiteX7" fmla="*/ 0 w 765138"/>
                <a:gd name="connsiteY7" fmla="*/ 349324 h 756084"/>
                <a:gd name="connsiteX8" fmla="*/ 9054 w 765138"/>
                <a:gd name="connsiteY8" fmla="*/ 197334 h 756084"/>
                <a:gd name="connsiteX0" fmla="*/ 98432 w 854516"/>
                <a:gd name="connsiteY0" fmla="*/ 197334 h 756084"/>
                <a:gd name="connsiteX1" fmla="*/ 476474 w 854516"/>
                <a:gd name="connsiteY1" fmla="*/ 197334 h 756084"/>
                <a:gd name="connsiteX2" fmla="*/ 476474 w 854516"/>
                <a:gd name="connsiteY2" fmla="*/ 0 h 756084"/>
                <a:gd name="connsiteX3" fmla="*/ 854516 w 854516"/>
                <a:gd name="connsiteY3" fmla="*/ 378042 h 756084"/>
                <a:gd name="connsiteX4" fmla="*/ 476474 w 854516"/>
                <a:gd name="connsiteY4" fmla="*/ 756084 h 756084"/>
                <a:gd name="connsiteX5" fmla="*/ 476474 w 854516"/>
                <a:gd name="connsiteY5" fmla="*/ 558750 h 756084"/>
                <a:gd name="connsiteX6" fmla="*/ 98432 w 854516"/>
                <a:gd name="connsiteY6" fmla="*/ 558750 h 756084"/>
                <a:gd name="connsiteX7" fmla="*/ 89378 w 854516"/>
                <a:gd name="connsiteY7" fmla="*/ 349324 h 756084"/>
                <a:gd name="connsiteX8" fmla="*/ 98432 w 854516"/>
                <a:gd name="connsiteY8" fmla="*/ 197334 h 756084"/>
                <a:gd name="connsiteX0" fmla="*/ 47256 w 803340"/>
                <a:gd name="connsiteY0" fmla="*/ 197334 h 756084"/>
                <a:gd name="connsiteX1" fmla="*/ 425298 w 803340"/>
                <a:gd name="connsiteY1" fmla="*/ 197334 h 756084"/>
                <a:gd name="connsiteX2" fmla="*/ 425298 w 803340"/>
                <a:gd name="connsiteY2" fmla="*/ 0 h 756084"/>
                <a:gd name="connsiteX3" fmla="*/ 803340 w 803340"/>
                <a:gd name="connsiteY3" fmla="*/ 378042 h 756084"/>
                <a:gd name="connsiteX4" fmla="*/ 425298 w 803340"/>
                <a:gd name="connsiteY4" fmla="*/ 756084 h 756084"/>
                <a:gd name="connsiteX5" fmla="*/ 425298 w 803340"/>
                <a:gd name="connsiteY5" fmla="*/ 558750 h 756084"/>
                <a:gd name="connsiteX6" fmla="*/ 47256 w 803340"/>
                <a:gd name="connsiteY6" fmla="*/ 558750 h 756084"/>
                <a:gd name="connsiteX7" fmla="*/ 47256 w 803340"/>
                <a:gd name="connsiteY7" fmla="*/ 197334 h 756084"/>
                <a:gd name="connsiteX0" fmla="*/ 53441 w 809525"/>
                <a:gd name="connsiteY0" fmla="*/ 197334 h 756084"/>
                <a:gd name="connsiteX1" fmla="*/ 431483 w 809525"/>
                <a:gd name="connsiteY1" fmla="*/ 197334 h 756084"/>
                <a:gd name="connsiteX2" fmla="*/ 431483 w 809525"/>
                <a:gd name="connsiteY2" fmla="*/ 0 h 756084"/>
                <a:gd name="connsiteX3" fmla="*/ 809525 w 809525"/>
                <a:gd name="connsiteY3" fmla="*/ 378042 h 756084"/>
                <a:gd name="connsiteX4" fmla="*/ 431483 w 809525"/>
                <a:gd name="connsiteY4" fmla="*/ 756084 h 756084"/>
                <a:gd name="connsiteX5" fmla="*/ 431483 w 809525"/>
                <a:gd name="connsiteY5" fmla="*/ 558750 h 756084"/>
                <a:gd name="connsiteX6" fmla="*/ 53441 w 809525"/>
                <a:gd name="connsiteY6" fmla="*/ 558750 h 756084"/>
                <a:gd name="connsiteX7" fmla="*/ 2824 w 809525"/>
                <a:gd name="connsiteY7" fmla="*/ 349324 h 756084"/>
                <a:gd name="connsiteX8" fmla="*/ 53441 w 809525"/>
                <a:gd name="connsiteY8" fmla="*/ 197334 h 756084"/>
                <a:gd name="connsiteX0" fmla="*/ 2824 w 809525"/>
                <a:gd name="connsiteY0" fmla="*/ 349324 h 756084"/>
                <a:gd name="connsiteX1" fmla="*/ 53441 w 809525"/>
                <a:gd name="connsiteY1" fmla="*/ 197334 h 756084"/>
                <a:gd name="connsiteX2" fmla="*/ 431483 w 809525"/>
                <a:gd name="connsiteY2" fmla="*/ 197334 h 756084"/>
                <a:gd name="connsiteX3" fmla="*/ 431483 w 809525"/>
                <a:gd name="connsiteY3" fmla="*/ 0 h 756084"/>
                <a:gd name="connsiteX4" fmla="*/ 809525 w 809525"/>
                <a:gd name="connsiteY4" fmla="*/ 378042 h 756084"/>
                <a:gd name="connsiteX5" fmla="*/ 431483 w 809525"/>
                <a:gd name="connsiteY5" fmla="*/ 756084 h 756084"/>
                <a:gd name="connsiteX6" fmla="*/ 431483 w 809525"/>
                <a:gd name="connsiteY6" fmla="*/ 558750 h 756084"/>
                <a:gd name="connsiteX7" fmla="*/ 53441 w 809525"/>
                <a:gd name="connsiteY7" fmla="*/ 558750 h 756084"/>
                <a:gd name="connsiteX8" fmla="*/ 94264 w 809525"/>
                <a:gd name="connsiteY8" fmla="*/ 440764 h 756084"/>
                <a:gd name="connsiteX0" fmla="*/ 2824 w 809525"/>
                <a:gd name="connsiteY0" fmla="*/ 349324 h 756084"/>
                <a:gd name="connsiteX1" fmla="*/ 53441 w 809525"/>
                <a:gd name="connsiteY1" fmla="*/ 197334 h 756084"/>
                <a:gd name="connsiteX2" fmla="*/ 431483 w 809525"/>
                <a:gd name="connsiteY2" fmla="*/ 197334 h 756084"/>
                <a:gd name="connsiteX3" fmla="*/ 431483 w 809525"/>
                <a:gd name="connsiteY3" fmla="*/ 0 h 756084"/>
                <a:gd name="connsiteX4" fmla="*/ 809525 w 809525"/>
                <a:gd name="connsiteY4" fmla="*/ 378042 h 756084"/>
                <a:gd name="connsiteX5" fmla="*/ 431483 w 809525"/>
                <a:gd name="connsiteY5" fmla="*/ 756084 h 756084"/>
                <a:gd name="connsiteX6" fmla="*/ 431483 w 809525"/>
                <a:gd name="connsiteY6" fmla="*/ 558750 h 756084"/>
                <a:gd name="connsiteX7" fmla="*/ 53441 w 809525"/>
                <a:gd name="connsiteY7" fmla="*/ 558750 h 756084"/>
                <a:gd name="connsiteX0" fmla="*/ 0 w 756084"/>
                <a:gd name="connsiteY0" fmla="*/ 197334 h 756084"/>
                <a:gd name="connsiteX1" fmla="*/ 378042 w 756084"/>
                <a:gd name="connsiteY1" fmla="*/ 197334 h 756084"/>
                <a:gd name="connsiteX2" fmla="*/ 378042 w 756084"/>
                <a:gd name="connsiteY2" fmla="*/ 0 h 756084"/>
                <a:gd name="connsiteX3" fmla="*/ 756084 w 756084"/>
                <a:gd name="connsiteY3" fmla="*/ 378042 h 756084"/>
                <a:gd name="connsiteX4" fmla="*/ 378042 w 756084"/>
                <a:gd name="connsiteY4" fmla="*/ 756084 h 756084"/>
                <a:gd name="connsiteX5" fmla="*/ 378042 w 756084"/>
                <a:gd name="connsiteY5" fmla="*/ 558750 h 756084"/>
                <a:gd name="connsiteX6" fmla="*/ 0 w 756084"/>
                <a:gd name="connsiteY6" fmla="*/ 558750 h 7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084" h="756084">
                  <a:moveTo>
                    <a:pt x="0" y="197334"/>
                  </a:moveTo>
                  <a:lnTo>
                    <a:pt x="378042" y="197334"/>
                  </a:lnTo>
                  <a:lnTo>
                    <a:pt x="378042" y="0"/>
                  </a:lnTo>
                  <a:lnTo>
                    <a:pt x="756084" y="378042"/>
                  </a:lnTo>
                  <a:lnTo>
                    <a:pt x="378042" y="756084"/>
                  </a:lnTo>
                  <a:lnTo>
                    <a:pt x="378042" y="558750"/>
                  </a:lnTo>
                  <a:lnTo>
                    <a:pt x="0" y="558750"/>
                  </a:lnTo>
                </a:path>
              </a:pathLst>
            </a:cu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34" name="Стрелка вправо 1"/>
            <p:cNvSpPr>
              <a:spLocks noChangeAspect="1"/>
            </p:cNvSpPr>
            <p:nvPr/>
          </p:nvSpPr>
          <p:spPr>
            <a:xfrm rot="10800000">
              <a:off x="6033094" y="5976875"/>
              <a:ext cx="540000" cy="540000"/>
            </a:xfrm>
            <a:custGeom>
              <a:avLst/>
              <a:gdLst>
                <a:gd name="connsiteX0" fmla="*/ 0 w 756084"/>
                <a:gd name="connsiteY0" fmla="*/ 197334 h 756084"/>
                <a:gd name="connsiteX1" fmla="*/ 378042 w 756084"/>
                <a:gd name="connsiteY1" fmla="*/ 197334 h 756084"/>
                <a:gd name="connsiteX2" fmla="*/ 378042 w 756084"/>
                <a:gd name="connsiteY2" fmla="*/ 0 h 756084"/>
                <a:gd name="connsiteX3" fmla="*/ 756084 w 756084"/>
                <a:gd name="connsiteY3" fmla="*/ 378042 h 756084"/>
                <a:gd name="connsiteX4" fmla="*/ 378042 w 756084"/>
                <a:gd name="connsiteY4" fmla="*/ 756084 h 756084"/>
                <a:gd name="connsiteX5" fmla="*/ 378042 w 756084"/>
                <a:gd name="connsiteY5" fmla="*/ 558750 h 756084"/>
                <a:gd name="connsiteX6" fmla="*/ 0 w 756084"/>
                <a:gd name="connsiteY6" fmla="*/ 558750 h 756084"/>
                <a:gd name="connsiteX7" fmla="*/ 0 w 756084"/>
                <a:gd name="connsiteY7" fmla="*/ 197334 h 756084"/>
                <a:gd name="connsiteX0" fmla="*/ 9054 w 765138"/>
                <a:gd name="connsiteY0" fmla="*/ 197334 h 756084"/>
                <a:gd name="connsiteX1" fmla="*/ 387096 w 765138"/>
                <a:gd name="connsiteY1" fmla="*/ 197334 h 756084"/>
                <a:gd name="connsiteX2" fmla="*/ 387096 w 765138"/>
                <a:gd name="connsiteY2" fmla="*/ 0 h 756084"/>
                <a:gd name="connsiteX3" fmla="*/ 765138 w 765138"/>
                <a:gd name="connsiteY3" fmla="*/ 378042 h 756084"/>
                <a:gd name="connsiteX4" fmla="*/ 387096 w 765138"/>
                <a:gd name="connsiteY4" fmla="*/ 756084 h 756084"/>
                <a:gd name="connsiteX5" fmla="*/ 387096 w 765138"/>
                <a:gd name="connsiteY5" fmla="*/ 558750 h 756084"/>
                <a:gd name="connsiteX6" fmla="*/ 9054 w 765138"/>
                <a:gd name="connsiteY6" fmla="*/ 558750 h 756084"/>
                <a:gd name="connsiteX7" fmla="*/ 0 w 765138"/>
                <a:gd name="connsiteY7" fmla="*/ 349324 h 756084"/>
                <a:gd name="connsiteX8" fmla="*/ 9054 w 765138"/>
                <a:gd name="connsiteY8" fmla="*/ 197334 h 756084"/>
                <a:gd name="connsiteX0" fmla="*/ 98432 w 854516"/>
                <a:gd name="connsiteY0" fmla="*/ 197334 h 756084"/>
                <a:gd name="connsiteX1" fmla="*/ 476474 w 854516"/>
                <a:gd name="connsiteY1" fmla="*/ 197334 h 756084"/>
                <a:gd name="connsiteX2" fmla="*/ 476474 w 854516"/>
                <a:gd name="connsiteY2" fmla="*/ 0 h 756084"/>
                <a:gd name="connsiteX3" fmla="*/ 854516 w 854516"/>
                <a:gd name="connsiteY3" fmla="*/ 378042 h 756084"/>
                <a:gd name="connsiteX4" fmla="*/ 476474 w 854516"/>
                <a:gd name="connsiteY4" fmla="*/ 756084 h 756084"/>
                <a:gd name="connsiteX5" fmla="*/ 476474 w 854516"/>
                <a:gd name="connsiteY5" fmla="*/ 558750 h 756084"/>
                <a:gd name="connsiteX6" fmla="*/ 98432 w 854516"/>
                <a:gd name="connsiteY6" fmla="*/ 558750 h 756084"/>
                <a:gd name="connsiteX7" fmla="*/ 89378 w 854516"/>
                <a:gd name="connsiteY7" fmla="*/ 349324 h 756084"/>
                <a:gd name="connsiteX8" fmla="*/ 98432 w 854516"/>
                <a:gd name="connsiteY8" fmla="*/ 197334 h 756084"/>
                <a:gd name="connsiteX0" fmla="*/ 47256 w 803340"/>
                <a:gd name="connsiteY0" fmla="*/ 197334 h 756084"/>
                <a:gd name="connsiteX1" fmla="*/ 425298 w 803340"/>
                <a:gd name="connsiteY1" fmla="*/ 197334 h 756084"/>
                <a:gd name="connsiteX2" fmla="*/ 425298 w 803340"/>
                <a:gd name="connsiteY2" fmla="*/ 0 h 756084"/>
                <a:gd name="connsiteX3" fmla="*/ 803340 w 803340"/>
                <a:gd name="connsiteY3" fmla="*/ 378042 h 756084"/>
                <a:gd name="connsiteX4" fmla="*/ 425298 w 803340"/>
                <a:gd name="connsiteY4" fmla="*/ 756084 h 756084"/>
                <a:gd name="connsiteX5" fmla="*/ 425298 w 803340"/>
                <a:gd name="connsiteY5" fmla="*/ 558750 h 756084"/>
                <a:gd name="connsiteX6" fmla="*/ 47256 w 803340"/>
                <a:gd name="connsiteY6" fmla="*/ 558750 h 756084"/>
                <a:gd name="connsiteX7" fmla="*/ 47256 w 803340"/>
                <a:gd name="connsiteY7" fmla="*/ 197334 h 756084"/>
                <a:gd name="connsiteX0" fmla="*/ 53441 w 809525"/>
                <a:gd name="connsiteY0" fmla="*/ 197334 h 756084"/>
                <a:gd name="connsiteX1" fmla="*/ 431483 w 809525"/>
                <a:gd name="connsiteY1" fmla="*/ 197334 h 756084"/>
                <a:gd name="connsiteX2" fmla="*/ 431483 w 809525"/>
                <a:gd name="connsiteY2" fmla="*/ 0 h 756084"/>
                <a:gd name="connsiteX3" fmla="*/ 809525 w 809525"/>
                <a:gd name="connsiteY3" fmla="*/ 378042 h 756084"/>
                <a:gd name="connsiteX4" fmla="*/ 431483 w 809525"/>
                <a:gd name="connsiteY4" fmla="*/ 756084 h 756084"/>
                <a:gd name="connsiteX5" fmla="*/ 431483 w 809525"/>
                <a:gd name="connsiteY5" fmla="*/ 558750 h 756084"/>
                <a:gd name="connsiteX6" fmla="*/ 53441 w 809525"/>
                <a:gd name="connsiteY6" fmla="*/ 558750 h 756084"/>
                <a:gd name="connsiteX7" fmla="*/ 2824 w 809525"/>
                <a:gd name="connsiteY7" fmla="*/ 349324 h 756084"/>
                <a:gd name="connsiteX8" fmla="*/ 53441 w 809525"/>
                <a:gd name="connsiteY8" fmla="*/ 197334 h 756084"/>
                <a:gd name="connsiteX0" fmla="*/ 2824 w 809525"/>
                <a:gd name="connsiteY0" fmla="*/ 349324 h 756084"/>
                <a:gd name="connsiteX1" fmla="*/ 53441 w 809525"/>
                <a:gd name="connsiteY1" fmla="*/ 197334 h 756084"/>
                <a:gd name="connsiteX2" fmla="*/ 431483 w 809525"/>
                <a:gd name="connsiteY2" fmla="*/ 197334 h 756084"/>
                <a:gd name="connsiteX3" fmla="*/ 431483 w 809525"/>
                <a:gd name="connsiteY3" fmla="*/ 0 h 756084"/>
                <a:gd name="connsiteX4" fmla="*/ 809525 w 809525"/>
                <a:gd name="connsiteY4" fmla="*/ 378042 h 756084"/>
                <a:gd name="connsiteX5" fmla="*/ 431483 w 809525"/>
                <a:gd name="connsiteY5" fmla="*/ 756084 h 756084"/>
                <a:gd name="connsiteX6" fmla="*/ 431483 w 809525"/>
                <a:gd name="connsiteY6" fmla="*/ 558750 h 756084"/>
                <a:gd name="connsiteX7" fmla="*/ 53441 w 809525"/>
                <a:gd name="connsiteY7" fmla="*/ 558750 h 756084"/>
                <a:gd name="connsiteX8" fmla="*/ 94264 w 809525"/>
                <a:gd name="connsiteY8" fmla="*/ 440764 h 756084"/>
                <a:gd name="connsiteX0" fmla="*/ 2824 w 809525"/>
                <a:gd name="connsiteY0" fmla="*/ 349324 h 756084"/>
                <a:gd name="connsiteX1" fmla="*/ 53441 w 809525"/>
                <a:gd name="connsiteY1" fmla="*/ 197334 h 756084"/>
                <a:gd name="connsiteX2" fmla="*/ 431483 w 809525"/>
                <a:gd name="connsiteY2" fmla="*/ 197334 h 756084"/>
                <a:gd name="connsiteX3" fmla="*/ 431483 w 809525"/>
                <a:gd name="connsiteY3" fmla="*/ 0 h 756084"/>
                <a:gd name="connsiteX4" fmla="*/ 809525 w 809525"/>
                <a:gd name="connsiteY4" fmla="*/ 378042 h 756084"/>
                <a:gd name="connsiteX5" fmla="*/ 431483 w 809525"/>
                <a:gd name="connsiteY5" fmla="*/ 756084 h 756084"/>
                <a:gd name="connsiteX6" fmla="*/ 431483 w 809525"/>
                <a:gd name="connsiteY6" fmla="*/ 558750 h 756084"/>
                <a:gd name="connsiteX7" fmla="*/ 53441 w 809525"/>
                <a:gd name="connsiteY7" fmla="*/ 558750 h 756084"/>
                <a:gd name="connsiteX0" fmla="*/ 0 w 756084"/>
                <a:gd name="connsiteY0" fmla="*/ 197334 h 756084"/>
                <a:gd name="connsiteX1" fmla="*/ 378042 w 756084"/>
                <a:gd name="connsiteY1" fmla="*/ 197334 h 756084"/>
                <a:gd name="connsiteX2" fmla="*/ 378042 w 756084"/>
                <a:gd name="connsiteY2" fmla="*/ 0 h 756084"/>
                <a:gd name="connsiteX3" fmla="*/ 756084 w 756084"/>
                <a:gd name="connsiteY3" fmla="*/ 378042 h 756084"/>
                <a:gd name="connsiteX4" fmla="*/ 378042 w 756084"/>
                <a:gd name="connsiteY4" fmla="*/ 756084 h 756084"/>
                <a:gd name="connsiteX5" fmla="*/ 378042 w 756084"/>
                <a:gd name="connsiteY5" fmla="*/ 558750 h 756084"/>
                <a:gd name="connsiteX6" fmla="*/ 0 w 756084"/>
                <a:gd name="connsiteY6" fmla="*/ 558750 h 7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084" h="756084">
                  <a:moveTo>
                    <a:pt x="0" y="197334"/>
                  </a:moveTo>
                  <a:lnTo>
                    <a:pt x="378042" y="197334"/>
                  </a:lnTo>
                  <a:lnTo>
                    <a:pt x="378042" y="0"/>
                  </a:lnTo>
                  <a:lnTo>
                    <a:pt x="756084" y="378042"/>
                  </a:lnTo>
                  <a:lnTo>
                    <a:pt x="378042" y="756084"/>
                  </a:lnTo>
                  <a:lnTo>
                    <a:pt x="378042" y="558750"/>
                  </a:lnTo>
                  <a:lnTo>
                    <a:pt x="0" y="558750"/>
                  </a:lnTo>
                </a:path>
              </a:pathLst>
            </a:custGeom>
            <a:noFill/>
            <a:ln w="317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8600" y="28956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Механизм влияния государства для достижения требуемого качества –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определение перечня контролируемых </a:t>
            </a:r>
            <a:r>
              <a:rPr lang="ru-RU" sz="1400" dirty="0" smtClean="0">
                <a:solidFill>
                  <a:srgbClr val="0070C0"/>
                </a:solidFill>
              </a:rPr>
              <a:t>параметров и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установление обязательных требований к ним.</a:t>
            </a: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Механизм воздействия на нарушителей – привлечение к административной ответственности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оператора универсального обслуживания, штрафные </a:t>
            </a:r>
            <a:r>
              <a:rPr lang="ru-RU" sz="1400" dirty="0">
                <a:solidFill>
                  <a:srgbClr val="0070C0"/>
                </a:solidFill>
              </a:rPr>
              <a:t>санкции, соразмерные нарушенным условиям </a:t>
            </a:r>
            <a:r>
              <a:rPr lang="ru-RU" sz="1400" dirty="0" smtClean="0">
                <a:solidFill>
                  <a:srgbClr val="0070C0"/>
                </a:solidFill>
              </a:rPr>
              <a:t>контракта по </a:t>
            </a:r>
            <a:r>
              <a:rPr lang="ru-RU" sz="1400" dirty="0">
                <a:solidFill>
                  <a:srgbClr val="0070C0"/>
                </a:solidFill>
              </a:rPr>
              <a:t>объему или срокам оказываемых услуг.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64002" y="5253933"/>
            <a:ext cx="101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Россвязь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540932" y="6463385"/>
            <a:ext cx="668271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b="0" dirty="0"/>
              <a:t>Подробно </a:t>
            </a:r>
            <a:r>
              <a:rPr lang="ru-RU" sz="1400" b="0" dirty="0" smtClean="0"/>
              <a:t>о качестве универсальных услуг </a:t>
            </a:r>
            <a:r>
              <a:rPr lang="ru-RU" sz="1400" b="0" dirty="0" smtClean="0"/>
              <a:t>связи </a:t>
            </a:r>
            <a:r>
              <a:rPr lang="ru-RU" sz="1400" b="0" dirty="0" smtClean="0"/>
              <a:t>в </a:t>
            </a:r>
            <a:r>
              <a:rPr lang="ru-RU" sz="1400" b="0" dirty="0"/>
              <a:t>докладе ФГУП ЦНИИС</a:t>
            </a:r>
          </a:p>
        </p:txBody>
      </p:sp>
    </p:spTree>
    <p:extLst>
      <p:ext uri="{BB962C8B-B14F-4D97-AF65-F5344CB8AC3E}">
        <p14:creationId xmlns:p14="http://schemas.microsoft.com/office/powerpoint/2010/main" val="20272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emp\Россвязь\icons\shutterstock_103607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25" y="1987637"/>
            <a:ext cx="2201375" cy="1822363"/>
          </a:xfrm>
          <a:prstGeom prst="rect">
            <a:avLst/>
          </a:prstGeom>
          <a:noFill/>
          <a:effectLst>
            <a:outerShdw blurRad="152400" dist="381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43200" y="2438400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8035" fontAlgn="auto"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кадров для </a:t>
            </a:r>
            <a:r>
              <a:rPr lang="ru-RU" sz="14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телеинфокоммуникационной</a:t>
            </a:r>
            <a:r>
              <a:rPr lang="ru-RU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</a:t>
            </a:r>
            <a:r>
              <a:rPr lang="ru-RU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0" spc="-8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-х</a:t>
            </a:r>
            <a:r>
              <a:rPr lang="en-US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вузах, подведомственных </a:t>
            </a:r>
            <a:r>
              <a:rPr lang="ru-RU" sz="1400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Россвязи</a:t>
            </a:r>
            <a:r>
              <a:rPr lang="ru-RU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b="0" dirty="0"/>
              <a:t>В прошлом году наши подведомственные учебные заведения </a:t>
            </a:r>
            <a:r>
              <a:rPr lang="ru-RU" sz="1400" b="0" dirty="0" smtClean="0"/>
              <a:t>обучили 35,5 тысячи </a:t>
            </a:r>
            <a:r>
              <a:rPr lang="ru-RU" sz="1400" b="0" dirty="0"/>
              <a:t>студентов по 11 направлениям и </a:t>
            </a:r>
            <a:endParaRPr lang="ru-RU" sz="1400" b="0" dirty="0" smtClean="0"/>
          </a:p>
          <a:p>
            <a:r>
              <a:rPr lang="ru-RU" sz="1400" b="0" dirty="0" smtClean="0"/>
              <a:t>24 </a:t>
            </a:r>
            <a:r>
              <a:rPr lang="ru-RU" sz="1400" b="0" dirty="0"/>
              <a:t>специальностям высшего образования и по </a:t>
            </a:r>
            <a:endParaRPr lang="ru-RU" sz="1400" b="0" dirty="0" smtClean="0"/>
          </a:p>
          <a:p>
            <a:r>
              <a:rPr lang="ru-RU" sz="1400" b="0" dirty="0" smtClean="0"/>
              <a:t>14 </a:t>
            </a:r>
            <a:r>
              <a:rPr lang="ru-RU" sz="1400" b="0" dirty="0"/>
              <a:t>специальностям среднего профессионального образования</a:t>
            </a:r>
            <a:r>
              <a:rPr lang="ru-RU" sz="14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7887" y="124361"/>
            <a:ext cx="7357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КВАЛИФИЦИРОВАННЫХ КАДРОВ </a:t>
            </a:r>
          </a:p>
          <a:p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ЗАЛОГ ОБЕСПЕЧЕНИЯ ИНФОРМАЦИОННОЙ </a:t>
            </a:r>
          </a:p>
          <a:p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БЕЗОПАСНОСТИ И БЕЗОПАСНОСТИ ЕДИНОЙ СЕТИ </a:t>
            </a:r>
          </a:p>
          <a:p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ЭЛЕКТРОСВЯЗИ РОССИЙСКОЙ ФЕДЕРАЦИИ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6858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Dmitry\Downloads\SUT_Fla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685800" cy="533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7" descr="sibgut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200" y="4038600"/>
            <a:ext cx="5910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4876800"/>
            <a:ext cx="8229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Подготовка кадров ведется с учетом тенденций сегодняшнего дня. </a:t>
            </a:r>
          </a:p>
          <a:p>
            <a:r>
              <a:rPr lang="ru-RU" sz="1400" b="0" dirty="0" smtClean="0">
                <a:solidFill>
                  <a:schemeClr val="tx1"/>
                </a:solidFill>
              </a:rPr>
              <a:t>В рамках направлений  </a:t>
            </a:r>
            <a:r>
              <a:rPr lang="ru-RU" sz="1400" b="0" dirty="0" smtClean="0">
                <a:solidFill>
                  <a:srgbClr val="3333FF"/>
                </a:solidFill>
              </a:rPr>
              <a:t>«</a:t>
            </a:r>
            <a:r>
              <a:rPr lang="ru-RU" sz="1400" b="0" dirty="0" smtClean="0">
                <a:solidFill>
                  <a:srgbClr val="3333FF"/>
                </a:solidFill>
                <a:latin typeface="Arial"/>
              </a:rPr>
              <a:t>Информатика и вычислительная техника» </a:t>
            </a:r>
            <a:r>
              <a:rPr lang="ru-RU" sz="1400" b="0" dirty="0" smtClean="0">
                <a:solidFill>
                  <a:schemeClr val="tx1"/>
                </a:solidFill>
                <a:latin typeface="Arial"/>
              </a:rPr>
              <a:t>и </a:t>
            </a:r>
            <a:r>
              <a:rPr lang="ru-RU" sz="1400" b="0" dirty="0" smtClean="0">
                <a:solidFill>
                  <a:srgbClr val="3333FF"/>
                </a:solidFill>
                <a:latin typeface="Arial"/>
              </a:rPr>
              <a:t>«Инфокоммуникационные </a:t>
            </a:r>
            <a:r>
              <a:rPr lang="ru-RU" sz="1400" b="0" dirty="0">
                <a:solidFill>
                  <a:srgbClr val="3333FF"/>
                </a:solidFill>
                <a:latin typeface="Arial"/>
              </a:rPr>
              <a:t>технологии и системы </a:t>
            </a:r>
            <a:r>
              <a:rPr lang="ru-RU" sz="1400" b="0" dirty="0" smtClean="0">
                <a:solidFill>
                  <a:srgbClr val="3333FF"/>
                </a:solidFill>
                <a:latin typeface="Arial"/>
              </a:rPr>
              <a:t>связи» </a:t>
            </a:r>
            <a:r>
              <a:rPr lang="ru-RU" sz="1400" b="0" dirty="0" smtClean="0">
                <a:solidFill>
                  <a:schemeClr val="tx1"/>
                </a:solidFill>
                <a:latin typeface="Arial"/>
              </a:rPr>
              <a:t>выделены специальности высшего образования в сфере безопасности телекоммуникационных систем, среди них: </a:t>
            </a:r>
            <a:r>
              <a:rPr lang="ru-RU" sz="1400" b="0" dirty="0" smtClean="0">
                <a:solidFill>
                  <a:srgbClr val="00B050"/>
                </a:solidFill>
                <a:latin typeface="Arial"/>
              </a:rPr>
              <a:t>Программная защита информации </a:t>
            </a:r>
            <a:r>
              <a:rPr lang="ru-RU" sz="1400" b="0" dirty="0" smtClean="0">
                <a:solidFill>
                  <a:schemeClr val="tx1"/>
                </a:solidFill>
                <a:latin typeface="Arial"/>
              </a:rPr>
              <a:t>и </a:t>
            </a:r>
          </a:p>
          <a:p>
            <a:r>
              <a:rPr lang="ru-RU" sz="1400" b="0" dirty="0" smtClean="0">
                <a:solidFill>
                  <a:srgbClr val="00B050"/>
                </a:solidFill>
                <a:latin typeface="Arial"/>
              </a:rPr>
              <a:t>Безопасность </a:t>
            </a:r>
            <a:r>
              <a:rPr lang="ru-RU" sz="1400" b="0" dirty="0">
                <a:solidFill>
                  <a:srgbClr val="00B050"/>
                </a:solidFill>
                <a:latin typeface="Arial"/>
              </a:rPr>
              <a:t>и программная </a:t>
            </a:r>
            <a:r>
              <a:rPr lang="ru-RU" sz="1400" b="0" dirty="0" smtClean="0">
                <a:solidFill>
                  <a:srgbClr val="00B050"/>
                </a:solidFill>
                <a:latin typeface="Arial"/>
              </a:rPr>
              <a:t>защита </a:t>
            </a:r>
            <a:r>
              <a:rPr lang="ru-RU" sz="1400" b="0" dirty="0" err="1" smtClean="0">
                <a:solidFill>
                  <a:srgbClr val="00B050"/>
                </a:solidFill>
                <a:latin typeface="Arial"/>
              </a:rPr>
              <a:t>инфокоммуникаций</a:t>
            </a:r>
            <a:r>
              <a:rPr lang="ru-RU" sz="1400" b="0" dirty="0" smtClean="0">
                <a:solidFill>
                  <a:srgbClr val="00B050"/>
                </a:solidFill>
                <a:latin typeface="Arial"/>
              </a:rPr>
              <a:t>.</a:t>
            </a:r>
            <a:endParaRPr lang="ru-RU" sz="1400" b="0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3200" y="1676400"/>
            <a:ext cx="5638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FF"/>
                </a:solidFill>
              </a:rPr>
              <a:t>ВУЗы </a:t>
            </a:r>
            <a:r>
              <a:rPr lang="ru-RU" sz="1400" dirty="0" err="1">
                <a:solidFill>
                  <a:srgbClr val="3333FF"/>
                </a:solidFill>
              </a:rPr>
              <a:t>Россвязи</a:t>
            </a:r>
            <a:r>
              <a:rPr lang="ru-RU" sz="1400" dirty="0">
                <a:solidFill>
                  <a:srgbClr val="3333FF"/>
                </a:solidFill>
              </a:rPr>
              <a:t> имеют особенные задачи, поскольку </a:t>
            </a:r>
            <a:r>
              <a:rPr lang="ru-RU" sz="1400" dirty="0" smtClean="0">
                <a:solidFill>
                  <a:srgbClr val="3333FF"/>
                </a:solidFill>
              </a:rPr>
              <a:t> </a:t>
            </a:r>
            <a:r>
              <a:rPr lang="ru-RU" sz="1400" dirty="0">
                <a:solidFill>
                  <a:srgbClr val="3333FF"/>
                </a:solidFill>
              </a:rPr>
              <a:t>готовят специалистов, от которых зависит будущее </a:t>
            </a:r>
            <a:endParaRPr lang="ru-RU" sz="1400" dirty="0" smtClean="0">
              <a:solidFill>
                <a:srgbClr val="3333FF"/>
              </a:solidFill>
            </a:endParaRPr>
          </a:p>
          <a:p>
            <a:r>
              <a:rPr lang="ru-RU" sz="1400" dirty="0" smtClean="0">
                <a:solidFill>
                  <a:srgbClr val="3333FF"/>
                </a:solidFill>
              </a:rPr>
              <a:t>отрасли </a:t>
            </a:r>
            <a:r>
              <a:rPr lang="ru-RU" sz="1400" dirty="0">
                <a:solidFill>
                  <a:srgbClr val="3333FF"/>
                </a:solidFill>
              </a:rPr>
              <a:t>телекоммуникаций.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11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504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3999" y="381000"/>
            <a:ext cx="7136919" cy="707801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</a:t>
            </a:r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 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БЕЗОПАСНОСТИ ТЕЛЕКОММУНИКЦИОННЫХ СИСТЕМ 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12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pic>
        <p:nvPicPr>
          <p:cNvPr id="21" name="Рисунок 7" descr="sibgut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000" y="2988150"/>
            <a:ext cx="972000" cy="974250"/>
          </a:xfrm>
          <a:prstGeom prst="rect">
            <a:avLst/>
          </a:prstGeom>
        </p:spPr>
      </p:pic>
      <p:pic>
        <p:nvPicPr>
          <p:cNvPr id="22" name="Picture 2" descr="C:\Users\Dmitry\Downloads\SUT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087165"/>
            <a:ext cx="1143000" cy="79903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7" y="2998788"/>
            <a:ext cx="969963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00400"/>
            <a:ext cx="1036637" cy="58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90600" y="1408093"/>
            <a:ext cx="762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>
                <a:solidFill>
                  <a:schemeClr val="tx1"/>
                </a:solidFill>
              </a:rPr>
              <a:t>После </a:t>
            </a:r>
            <a:r>
              <a:rPr lang="ru-RU" sz="1400" b="0" dirty="0">
                <a:solidFill>
                  <a:schemeClr val="tx1"/>
                </a:solidFill>
              </a:rPr>
              <a:t>вхождения в состав Российской Федерации новых субъектов – Республики Крым и города федерального значения Севастополь, </a:t>
            </a:r>
            <a:r>
              <a:rPr lang="ru-RU" sz="1400" b="0" dirty="0" err="1" smtClean="0">
                <a:solidFill>
                  <a:schemeClr val="tx1"/>
                </a:solidFill>
              </a:rPr>
              <a:t>Россвязь</a:t>
            </a:r>
            <a:r>
              <a:rPr lang="ru-RU" sz="1400" b="0" dirty="0" smtClean="0">
                <a:solidFill>
                  <a:schemeClr val="tx1"/>
                </a:solidFill>
              </a:rPr>
              <a:t> приняла </a:t>
            </a:r>
            <a:r>
              <a:rPr lang="ru-RU" sz="1400" b="0" dirty="0">
                <a:solidFill>
                  <a:schemeClr val="tx1"/>
                </a:solidFill>
              </a:rPr>
              <a:t>необходимые меры по обеспечению </a:t>
            </a:r>
            <a:r>
              <a:rPr lang="ru-RU" sz="1400" b="0" dirty="0" smtClean="0">
                <a:solidFill>
                  <a:schemeClr val="tx1"/>
                </a:solidFill>
              </a:rPr>
              <a:t>целевого набора студентов в 4 подведомственных вуза связи на бюджетные места по </a:t>
            </a:r>
            <a:r>
              <a:rPr lang="ru-RU" sz="1400" b="0" dirty="0">
                <a:solidFill>
                  <a:schemeClr val="tx1"/>
                </a:solidFill>
              </a:rPr>
              <a:t>всем направлениям высшего образования </a:t>
            </a:r>
            <a:endParaRPr lang="ru-RU" sz="1400" b="0" dirty="0" smtClean="0">
              <a:solidFill>
                <a:schemeClr val="tx1"/>
              </a:solidFill>
            </a:endParaRPr>
          </a:p>
          <a:p>
            <a:r>
              <a:rPr lang="ru-RU" sz="1400" b="0" dirty="0" smtClean="0">
                <a:solidFill>
                  <a:srgbClr val="00863D"/>
                </a:solidFill>
              </a:rPr>
              <a:t>(</a:t>
            </a:r>
            <a:r>
              <a:rPr lang="ru-RU" sz="1400" b="0" dirty="0" err="1">
                <a:solidFill>
                  <a:srgbClr val="00863D"/>
                </a:solidFill>
              </a:rPr>
              <a:t>бакалавриат</a:t>
            </a:r>
            <a:r>
              <a:rPr lang="ru-RU" sz="1400" b="0" dirty="0">
                <a:solidFill>
                  <a:srgbClr val="00863D"/>
                </a:solidFill>
              </a:rPr>
              <a:t>/магистратура/</a:t>
            </a:r>
            <a:r>
              <a:rPr lang="ru-RU" sz="1400" b="0" dirty="0" err="1">
                <a:solidFill>
                  <a:srgbClr val="00863D"/>
                </a:solidFill>
              </a:rPr>
              <a:t>специалитет</a:t>
            </a:r>
            <a:r>
              <a:rPr lang="ru-RU" sz="1400" b="0" dirty="0" smtClean="0">
                <a:solidFill>
                  <a:srgbClr val="00863D"/>
                </a:solidFill>
              </a:rPr>
              <a:t>). </a:t>
            </a:r>
          </a:p>
          <a:p>
            <a:endParaRPr lang="ru-RU" sz="1400" b="0" dirty="0" smtClean="0">
              <a:solidFill>
                <a:srgbClr val="00863D"/>
              </a:solidFill>
            </a:endParaRPr>
          </a:p>
          <a:p>
            <a:r>
              <a:rPr lang="ru-RU" sz="1400" b="0" dirty="0" smtClean="0">
                <a:solidFill>
                  <a:schemeClr val="tx1"/>
                </a:solidFill>
              </a:rPr>
              <a:t>Указанная </a:t>
            </a:r>
            <a:r>
              <a:rPr lang="ru-RU" sz="1400" b="0" dirty="0" smtClean="0">
                <a:solidFill>
                  <a:schemeClr val="tx1"/>
                </a:solidFill>
              </a:rPr>
              <a:t>работа начата в 2014 году и продолжается в 2015 году.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64314"/>
            <a:ext cx="6399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2014</a:t>
            </a:r>
          </a:p>
          <a:p>
            <a:endParaRPr lang="ru-RU" sz="800" dirty="0" smtClean="0">
              <a:solidFill>
                <a:srgbClr val="3333FF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2015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1393" y="549360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5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21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(18/3/0)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60193" y="549360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3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18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(16/0/2)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0860" y="5493603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3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17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(15/1/1)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7720" y="55288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4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4782" y="27432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801018" y="3987006"/>
            <a:ext cx="0" cy="1423194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657600" y="3987006"/>
            <a:ext cx="0" cy="1423194"/>
          </a:xfrm>
          <a:prstGeom prst="straightConnector1">
            <a:avLst/>
          </a:prstGeom>
          <a:ln w="38100"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677462" y="3965328"/>
            <a:ext cx="0" cy="1444872"/>
          </a:xfrm>
          <a:prstGeom prst="straightConnector1">
            <a:avLst/>
          </a:prstGeom>
          <a:ln w="38100"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513570" y="3960028"/>
            <a:ext cx="15980" cy="1423194"/>
          </a:xfrm>
          <a:prstGeom prst="straightConnector1">
            <a:avLst/>
          </a:prstGeom>
          <a:ln w="38100"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07807" y="5496891"/>
            <a:ext cx="893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rgbClr val="3333FF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17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(15/1/1)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13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1219200"/>
            <a:ext cx="8153400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6948" indent="449967" algn="just">
              <a:spcAft>
                <a:spcPts val="0"/>
              </a:spcAft>
            </a:pPr>
            <a:r>
              <a:rPr lang="ru-RU" sz="1400" b="0" dirty="0" smtClean="0"/>
              <a:t>И в области связи и в области информационной безопасности существуют  Учебно-методические объединения, которые состоят из </a:t>
            </a:r>
            <a:r>
              <a:rPr lang="ru-RU" sz="1400" b="0" dirty="0"/>
              <a:t>организаций профессионального образования в области инфокоммуникационных технологий и систем </a:t>
            </a:r>
            <a:r>
              <a:rPr lang="ru-RU" sz="1400" b="0" dirty="0" smtClean="0"/>
              <a:t>связи (УМО ИКТ и СС) и информационной безопасности (УМО ИБ). Задача у УМО одна: подготовка высококвалифицированных специалистов-профессионалов.</a:t>
            </a:r>
            <a:endParaRPr lang="ru-RU" sz="1400" b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6400" y="4572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ВЗАИМОДЕЙСТВИЕ ПО ПОДГОТОВКЕ КАДРОВ В ОБЛАСТИ СВЯЗИ И ИБ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9" y="2388751"/>
            <a:ext cx="734377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Конкурс </a:t>
            </a:r>
            <a:r>
              <a:rPr lang="ru-RU" sz="1400" dirty="0"/>
              <a:t>«</a:t>
            </a:r>
            <a:r>
              <a:rPr lang="ru-RU" sz="1400" dirty="0" err="1"/>
              <a:t>Инфофорум</a:t>
            </a:r>
            <a:r>
              <a:rPr lang="ru-RU" sz="1400" dirty="0"/>
              <a:t> – Новое поколение», который специально учрежден для поощрения студентов, образовательных центров и молодых специалистов, работающих в области информационной безопасности. </a:t>
            </a:r>
            <a:endParaRPr lang="ru-RU" sz="1400" b="0" dirty="0">
              <a:solidFill>
                <a:srgbClr val="FF99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5667" y="3337137"/>
            <a:ext cx="819525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50215" algn="just">
              <a:spcAft>
                <a:spcPts val="0"/>
              </a:spcAft>
              <a:tabLst>
                <a:tab pos="3583940" algn="l"/>
              </a:tabLst>
            </a:pPr>
            <a:r>
              <a:rPr lang="ru-RU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Среди студентов наших вузов есть свои таланты. </a:t>
            </a:r>
            <a:r>
              <a:rPr lang="ru-RU" sz="1400" b="0" dirty="0" err="1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Россвязь</a:t>
            </a:r>
            <a:r>
              <a:rPr lang="ru-RU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предлагает 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организаторам </a:t>
            </a:r>
            <a:r>
              <a:rPr lang="ru-RU" sz="1400" b="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Инфофорума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поддержать участие </a:t>
            </a:r>
            <a:r>
              <a:rPr lang="ru-RU" sz="1400" b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вузов связи в конкурсе на соискание премии в области информационной безопасности.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244003"/>
            <a:ext cx="816985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indent="450215" algn="just"/>
            <a:r>
              <a:rPr lang="ru-RU" sz="1400" b="0" dirty="0" smtClean="0">
                <a:solidFill>
                  <a:schemeClr val="tx1"/>
                </a:solidFill>
                <a:ea typeface="Calibri"/>
              </a:rPr>
              <a:t>Наши цели в обучении и подготовке кадров совпадают. </a:t>
            </a:r>
            <a:r>
              <a:rPr lang="ru-RU" sz="1400" b="0" smtClean="0">
                <a:solidFill>
                  <a:schemeClr val="tx1"/>
                </a:solidFill>
                <a:ea typeface="Calibri"/>
              </a:rPr>
              <a:t>Давайте </a:t>
            </a:r>
            <a:r>
              <a:rPr lang="ru-RU" sz="1400" b="0" smtClean="0">
                <a:solidFill>
                  <a:schemeClr val="tx1"/>
                </a:solidFill>
                <a:ea typeface="Calibri"/>
              </a:rPr>
              <a:t>вместе готовить </a:t>
            </a:r>
            <a:r>
              <a:rPr lang="ru-RU" sz="1400" b="0" dirty="0" smtClean="0">
                <a:solidFill>
                  <a:schemeClr val="tx1"/>
                </a:solidFill>
                <a:ea typeface="Calibri"/>
              </a:rPr>
              <a:t>универсальных специалистов, специалистов-профессионалов, которые должны </a:t>
            </a:r>
            <a:r>
              <a:rPr lang="ru-RU" sz="1400" b="0" dirty="0">
                <a:solidFill>
                  <a:schemeClr val="tx1"/>
                </a:solidFill>
                <a:ea typeface="Calibri"/>
              </a:rPr>
              <a:t>обладать знаниями о средствах защиты каждого элемента информационной инфраструктуры и устройстве и эксплуатации сетей связи.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us.123rf.com/400wm/400/400/nobeastsofierce/nobeastsofierce1110/nobeastsofierce111000030/10944298-red-and-gold-rosette--blank--isolated-on-whi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286000"/>
            <a:ext cx="962025" cy="1017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all-news.net/im_cash/10_2014/061014_134920_07241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39464"/>
            <a:ext cx="1447800" cy="95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day376.com/placeholder/ittech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39464"/>
            <a:ext cx="1524000" cy="957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conspot.ru/image.php?width=512&amp;height=512&amp;crop=none&amp;id=25997"/>
          <p:cNvPicPr/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30" y="5439464"/>
            <a:ext cx="866140" cy="89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994" y="3124200"/>
            <a:ext cx="5372003" cy="514477"/>
          </a:xfrm>
          <a:prstGeom prst="rect">
            <a:avLst/>
          </a:prstGeom>
          <a:noFill/>
        </p:spPr>
        <p:txBody>
          <a:bodyPr wrap="none" lIns="82845" tIns="41422" rIns="82845" bIns="41422" rtlCol="0">
            <a:spAutoFit/>
          </a:bodyPr>
          <a:lstStyle/>
          <a:p>
            <a:pPr algn="l" defTabSz="913298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kern="800" spc="-18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sz="2800" kern="800" spc="-18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0793" y="5686061"/>
            <a:ext cx="1748062" cy="349560"/>
          </a:xfrm>
          <a:prstGeom prst="rect">
            <a:avLst/>
          </a:prstGeom>
          <a:noFill/>
        </p:spPr>
        <p:txBody>
          <a:bodyPr wrap="none" lIns="82845" tIns="41422" rIns="82845" bIns="41422" rtlCol="0">
            <a:spAutoFit/>
          </a:bodyPr>
          <a:lstStyle/>
          <a:p>
            <a:pPr algn="l" defTabSz="913298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800" spc="-18" dirty="0">
                <a:solidFill>
                  <a:srgbClr val="304286"/>
                </a:solidFill>
                <a:latin typeface="Segoe UI"/>
              </a:rPr>
              <a:t>www.rossvyaz.ru</a:t>
            </a:r>
          </a:p>
        </p:txBody>
      </p:sp>
    </p:spTree>
    <p:extLst>
      <p:ext uri="{BB962C8B-B14F-4D97-AF65-F5344CB8AC3E}">
        <p14:creationId xmlns:p14="http://schemas.microsoft.com/office/powerpoint/2010/main" val="613249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2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1676400" y="1032070"/>
            <a:ext cx="5562600" cy="21258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389" tIns="45696" rIns="91389" bIns="45696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Безопасность единой сети электросвязи Российской </a:t>
            </a:r>
            <a:r>
              <a:rPr lang="ru-RU" sz="1400" dirty="0">
                <a:solidFill>
                  <a:srgbClr val="7030A0"/>
                </a:solidFill>
              </a:rPr>
              <a:t>Федерации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8299" y="304800"/>
            <a:ext cx="7218577" cy="400061"/>
          </a:xfrm>
          <a:prstGeom prst="rect">
            <a:avLst/>
          </a:prstGeom>
        </p:spPr>
        <p:txBody>
          <a:bodyPr wrap="square" lIns="91389" tIns="45696" rIns="91389" bIns="45696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РОССВЯЗИ В ИНФОФОРУМЕ.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725579"/>
            <a:ext cx="1628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Конфиденциальность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2438400"/>
            <a:ext cx="10021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Доступность</a:t>
            </a:r>
            <a:endParaRPr lang="ru-RU" sz="1000" dirty="0">
              <a:solidFill>
                <a:srgbClr val="0070C0"/>
              </a:solidFill>
            </a:endParaRPr>
          </a:p>
        </p:txBody>
      </p:sp>
      <p:pic>
        <p:nvPicPr>
          <p:cNvPr id="20" name="Рисунок 19" descr="http://nl.pcmweb.s3-eu-west-1.amazonaws.com/thumbnails/580/ca46b/22077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96290"/>
            <a:ext cx="381000" cy="27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talkabout.in.ua/wp-content/uploads/2011/12/dostupnost-261x30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67690"/>
            <a:ext cx="381000" cy="35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rimarachmawati32.files.wordpress.com/2013/11/database-8236955.jpg?w=6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15" y="2286000"/>
            <a:ext cx="400685" cy="322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26463" y="2496979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Целостность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033" y="2161401"/>
            <a:ext cx="2642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0C0"/>
                </a:solidFill>
              </a:rPr>
              <a:t>Информационная безопасность</a:t>
            </a:r>
            <a:endParaRPr lang="ru-RU" sz="1200" dirty="0">
              <a:solidFill>
                <a:srgbClr val="0070C0"/>
              </a:solidFill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0800000" flipV="1">
            <a:off x="2667000" y="2383795"/>
            <a:ext cx="368074" cy="113183"/>
          </a:xfrm>
          <a:prstGeom prst="curvedConnector3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6" idx="2"/>
          </p:cNvCxnSpPr>
          <p:nvPr/>
        </p:nvCxnSpPr>
        <p:spPr>
          <a:xfrm rot="16200000" flipH="1">
            <a:off x="4085428" y="2561424"/>
            <a:ext cx="304798" cy="58749"/>
          </a:xfrm>
          <a:prstGeom prst="curvedConnector3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5445105" y="2299900"/>
            <a:ext cx="269895" cy="167790"/>
          </a:xfrm>
          <a:prstGeom prst="curvedConnector3">
            <a:avLst/>
          </a:prstGeom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87123" y="1917412"/>
            <a:ext cx="34334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 smtClean="0">
                <a:solidFill>
                  <a:srgbClr val="3333FF"/>
                </a:solidFill>
              </a:rPr>
              <a:t>Безопасность среды распространения</a:t>
            </a:r>
            <a:endParaRPr lang="ru-RU" sz="1300" dirty="0">
              <a:solidFill>
                <a:srgbClr val="3333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9704" y="1676400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Целостность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8390" y="3276600"/>
            <a:ext cx="3220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Устойчивость функционирования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83353" y="2892623"/>
            <a:ext cx="1429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Безопасность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49" name="Picture 2" descr="http://erapopova.ru/upload/img/photos/popov/photo_video/0/1/178/178v3.pn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44611" y="3600271"/>
            <a:ext cx="945989" cy="74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0" name="Прямоугольник 49"/>
          <p:cNvSpPr/>
          <p:nvPr/>
        </p:nvSpPr>
        <p:spPr>
          <a:xfrm>
            <a:off x="990600" y="3581400"/>
            <a:ext cx="23878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38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/>
              <a:t>управление </a:t>
            </a:r>
            <a:r>
              <a:rPr lang="ru-RU" sz="1000" dirty="0"/>
              <a:t>государственным имуществом и </a:t>
            </a:r>
            <a:r>
              <a:rPr lang="ru-RU" sz="1000" dirty="0" smtClean="0"/>
              <a:t>оказание </a:t>
            </a:r>
            <a:r>
              <a:rPr lang="ru-RU" sz="1000" dirty="0"/>
              <a:t>государственных услуг в сфере электросвязи и почтовой связи, в том числе в области создания, развития и использования сетей связи, спутниковых систем связи, систем телевизионного вещания и радиовещания</a:t>
            </a:r>
            <a:endParaRPr 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37827" y="3657600"/>
            <a:ext cx="1629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организация системы сертификации в области связи, включающую в себя органы по сертификации, испытательные лаборатории (центры)</a:t>
            </a:r>
            <a:endParaRPr lang="ru-RU" sz="1400" b="0" kern="0" dirty="0">
              <a:solidFill>
                <a:srgbClr val="0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10399" y="3553361"/>
            <a:ext cx="1846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выполнение мероприятий по управлению и восстановлению единой сети электросвязи Российской Федерации при чрезвычайных ситуациях</a:t>
            </a:r>
            <a:endParaRPr lang="ru-RU" sz="1400" b="0" kern="0" dirty="0">
              <a:solidFill>
                <a:srgbClr val="000000"/>
              </a:solidFill>
            </a:endParaRPr>
          </a:p>
        </p:txBody>
      </p:sp>
      <p:pic>
        <p:nvPicPr>
          <p:cNvPr id="54" name="Picture 3" descr="C:\Users\Dmitry\Downloads\39942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718411"/>
            <a:ext cx="990600" cy="701189"/>
          </a:xfrm>
          <a:prstGeom prst="rect">
            <a:avLst/>
          </a:prstGeom>
          <a:noFill/>
          <a:effectLst>
            <a:outerShdw blurRad="152400" dist="381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55" name="Рисунок 54" descr="http://www.norsi-trans.com/wp-content/uploads/2012/07/Sertifikat-10G-sit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20" y="3870811"/>
            <a:ext cx="507780" cy="70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730823"/>
            <a:ext cx="476250" cy="68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457200" y="587758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«Инфофорум-2015» </a:t>
            </a:r>
          </a:p>
          <a:p>
            <a:pPr lvl="0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(февраль 2015)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781300" y="5890736"/>
            <a:ext cx="2705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0" dirty="0">
                <a:solidFill>
                  <a:srgbClr val="0070C0"/>
                </a:solidFill>
              </a:rPr>
              <a:t>«</a:t>
            </a:r>
            <a:r>
              <a:rPr lang="ru-RU" sz="1400" b="0" dirty="0" err="1">
                <a:solidFill>
                  <a:srgbClr val="0070C0"/>
                </a:solidFill>
              </a:rPr>
              <a:t>Инфофорум-Антикризис</a:t>
            </a:r>
            <a:r>
              <a:rPr lang="ru-RU" sz="1400" b="0" dirty="0">
                <a:solidFill>
                  <a:srgbClr val="0070C0"/>
                </a:solidFill>
              </a:rPr>
              <a:t>» </a:t>
            </a:r>
          </a:p>
          <a:p>
            <a:pPr lvl="0"/>
            <a:r>
              <a:rPr lang="ru-RU" sz="1400" b="0" dirty="0">
                <a:solidFill>
                  <a:srgbClr val="0070C0"/>
                </a:solidFill>
              </a:rPr>
              <a:t>(апрель 2015)</a:t>
            </a:r>
          </a:p>
          <a:p>
            <a:pPr lvl="0"/>
            <a:r>
              <a:rPr lang="ru-RU" sz="1400" b="0" dirty="0">
                <a:solidFill>
                  <a:srgbClr val="0070C0"/>
                </a:solidFill>
              </a:rPr>
              <a:t>секция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18702" y="5890736"/>
            <a:ext cx="30156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Инфофорум</a:t>
            </a:r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-Евразия/Крым» </a:t>
            </a:r>
          </a:p>
          <a:p>
            <a:pPr lvl="0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(июль 2015)</a:t>
            </a:r>
          </a:p>
          <a:p>
            <a:pPr lvl="0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</a:t>
            </a:r>
            <a:endParaRPr lang="ru-RU" sz="1400" b="0" dirty="0">
              <a:solidFill>
                <a:srgbClr val="0070C0"/>
              </a:solidFill>
            </a:endParaRPr>
          </a:p>
        </p:txBody>
      </p:sp>
      <p:cxnSp>
        <p:nvCxnSpPr>
          <p:cNvPr id="1025" name="Скругленная соединительная линия 1024"/>
          <p:cNvCxnSpPr/>
          <p:nvPr/>
        </p:nvCxnSpPr>
        <p:spPr>
          <a:xfrm rot="16200000">
            <a:off x="5280712" y="6118912"/>
            <a:ext cx="377621" cy="338554"/>
          </a:xfrm>
          <a:prstGeom prst="curvedConnector3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кругленная соединительная линия 78"/>
          <p:cNvCxnSpPr/>
          <p:nvPr/>
        </p:nvCxnSpPr>
        <p:spPr>
          <a:xfrm>
            <a:off x="2670379" y="6062246"/>
            <a:ext cx="377621" cy="338554"/>
          </a:xfrm>
          <a:prstGeom prst="curvedConnector3">
            <a:avLst/>
          </a:prstGeom>
          <a:ln w="127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Скругленная соединительная линия 1044"/>
          <p:cNvCxnSpPr>
            <a:stCxn id="34" idx="3"/>
          </p:cNvCxnSpPr>
          <p:nvPr/>
        </p:nvCxnSpPr>
        <p:spPr>
          <a:xfrm flipV="1">
            <a:off x="1566801" y="1524000"/>
            <a:ext cx="490599" cy="306289"/>
          </a:xfrm>
          <a:prstGeom prst="curvedConnector3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Скругленная соединительная линия 1046"/>
          <p:cNvCxnSpPr/>
          <p:nvPr/>
        </p:nvCxnSpPr>
        <p:spPr>
          <a:xfrm rot="5400000" flipH="1" flipV="1">
            <a:off x="2247900" y="3009900"/>
            <a:ext cx="381000" cy="304800"/>
          </a:xfrm>
          <a:prstGeom prst="curvedConnector3">
            <a:avLst/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Скругленная соединительная линия 1048"/>
          <p:cNvCxnSpPr/>
          <p:nvPr/>
        </p:nvCxnSpPr>
        <p:spPr>
          <a:xfrm rot="16200000" flipV="1">
            <a:off x="6586895" y="2738794"/>
            <a:ext cx="351711" cy="266700"/>
          </a:xfrm>
          <a:prstGeom prst="curvedConnector3">
            <a:avLst>
              <a:gd name="adj1" fmla="val 50000"/>
            </a:avLst>
          </a:prstGeom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8297" y="5181600"/>
            <a:ext cx="816826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b="0" dirty="0" smtClean="0">
                <a:solidFill>
                  <a:srgbClr val="0070C0"/>
                </a:solidFill>
              </a:rPr>
              <a:t>Участие </a:t>
            </a:r>
            <a:r>
              <a:rPr lang="ru-RU" sz="1400" b="0" dirty="0" err="1" smtClean="0">
                <a:solidFill>
                  <a:srgbClr val="0070C0"/>
                </a:solidFill>
              </a:rPr>
              <a:t>Россвязи</a:t>
            </a:r>
            <a:r>
              <a:rPr lang="ru-RU" sz="1400" b="0" dirty="0" smtClean="0">
                <a:solidFill>
                  <a:srgbClr val="0070C0"/>
                </a:solidFill>
              </a:rPr>
              <a:t> в </a:t>
            </a:r>
            <a:r>
              <a:rPr lang="ru-RU" sz="1400" b="0" dirty="0" err="1" smtClean="0">
                <a:solidFill>
                  <a:srgbClr val="0070C0"/>
                </a:solidFill>
              </a:rPr>
              <a:t>Инфофоруме</a:t>
            </a:r>
            <a:r>
              <a:rPr lang="ru-RU" sz="1400" b="0" dirty="0" smtClean="0">
                <a:solidFill>
                  <a:srgbClr val="0070C0"/>
                </a:solidFill>
              </a:rPr>
              <a:t> обусловлено тем, что задача обеспечения информационной </a:t>
            </a:r>
          </a:p>
          <a:p>
            <a:r>
              <a:rPr lang="ru-RU" sz="1400" b="0" dirty="0" smtClean="0">
                <a:solidFill>
                  <a:srgbClr val="0070C0"/>
                </a:solidFill>
              </a:rPr>
              <a:t>безопасности – это комплексная задача, решение которой тесно связано </a:t>
            </a:r>
          </a:p>
          <a:p>
            <a:r>
              <a:rPr lang="ru-RU" sz="1400" b="0" dirty="0" smtClean="0">
                <a:solidFill>
                  <a:srgbClr val="0070C0"/>
                </a:solidFill>
              </a:rPr>
              <a:t>с обеспечением безопасности сетей Федеральной связи</a:t>
            </a:r>
            <a:endParaRPr lang="ru-RU" sz="1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52402"/>
            <a:ext cx="6400800" cy="923245"/>
          </a:xfrm>
          <a:prstGeom prst="rect">
            <a:avLst/>
          </a:prstGeom>
        </p:spPr>
        <p:txBody>
          <a:bodyPr wrap="square" lIns="91350" tIns="45678" rIns="91350" bIns="45678">
            <a:spAutoFit/>
          </a:bodyPr>
          <a:lstStyle/>
          <a:p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ЦЕЛОСТНОСТЬ, УСТОЙЧИВОСТЬ </a:t>
            </a:r>
            <a:r>
              <a:rPr lang="ru-RU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ФУНКЦИОНИРОВАНИЯ </a:t>
            </a: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БЕЗОПАСНОСТЬ </a:t>
            </a:r>
            <a:r>
              <a:rPr lang="ru-RU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ЕДИНОЙ СЕТИ ЭЛЕКТРОСВЯЗИ </a:t>
            </a:r>
            <a:r>
              <a:rPr lang="ru-RU" sz="18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РОССИЙСКОЙ ФЕДЕРАЦИИ </a:t>
            </a:r>
            <a:endParaRPr lang="ru-RU" sz="1800" dirty="0">
              <a:solidFill>
                <a:srgbClr val="3333FF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85800" y="1294699"/>
            <a:ext cx="3581402" cy="1371600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100" dirty="0">
                <a:solidFill>
                  <a:srgbClr val="FF9999"/>
                </a:solidFill>
                <a:latin typeface="Arial" charset="0"/>
              </a:rPr>
              <a:t>Устойчивость функционирования - </a:t>
            </a:r>
            <a:r>
              <a:rPr lang="ru-RU" sz="1100" b="0" dirty="0">
                <a:solidFill>
                  <a:srgbClr val="0B0B09"/>
                </a:solidFill>
                <a:latin typeface="Arial" charset="0"/>
              </a:rPr>
              <a:t>совокупность требований и мероприятий, направленных на поддержание целостности сети связи общего пользования 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1143000" y="2600946"/>
            <a:ext cx="3505200" cy="1503712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100" dirty="0">
                <a:solidFill>
                  <a:srgbClr val="FF9999"/>
                </a:solidFill>
                <a:latin typeface="Arial" charset="0"/>
              </a:rPr>
              <a:t>Целостность - </a:t>
            </a:r>
            <a:r>
              <a:rPr lang="ru-RU" sz="1100" b="0" dirty="0">
                <a:solidFill>
                  <a:srgbClr val="0B0B09"/>
                </a:solidFill>
                <a:latin typeface="Arial" charset="0"/>
              </a:rPr>
              <a:t>способность взаимодействия входящих в состав сети связи общего пользования сетей связи, при котором становится возможным установление соединения и передача информации между пользователями услуг связи. </a:t>
            </a:r>
          </a:p>
        </p:txBody>
      </p:sp>
      <p:pic>
        <p:nvPicPr>
          <p:cNvPr id="12" name="Рисунок 11" descr="http://www.fonstola.ru/pic/201310/640x480/fonstola.ru-122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287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вальная выноска 13"/>
          <p:cNvSpPr/>
          <p:nvPr/>
        </p:nvSpPr>
        <p:spPr>
          <a:xfrm>
            <a:off x="1524000" y="4038600"/>
            <a:ext cx="3429000" cy="1469545"/>
          </a:xfrm>
          <a:prstGeom prst="wedgeEllipseCallou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100" dirty="0">
                <a:solidFill>
                  <a:srgbClr val="FF9999"/>
                </a:solidFill>
                <a:latin typeface="Arial" charset="0"/>
              </a:rPr>
              <a:t>Безопасность –</a:t>
            </a:r>
            <a:r>
              <a:rPr lang="ru-RU" sz="1100" b="0" dirty="0">
                <a:solidFill>
                  <a:srgbClr val="0B0B09"/>
                </a:solidFill>
                <a:latin typeface="Arial" charset="0"/>
              </a:rPr>
              <a:t> поддержание конфиденциальности передаваемой по сети информации, целостности хранимых, передаваемых и принимаемых данных.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3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V="1">
            <a:off x="4495800" y="1828800"/>
            <a:ext cx="9906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rot="16200000" flipH="1">
            <a:off x="5253529" y="2747472"/>
            <a:ext cx="0" cy="90585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 descr="http://www.fonstola.ru/pic/201310/640x480/fonstola.ru-122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1028701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www.fonstola.ru/pic/201310/640x480/fonstola.ru-1227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1028701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19863" y="1371600"/>
            <a:ext cx="116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</a:rPr>
              <a:t>нарушение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2819400"/>
            <a:ext cx="1166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00B050"/>
                </a:solidFill>
              </a:rPr>
              <a:t>нарушение</a:t>
            </a: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rot="16200000" flipH="1">
            <a:off x="5522938" y="4315405"/>
            <a:ext cx="11670" cy="82965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4340423"/>
            <a:ext cx="1166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srgbClr val="00B050"/>
                </a:solidFill>
              </a:rPr>
              <a:t>нарушение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366736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 smtClean="0"/>
              <a:t>незащищенность данных </a:t>
            </a:r>
            <a:r>
              <a:rPr lang="ru-RU" sz="1400" b="0" dirty="0"/>
              <a:t>в момент их </a:t>
            </a:r>
            <a:r>
              <a:rPr lang="ru-RU" sz="1400" b="0" dirty="0" smtClean="0"/>
              <a:t>передачи, приема, хранения или обработки</a:t>
            </a:r>
            <a:endParaRPr lang="ru-RU" sz="14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5840283" y="2971800"/>
            <a:ext cx="2831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/>
              <a:t>недостоверность информации, </a:t>
            </a:r>
          </a:p>
          <a:p>
            <a:r>
              <a:rPr lang="ru-RU" sz="1400" b="0" dirty="0" smtClean="0"/>
              <a:t>частичная потеря информации</a:t>
            </a:r>
            <a:endParaRPr lang="ru-RU" sz="14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1524000"/>
            <a:ext cx="251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dirty="0" smtClean="0"/>
              <a:t>«взлом» сети, </a:t>
            </a:r>
          </a:p>
          <a:p>
            <a:r>
              <a:rPr lang="ru-RU" sz="1400" b="0" dirty="0" smtClean="0"/>
              <a:t>полная потеря информации</a:t>
            </a:r>
            <a:endParaRPr lang="ru-RU" sz="1400" b="0" dirty="0"/>
          </a:p>
        </p:txBody>
      </p:sp>
    </p:spTree>
    <p:extLst>
      <p:ext uri="{BB962C8B-B14F-4D97-AF65-F5344CB8AC3E}">
        <p14:creationId xmlns:p14="http://schemas.microsoft.com/office/powerpoint/2010/main" val="20042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1" y="2890392"/>
            <a:ext cx="4572000" cy="338469"/>
          </a:xfrm>
          <a:prstGeom prst="rect">
            <a:avLst/>
          </a:prstGeom>
        </p:spPr>
        <p:txBody>
          <a:bodyPr lIns="91350" tIns="45678" rIns="91350" bIns="45678">
            <a:spAutoFit/>
          </a:bodyPr>
          <a:lstStyle/>
          <a:p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1" y="762006"/>
            <a:ext cx="4572000" cy="400025"/>
          </a:xfrm>
          <a:prstGeom prst="rect">
            <a:avLst/>
          </a:prstGeom>
        </p:spPr>
        <p:txBody>
          <a:bodyPr lIns="91350" tIns="45678" rIns="91350" bIns="45678">
            <a:spAutoFit/>
          </a:bodyPr>
          <a:lstStyle/>
          <a:p>
            <a:endParaRPr lang="ru-RU" sz="2000" dirty="0">
              <a:solidFill>
                <a:srgbClr val="CC00FF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57400" y="685801"/>
            <a:ext cx="67691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8" rIns="91350" bIns="45678" anchor="ctr"/>
          <a:lstStyle/>
          <a:p>
            <a:pPr algn="r" defTabSz="913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0" kern="0">
                <a:solidFill>
                  <a:srgbClr val="9999CC"/>
                </a:solidFill>
              </a:rPr>
              <a:t/>
            </a:r>
            <a:br>
              <a:rPr lang="ru-RU" sz="2200" b="0" kern="0">
                <a:solidFill>
                  <a:srgbClr val="9999CC"/>
                </a:solidFill>
              </a:rPr>
            </a:br>
            <a:endParaRPr lang="ru-RU" sz="4400" b="0" kern="0">
              <a:solidFill>
                <a:srgbClr val="00007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429000" y="2646367"/>
            <a:ext cx="2362200" cy="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8" rIns="91350" bIns="45678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0">
              <a:solidFill>
                <a:srgbClr val="000000"/>
              </a:solidFill>
              <a:latin typeface="Garamond Premr Pro Smbd" pitchFamily="18" charset="0"/>
            </a:endParaRPr>
          </a:p>
        </p:txBody>
      </p:sp>
      <p:sp>
        <p:nvSpPr>
          <p:cNvPr id="40" name="Нижний колонтитул 5"/>
          <p:cNvSpPr txBox="1">
            <a:spLocks/>
          </p:cNvSpPr>
          <p:nvPr/>
        </p:nvSpPr>
        <p:spPr bwMode="auto">
          <a:xfrm>
            <a:off x="6757988" y="6223000"/>
            <a:ext cx="223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0" tIns="45678" rIns="91350" bIns="45678" numCol="1" anchor="b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 b="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13522" eaLnBrk="1" hangingPunct="1">
              <a:spcBef>
                <a:spcPct val="0"/>
              </a:spcBef>
              <a:buClrTx/>
              <a:buSzTx/>
              <a:buNone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grpSp>
        <p:nvGrpSpPr>
          <p:cNvPr id="41" name="Group 17"/>
          <p:cNvGrpSpPr>
            <a:grpSpLocks/>
          </p:cNvGrpSpPr>
          <p:nvPr/>
        </p:nvGrpSpPr>
        <p:grpSpPr bwMode="auto">
          <a:xfrm>
            <a:off x="452444" y="1200151"/>
            <a:ext cx="8234363" cy="2914650"/>
            <a:chOff x="295" y="956"/>
            <a:chExt cx="5187" cy="1836"/>
          </a:xfrm>
        </p:grpSpPr>
        <p:sp>
          <p:nvSpPr>
            <p:cNvPr id="42" name="Rectangle 1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06" y="956"/>
              <a:ext cx="3011" cy="348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5715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C000">
                  <a:alpha val="50000"/>
                </a:srgbClr>
              </a:outerShdw>
            </a:effectLst>
          </p:spPr>
          <p:txBody>
            <a:bodyPr lIns="36000" tIns="36000" rIns="18000" bIns="36000" anchor="ctr"/>
            <a:lstStyle/>
            <a:p>
              <a:pPr algn="l"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ru-RU" sz="1800" b="0" ker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23" y="1544"/>
              <a:ext cx="1731" cy="492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3810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C000">
                  <a:alpha val="50000"/>
                </a:srgbClr>
              </a:outerShdw>
            </a:effectLst>
          </p:spPr>
          <p:txBody>
            <a:bodyPr lIns="36000" tIns="36000" rIns="18000" bIns="36000" anchor="ctr"/>
            <a:lstStyle/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sz="1800" b="0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Постановления Правительства Российской Федерации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2160"/>
              <a:ext cx="2313" cy="632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1905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C000">
                  <a:alpha val="50000"/>
                </a:srgbClr>
              </a:outerShdw>
            </a:effectLst>
          </p:spPr>
          <p:txBody>
            <a:bodyPr lIns="36000" tIns="36000" rIns="18000" bIns="36000" anchor="ctr"/>
            <a:lstStyle/>
            <a:p>
              <a:pPr algn="l"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ru-RU" sz="1800" b="0" kern="0">
                <a:solidFill>
                  <a:srgbClr val="000000"/>
                </a:solidFill>
              </a:endParaRPr>
            </a:p>
          </p:txBody>
        </p:sp>
        <p:sp>
          <p:nvSpPr>
            <p:cNvPr id="46" name="Rectangle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52" y="2160"/>
              <a:ext cx="2330" cy="632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 w="19050">
              <a:solidFill>
                <a:srgbClr val="FFCC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FFC000">
                  <a:alpha val="50000"/>
                </a:srgbClr>
              </a:outerShdw>
            </a:effectLst>
          </p:spPr>
          <p:txBody>
            <a:bodyPr lIns="36000" tIns="36000" rIns="18000" bIns="36000" anchor="ctr"/>
            <a:lstStyle/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ru-RU" sz="1800" b="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 Premr Pro Smbd" pitchFamily="18" charset="0"/>
              </a:endParaRPr>
            </a:p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sz="1400" b="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Перечень средств связи, подлежащих обязательной сертификации </a:t>
              </a:r>
              <a:endParaRPr lang="ru-RU" sz="1400" b="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lang="ru-RU" sz="1400" b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1400" b="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ППРФ № 532 от 25.06.2009)</a:t>
              </a:r>
              <a:endParaRPr lang="ru-RU" sz="14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ru-RU" sz="1400" b="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 defTabSz="894489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endParaRPr lang="ru-RU" sz="1400" b="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713" y="975"/>
              <a:ext cx="2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352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800" b="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Федеральный закон «О связи»</a:t>
              </a:r>
            </a:p>
          </p:txBody>
        </p:sp>
        <p:sp>
          <p:nvSpPr>
            <p:cNvPr id="48" name="Text Box 25"/>
            <p:cNvSpPr txBox="1">
              <a:spLocks noChangeArrowheads="1"/>
            </p:cNvSpPr>
            <p:nvPr/>
          </p:nvSpPr>
          <p:spPr bwMode="auto">
            <a:xfrm>
              <a:off x="2472" y="1528"/>
              <a:ext cx="11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defTabSz="9135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85" y="2251"/>
              <a:ext cx="215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35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 flipH="1">
              <a:off x="1567" y="1833"/>
              <a:ext cx="411" cy="335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5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3850" y="1833"/>
              <a:ext cx="362" cy="335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352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8" name="Прямоугольник 2047"/>
          <p:cNvSpPr/>
          <p:nvPr/>
        </p:nvSpPr>
        <p:spPr>
          <a:xfrm>
            <a:off x="76207" y="3124204"/>
            <a:ext cx="4452143" cy="954023"/>
          </a:xfrm>
          <a:prstGeom prst="rect">
            <a:avLst/>
          </a:prstGeom>
        </p:spPr>
        <p:txBody>
          <a:bodyPr wrap="square" lIns="91350" tIns="45678" rIns="91350" bIns="45678">
            <a:spAutoFit/>
          </a:bodyPr>
          <a:lstStyle/>
          <a:p>
            <a:r>
              <a:rPr lang="ru-RU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 организации и проведения </a:t>
            </a:r>
          </a:p>
          <a:p>
            <a:r>
              <a:rPr lang="ru-RU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 по обязательному </a:t>
            </a:r>
          </a:p>
          <a:p>
            <a:r>
              <a:rPr lang="ru-RU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подтверждению соответствия </a:t>
            </a:r>
          </a:p>
          <a:p>
            <a:r>
              <a:rPr lang="ru-RU" sz="1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средств связи (ППРФ № 214 от 13.04.2005)</a:t>
            </a:r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4419600" y="1752601"/>
            <a:ext cx="0" cy="381003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0" tIns="45678" rIns="91350" bIns="45678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1447800" y="127422"/>
            <a:ext cx="7528835" cy="1015578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 РЕШЕНИЯ ЗАДАЧ ОБЕСПЕЧЕНИЯ ЦЕЛОСТНОСТИ, УСТОЙЧИВОСТИ ФУНКЦИОНИРОВАНИЯ И БЕЗОПАСНОСТИ ЕСЭ РФ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4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23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0" y="4419600"/>
            <a:ext cx="3716344" cy="8382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rgbClr val="FFC000">
                <a:alpha val="50000"/>
              </a:srgbClr>
            </a:outerShdw>
          </a:effectLst>
        </p:spPr>
        <p:txBody>
          <a:bodyPr lIns="35980" tIns="35980" rIns="17990" bIns="35980" anchor="ctr"/>
          <a:lstStyle/>
          <a:p>
            <a:pPr defTabSz="894489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Нормативные правовые акты </a:t>
            </a:r>
            <a:r>
              <a:rPr lang="ru-RU" sz="1400" b="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Минкомсвязи</a:t>
            </a:r>
            <a:r>
              <a:rPr lang="ru-RU" sz="1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 (приказы, устанавливающие правила применения средств связи  › 120 )</a:t>
            </a:r>
            <a:endParaRPr lang="ru-RU" sz="14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5476430"/>
            <a:ext cx="2743200" cy="77197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rgbClr val="FFC000">
                <a:alpha val="50000"/>
              </a:srgbClr>
            </a:outerShdw>
          </a:effectLst>
        </p:spPr>
        <p:txBody>
          <a:bodyPr lIns="35980" tIns="35980" rIns="17990" bIns="35980" anchor="ctr"/>
          <a:lstStyle/>
          <a:p>
            <a:pPr defTabSz="894489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регламент по предоставлению услуги по регистрации деклараций</a:t>
            </a:r>
            <a:endParaRPr lang="ru-RU" sz="14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52965" y="5476428"/>
            <a:ext cx="2881435" cy="848172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1905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rgbClr val="FFC000">
                <a:alpha val="50000"/>
              </a:srgbClr>
            </a:outerShdw>
          </a:effectLst>
        </p:spPr>
        <p:txBody>
          <a:bodyPr lIns="35980" tIns="35980" rIns="17990" bIns="35980" anchor="ctr"/>
          <a:lstStyle/>
          <a:p>
            <a:pPr defTabSz="894489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ru-RU" sz="14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Административный регламент по предоставлению услуги по </a:t>
            </a:r>
            <a:r>
              <a:rPr lang="ru-RU" sz="14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1400" b="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егистрация </a:t>
            </a:r>
            <a:r>
              <a:rPr lang="ru-RU" sz="1400" b="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сертификатов </a:t>
            </a:r>
            <a:r>
              <a:rPr lang="ru-RU" sz="1400" b="0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соответствия</a:t>
            </a:r>
            <a:endParaRPr lang="ru-RU" sz="1400" b="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3581400" y="4078275"/>
            <a:ext cx="327028" cy="341329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 flipH="1">
            <a:off x="5644498" y="4078275"/>
            <a:ext cx="299106" cy="356409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6553200" y="4878387"/>
            <a:ext cx="574675" cy="531813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H="1">
            <a:off x="1905000" y="4867888"/>
            <a:ext cx="685800" cy="5238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05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1" y="2890392"/>
            <a:ext cx="4572000" cy="338469"/>
          </a:xfrm>
          <a:prstGeom prst="rect">
            <a:avLst/>
          </a:prstGeom>
        </p:spPr>
        <p:txBody>
          <a:bodyPr lIns="91350" tIns="45678" rIns="91350" bIns="45678">
            <a:spAutoFit/>
          </a:bodyPr>
          <a:lstStyle/>
          <a:p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3335924" cy="338469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FF9900"/>
                </a:solidFill>
              </a:rPr>
              <a:t>Обязательная сертификация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8799" y="1414131"/>
            <a:ext cx="2187340" cy="338469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00863D"/>
                </a:solidFill>
              </a:rPr>
              <a:t>Декларирование</a:t>
            </a:r>
            <a:endParaRPr lang="ru-RU" dirty="0">
              <a:solidFill>
                <a:srgbClr val="00863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9859" y="76200"/>
            <a:ext cx="7277452" cy="707801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СРЕДСТВА СВЯЗИ ПОДЛЕЖАТ 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ОБЯЗАТЕЛЬНОМУ ПОДТВЕРЖДЕНИЮ СООТВЕТСТВИЯ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5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8601" y="1845663"/>
            <a:ext cx="1905000" cy="112614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>
                <a:solidFill>
                  <a:srgbClr val="112519"/>
                </a:solidFill>
                <a:latin typeface="Arial" charset="0"/>
              </a:rPr>
              <a:t>системы коммутации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78975" y="1831878"/>
            <a:ext cx="1888229" cy="113992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>
                <a:solidFill>
                  <a:srgbClr val="112519"/>
                </a:solidFill>
                <a:latin typeface="Arial" charset="0"/>
              </a:rPr>
              <a:t>цифровые транспортные системы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601" y="3118992"/>
            <a:ext cx="1905000" cy="114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>
                <a:solidFill>
                  <a:srgbClr val="112519"/>
                </a:solidFill>
                <a:latin typeface="Arial" charset="0"/>
              </a:rPr>
              <a:t>системы управления и мониторинга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98264" y="3129408"/>
            <a:ext cx="1945136" cy="11377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>
                <a:solidFill>
                  <a:srgbClr val="112519"/>
                </a:solidFill>
                <a:latin typeface="Arial" charset="0"/>
                <a:cs typeface="Times New Roman" pitchFamily="18" charset="0"/>
              </a:rPr>
              <a:t>оборудование для учета объема оказанных услуг связи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8601" y="4424808"/>
            <a:ext cx="1905000" cy="11377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 err="1">
                <a:solidFill>
                  <a:srgbClr val="112519"/>
                </a:solidFill>
                <a:latin typeface="Arial" charset="0"/>
              </a:rPr>
              <a:t>радиоэлектрон-ные</a:t>
            </a:r>
            <a:r>
              <a:rPr lang="ru-RU" sz="1200" b="0" dirty="0">
                <a:solidFill>
                  <a:srgbClr val="112519"/>
                </a:solidFill>
                <a:latin typeface="Arial" charset="0"/>
              </a:rPr>
              <a:t> средства связи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38400" y="4424808"/>
            <a:ext cx="1905001" cy="113779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dirty="0">
                <a:solidFill>
                  <a:srgbClr val="112519"/>
                </a:solidFill>
                <a:latin typeface="Arial" charset="0"/>
              </a:rPr>
              <a:t>оборудование средств связи, в том числе ПО, с функциями СОРМ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105404" y="1905000"/>
            <a:ext cx="1878079" cy="1072949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kern="0" dirty="0">
                <a:solidFill>
                  <a:srgbClr val="112519"/>
                </a:solidFill>
                <a:latin typeface="Arial"/>
              </a:rPr>
              <a:t>оконечное оборудование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115816" y="3124200"/>
            <a:ext cx="1875784" cy="107295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kern="0" dirty="0">
                <a:solidFill>
                  <a:srgbClr val="112519"/>
                </a:solidFill>
                <a:latin typeface="Arial"/>
              </a:rPr>
              <a:t>кабели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81600" y="3124201"/>
            <a:ext cx="1828800" cy="1072949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kern="0" dirty="0">
                <a:solidFill>
                  <a:srgbClr val="112519"/>
                </a:solidFill>
                <a:latin typeface="Arial"/>
              </a:rPr>
              <a:t>серверы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86600" y="1905000"/>
            <a:ext cx="1905000" cy="1066800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r>
              <a:rPr lang="ru-RU" sz="1200" b="0" kern="0" dirty="0">
                <a:solidFill>
                  <a:srgbClr val="112519"/>
                </a:solidFill>
                <a:latin typeface="Arial"/>
              </a:rPr>
              <a:t>оборудование электропитания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90484" y="4343400"/>
            <a:ext cx="1896116" cy="1072949"/>
          </a:xfrm>
          <a:prstGeom prst="ellipse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89" tIns="45696" rIns="91389" bIns="45696" rtlCol="0" anchor="ctr"/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50000"/>
              <a:defRPr/>
            </a:pPr>
            <a:r>
              <a:rPr lang="ru-RU" sz="1200" b="0" kern="0" dirty="0">
                <a:solidFill>
                  <a:srgbClr val="112519"/>
                </a:solidFill>
                <a:latin typeface="Arial"/>
              </a:rPr>
              <a:t>антенно-фидерные устройства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5867403"/>
            <a:ext cx="6172199" cy="646282"/>
          </a:xfrm>
          <a:prstGeom prst="rect">
            <a:avLst/>
          </a:prstGeom>
        </p:spPr>
        <p:txBody>
          <a:bodyPr wrap="square" lIns="91389" tIns="45696" rIns="91389" bIns="45696">
            <a:spAutoFit/>
          </a:bodyPr>
          <a:lstStyle/>
          <a:p>
            <a:pPr lvl="0"/>
            <a:r>
              <a:rPr lang="ru-RU" sz="1200" dirty="0">
                <a:solidFill>
                  <a:srgbClr val="00863D"/>
                </a:solidFill>
              </a:rPr>
              <a:t>Наличие сертификата </a:t>
            </a:r>
            <a:r>
              <a:rPr lang="ru-RU" sz="1200" dirty="0" smtClean="0">
                <a:solidFill>
                  <a:srgbClr val="00863D"/>
                </a:solidFill>
              </a:rPr>
              <a:t>или </a:t>
            </a:r>
            <a:r>
              <a:rPr lang="ru-RU" sz="1200" dirty="0">
                <a:solidFill>
                  <a:srgbClr val="00863D"/>
                </a:solidFill>
              </a:rPr>
              <a:t>декларации – </a:t>
            </a:r>
            <a:endParaRPr lang="ru-RU" sz="1200" dirty="0" smtClean="0">
              <a:solidFill>
                <a:srgbClr val="00863D"/>
              </a:solidFill>
            </a:endParaRPr>
          </a:p>
          <a:p>
            <a:pPr lvl="0"/>
            <a:r>
              <a:rPr lang="ru-RU" sz="1200" dirty="0" smtClean="0">
                <a:solidFill>
                  <a:srgbClr val="00863D"/>
                </a:solidFill>
              </a:rPr>
              <a:t>одно из обязательных </a:t>
            </a:r>
            <a:r>
              <a:rPr lang="ru-RU" sz="1200" dirty="0">
                <a:solidFill>
                  <a:srgbClr val="00863D"/>
                </a:solidFill>
              </a:rPr>
              <a:t>условий </a:t>
            </a:r>
            <a:r>
              <a:rPr lang="ru-RU" sz="1200" dirty="0" smtClean="0">
                <a:solidFill>
                  <a:srgbClr val="00863D"/>
                </a:solidFill>
              </a:rPr>
              <a:t>ввода </a:t>
            </a:r>
            <a:r>
              <a:rPr lang="ru-RU" sz="1200" dirty="0">
                <a:solidFill>
                  <a:srgbClr val="00863D"/>
                </a:solidFill>
              </a:rPr>
              <a:t>сети в эксплуатацию</a:t>
            </a:r>
          </a:p>
          <a:p>
            <a:pPr lvl="0"/>
            <a:r>
              <a:rPr lang="ru-RU" sz="1200" dirty="0">
                <a:solidFill>
                  <a:srgbClr val="00863D"/>
                </a:solidFill>
              </a:rPr>
              <a:t>(приказ </a:t>
            </a:r>
            <a:r>
              <a:rPr lang="ru-RU" sz="1200" dirty="0" err="1">
                <a:solidFill>
                  <a:srgbClr val="00863D"/>
                </a:solidFill>
              </a:rPr>
              <a:t>Минкомсвязи</a:t>
            </a:r>
            <a:r>
              <a:rPr lang="ru-RU" sz="1200" dirty="0">
                <a:solidFill>
                  <a:srgbClr val="00863D"/>
                </a:solidFill>
              </a:rPr>
              <a:t> России № 258)</a:t>
            </a:r>
          </a:p>
        </p:txBody>
      </p:sp>
      <p:sp>
        <p:nvSpPr>
          <p:cNvPr id="4" name="Овал 3"/>
          <p:cNvSpPr/>
          <p:nvPr/>
        </p:nvSpPr>
        <p:spPr>
          <a:xfrm>
            <a:off x="4038600" y="1066800"/>
            <a:ext cx="1312220" cy="838200"/>
          </a:xfrm>
          <a:prstGeom prst="ellipse">
            <a:avLst/>
          </a:prstGeom>
          <a:solidFill>
            <a:srgbClr val="CCECFF"/>
          </a:solidFill>
          <a:ln w="63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ППРФ- 532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9760" y="3352800"/>
            <a:ext cx="7170949" cy="830912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sz="1200" dirty="0">
                <a:solidFill>
                  <a:srgbClr val="3333FF"/>
                </a:solidFill>
              </a:rPr>
              <a:t>В настоящее время в стадии рассмотрения находится законопроект </a:t>
            </a:r>
          </a:p>
          <a:p>
            <a:r>
              <a:rPr lang="ru-RU" sz="1200" dirty="0">
                <a:solidFill>
                  <a:srgbClr val="3333FF"/>
                </a:solidFill>
              </a:rPr>
              <a:t>об ужесточении ответственности за использование несертифицированных средств связи.</a:t>
            </a:r>
          </a:p>
          <a:p>
            <a:r>
              <a:rPr lang="ru-RU" sz="1200" dirty="0">
                <a:solidFill>
                  <a:srgbClr val="3333FF"/>
                </a:solidFill>
              </a:rPr>
              <a:t>В том числе, в КоАП РФ вводится новая статья за использование средств связи, </a:t>
            </a:r>
          </a:p>
          <a:p>
            <a:r>
              <a:rPr lang="ru-RU" sz="1200" dirty="0">
                <a:solidFill>
                  <a:srgbClr val="3333FF"/>
                </a:solidFill>
              </a:rPr>
              <a:t>не имеющих декларации о соответствии установленным требованиям.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435199"/>
            <a:ext cx="7620000" cy="707801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 ЗА ИСПОЛЬЗОВАНИЕ </a:t>
            </a:r>
          </a:p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НЕСЕРТИФИЦИРОВАННОГО ОБОРУДОВАНИЯ СВЯЗИ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ятно 2 15"/>
          <p:cNvSpPr/>
          <p:nvPr/>
        </p:nvSpPr>
        <p:spPr>
          <a:xfrm>
            <a:off x="379497" y="1676400"/>
            <a:ext cx="2668503" cy="14713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r>
              <a:rPr lang="ru-RU" sz="1100" dirty="0">
                <a:solidFill>
                  <a:srgbClr val="FF0000"/>
                </a:solidFill>
                <a:latin typeface="Arial" charset="0"/>
              </a:rPr>
              <a:t>195-ФЗ от  </a:t>
            </a:r>
            <a:endParaRPr lang="ru-RU" sz="11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30 </a:t>
            </a:r>
            <a:r>
              <a:rPr lang="ru-RU" sz="1100" dirty="0">
                <a:solidFill>
                  <a:srgbClr val="FF0000"/>
                </a:solidFill>
                <a:latin typeface="Arial" charset="0"/>
              </a:rPr>
              <a:t>декабря 2001г. </a:t>
            </a:r>
            <a:endParaRPr lang="ru-RU" sz="1100" dirty="0" smtClean="0">
              <a:solidFill>
                <a:srgbClr val="FF0000"/>
              </a:solidFill>
              <a:latin typeface="Arial" charset="0"/>
            </a:endParaRPr>
          </a:p>
          <a:p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ru-RU" sz="1100" dirty="0">
                <a:solidFill>
                  <a:srgbClr val="FF0000"/>
                </a:solidFill>
                <a:latin typeface="Arial" charset="0"/>
              </a:rPr>
              <a:t>КоАП РФ)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24200" y="1600200"/>
            <a:ext cx="2590800" cy="1494711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000" b="0" dirty="0">
                <a:solidFill>
                  <a:srgbClr val="0B0B09"/>
                </a:solidFill>
                <a:latin typeface="Arial" charset="0"/>
              </a:rPr>
              <a:t>Ст. 13.6. </a:t>
            </a:r>
            <a:r>
              <a:rPr lang="ru-RU" sz="1000" dirty="0">
                <a:solidFill>
                  <a:srgbClr val="0B0B09"/>
                </a:solidFill>
                <a:latin typeface="Arial" charset="0"/>
              </a:rPr>
              <a:t>Использование на сетях связи несертифицированных средств связи либо предоставление несертифицированных услуг связи </a:t>
            </a:r>
            <a:r>
              <a:rPr lang="ru-RU" sz="1000" dirty="0">
                <a:solidFill>
                  <a:srgbClr val="FF0000"/>
                </a:solidFill>
                <a:latin typeface="Arial" charset="0"/>
              </a:rPr>
              <a:t>влечет наложение административного штрафа на граждан, на должностных лиц, на юридических лиц</a:t>
            </a:r>
            <a:endParaRPr lang="ru-RU" sz="1000" b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8" name="Пятно 2 17"/>
          <p:cNvSpPr/>
          <p:nvPr/>
        </p:nvSpPr>
        <p:spPr>
          <a:xfrm>
            <a:off x="1066800" y="4343400"/>
            <a:ext cx="2590800" cy="1406100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611-р </a:t>
            </a:r>
            <a:r>
              <a:rPr lang="ru-RU" sz="1100" dirty="0">
                <a:solidFill>
                  <a:srgbClr val="FF0000"/>
                </a:solidFill>
                <a:latin typeface="Arial" charset="0"/>
              </a:rPr>
              <a:t>от </a:t>
            </a:r>
            <a:endParaRPr lang="ru-RU" sz="1100" dirty="0" smtClean="0">
              <a:solidFill>
                <a:srgbClr val="FF0000"/>
              </a:solidFill>
              <a:latin typeface="Arial" charset="0"/>
            </a:endParaRPr>
          </a:p>
          <a:p>
            <a:pPr lvl="0"/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15 </a:t>
            </a:r>
            <a:r>
              <a:rPr lang="ru-RU" sz="1100" dirty="0">
                <a:solidFill>
                  <a:srgbClr val="FF0000"/>
                </a:solidFill>
                <a:latin typeface="Arial" charset="0"/>
              </a:rPr>
              <a:t>апреля 2013г. (нарушения) 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733804" y="4343400"/>
            <a:ext cx="2438396" cy="1406100"/>
          </a:xfrm>
          <a:prstGeom prst="flowChartAlternateProcess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000" b="0" dirty="0">
                <a:solidFill>
                  <a:srgbClr val="0B0B09"/>
                </a:solidFill>
                <a:latin typeface="Arial" charset="0"/>
              </a:rPr>
              <a:t>П.4. </a:t>
            </a:r>
            <a:r>
              <a:rPr lang="ru-RU" sz="1000" dirty="0">
                <a:solidFill>
                  <a:schemeClr val="tx1"/>
                </a:solidFill>
                <a:latin typeface="Arial" charset="0"/>
              </a:rPr>
              <a:t>Использование в сети связи общего пользования средств связи, не прошедших обязательного подтверждения соответствия установленным требованиям,</a:t>
            </a:r>
            <a:r>
              <a:rPr lang="ru-RU" sz="1000" dirty="0">
                <a:solidFill>
                  <a:srgbClr val="FF0000"/>
                </a:solidFill>
                <a:latin typeface="Arial" charset="0"/>
              </a:rPr>
              <a:t> является нарушением</a:t>
            </a:r>
            <a:endParaRPr lang="ru-RU" sz="1000" b="0" dirty="0">
              <a:solidFill>
                <a:srgbClr val="0B0B09"/>
              </a:solidFill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6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pic>
        <p:nvPicPr>
          <p:cNvPr id="14" name="Рисунок 13" descr="http://untl.ru/wps-wpimage.php?id=60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447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img.championat.net/news/big/t/t/128040912514813528fo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6750"/>
            <a:ext cx="1295400" cy="100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6130" y="84976"/>
            <a:ext cx="7795535" cy="830912"/>
          </a:xfrm>
          <a:prstGeom prst="rect">
            <a:avLst/>
          </a:prstGeom>
          <a:noFill/>
        </p:spPr>
        <p:txBody>
          <a:bodyPr wrap="square" lIns="91350" tIns="45678" rIns="91350" bIns="45678" rtlCol="0">
            <a:spAutoFit/>
          </a:bodyPr>
          <a:lstStyle/>
          <a:p>
            <a:pPr>
              <a:buClr>
                <a:srgbClr val="000000"/>
              </a:buClr>
              <a:tabLst>
                <a:tab pos="913899" algn="l"/>
              </a:tabLst>
              <a:defRPr/>
            </a:pP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РАБОТ ПО ПОДТВЕРЖДЕНИЮ </a:t>
            </a:r>
            <a:r>
              <a:rPr lang="ru-RU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СООТВЕТСТВИЯ </a:t>
            </a: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 СВЯЗИ </a:t>
            </a:r>
          </a:p>
          <a:p>
            <a:pPr>
              <a:buClr>
                <a:srgbClr val="000000"/>
              </a:buClr>
              <a:tabLst>
                <a:tab pos="913899" algn="l"/>
              </a:tabLst>
              <a:defRPr/>
            </a:pPr>
            <a:r>
              <a:rPr lang="ru-RU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РЕСПУБЛИКЕ КРЫМ И Г. СЕВАСТОПОЛЕ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7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10" name="Овал 16"/>
          <p:cNvSpPr>
            <a:spLocks noChangeArrowheads="1"/>
          </p:cNvSpPr>
          <p:nvPr/>
        </p:nvSpPr>
        <p:spPr bwMode="auto">
          <a:xfrm>
            <a:off x="548365" y="2362200"/>
            <a:ext cx="1600200" cy="628650"/>
          </a:xfrm>
          <a:prstGeom prst="ellipse">
            <a:avLst/>
          </a:prstGeom>
          <a:solidFill>
            <a:srgbClr val="92D050"/>
          </a:solidFill>
          <a:ln w="9525">
            <a:solidFill>
              <a:srgbClr val="5DAF82"/>
            </a:solidFill>
            <a:round/>
            <a:headEnd/>
            <a:tailEnd/>
          </a:ln>
        </p:spPr>
        <p:txBody>
          <a:bodyPr lIns="91389" tIns="45696" rIns="91389" bIns="45696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300" dirty="0">
                <a:solidFill>
                  <a:srgbClr val="0B0B0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altLang="ru-RU" sz="1300" dirty="0">
                <a:solidFill>
                  <a:srgbClr val="0B0B09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altLang="ru-RU" sz="1400" dirty="0">
              <a:solidFill>
                <a:srgbClr val="0B0B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43397" y="2411412"/>
            <a:ext cx="5517522" cy="55139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389" tIns="45696" rIns="91389" bIns="45696" anchor="ctr"/>
          <a:lstStyle/>
          <a:p>
            <a:pPr algn="l"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Если средства связи сертифицированы в России, </a:t>
            </a:r>
          </a:p>
          <a:p>
            <a:pPr algn="l"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то повторная </a:t>
            </a:r>
            <a:r>
              <a:rPr lang="ru-RU" sz="14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сертификация не требуется</a:t>
            </a:r>
          </a:p>
          <a:p>
            <a:pPr algn="l">
              <a:defRPr/>
            </a:pPr>
            <a:endParaRPr lang="ru-RU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2347641" y="2687108"/>
            <a:ext cx="685800" cy="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 defTabSz="91389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7"/>
          <p:cNvSpPr>
            <a:spLocks noChangeArrowheads="1"/>
          </p:cNvSpPr>
          <p:nvPr/>
        </p:nvSpPr>
        <p:spPr bwMode="auto">
          <a:xfrm>
            <a:off x="641498" y="3835398"/>
            <a:ext cx="1600200" cy="6286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lIns="91389" tIns="45696" rIns="91389" bIns="45696"/>
          <a:lstStyle>
            <a:lvl1pPr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300" dirty="0">
                <a:solidFill>
                  <a:srgbClr val="0B0B09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1300" dirty="0">
                <a:solidFill>
                  <a:srgbClr val="0B0B09"/>
                </a:solidFill>
                <a:latin typeface="Times New Roman" pitchFamily="18" charset="0"/>
                <a:cs typeface="Times New Roman" pitchFamily="18" charset="0"/>
              </a:rPr>
              <a:t>вариант</a:t>
            </a:r>
            <a:endParaRPr lang="ru-RU" altLang="ru-RU" sz="1400" dirty="0">
              <a:solidFill>
                <a:srgbClr val="0B0B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143397" y="3185583"/>
            <a:ext cx="5537824" cy="914400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389" tIns="45696" rIns="91389" bIns="45696" anchor="ctr"/>
          <a:lstStyle/>
          <a:p>
            <a:pPr algn="l"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Если средства связи не сертифицированы в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России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но </a:t>
            </a:r>
            <a:endParaRPr lang="ru-RU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сертифицированы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Украине,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то </a:t>
            </a:r>
            <a:r>
              <a:rPr lang="ru-RU" sz="14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требуется </a:t>
            </a:r>
            <a:r>
              <a:rPr lang="ru-RU" sz="14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сертификация </a:t>
            </a:r>
            <a:endParaRPr lang="ru-RU" sz="1400" u="sng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14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 недостающим параметрам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(когда требования </a:t>
            </a:r>
            <a:endParaRPr lang="ru-RU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российских НПА более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«жесткие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») </a:t>
            </a:r>
            <a:endParaRPr lang="ru-RU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143397" y="4394199"/>
            <a:ext cx="5497218" cy="478367"/>
          </a:xfrm>
          <a:prstGeom prst="round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1389" tIns="45696" rIns="91389" bIns="45696" anchor="ctr"/>
          <a:lstStyle/>
          <a:p>
            <a:pPr algn="l">
              <a:defRPr/>
            </a:pP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Если средства связи не сертифицированы ни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России, ни </a:t>
            </a:r>
            <a:endParaRPr lang="ru-RU" sz="14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Украине, то </a:t>
            </a:r>
            <a:r>
              <a:rPr lang="ru-RU" sz="14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требуется </a:t>
            </a:r>
            <a:r>
              <a:rPr lang="ru-RU" sz="14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полная сертификация</a:t>
            </a:r>
            <a:endParaRPr lang="ru-RU" sz="1400" u="sng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l">
              <a:defRPr/>
            </a:pPr>
            <a:endParaRPr lang="ru-RU" sz="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V="1">
            <a:off x="2362199" y="3642782"/>
            <a:ext cx="668868" cy="319617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2362198" y="4267199"/>
            <a:ext cx="711721" cy="393699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9" tIns="45696" rIns="91389" bIns="45696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726278" y="1316080"/>
            <a:ext cx="2347641" cy="91754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r>
              <a:rPr lang="ru-RU" sz="1100" dirty="0">
                <a:solidFill>
                  <a:srgbClr val="FF0000"/>
                </a:solidFill>
                <a:latin typeface="Arial" charset="0"/>
              </a:rPr>
              <a:t>ППРФ-1326 </a:t>
            </a:r>
            <a:r>
              <a:rPr lang="ru-RU" sz="1100" dirty="0" smtClean="0">
                <a:solidFill>
                  <a:srgbClr val="FF0000"/>
                </a:solidFill>
                <a:latin typeface="Arial" charset="0"/>
              </a:rPr>
              <a:t>от 05.12.2014 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48749" y="1421371"/>
            <a:ext cx="4927119" cy="8286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0" tIns="45678" rIns="91350" bIns="45678" spcCol="0" rtlCol="0" anchor="ctr"/>
          <a:lstStyle/>
          <a:p>
            <a:pPr lvl="0"/>
            <a:r>
              <a:rPr lang="ru-RU" sz="1000" b="0" dirty="0">
                <a:solidFill>
                  <a:srgbClr val="0B0B09"/>
                </a:solidFill>
                <a:latin typeface="Arial" charset="0"/>
              </a:rPr>
              <a:t>П.20. </a:t>
            </a:r>
            <a:r>
              <a:rPr lang="ru-RU" sz="1000" dirty="0">
                <a:solidFill>
                  <a:srgbClr val="0B0B09"/>
                </a:solidFill>
                <a:latin typeface="Arial" charset="0"/>
              </a:rPr>
              <a:t>Если на используемые средства связи отсутствуют документы о подтверждении соответствия обязательным требованиям, необходимо прохождение</a:t>
            </a:r>
            <a:r>
              <a:rPr lang="ru-RU" sz="1000" dirty="0">
                <a:solidFill>
                  <a:srgbClr val="FF0000"/>
                </a:solidFill>
                <a:latin typeface="Arial" charset="0"/>
              </a:rPr>
              <a:t> процедуры обязательного подтверждения соответствия не позднее </a:t>
            </a:r>
            <a:r>
              <a:rPr lang="ru-RU" sz="1000" dirty="0" smtClean="0">
                <a:solidFill>
                  <a:srgbClr val="FF0000"/>
                </a:solidFill>
                <a:latin typeface="Arial" charset="0"/>
              </a:rPr>
              <a:t>31 </a:t>
            </a:r>
            <a:r>
              <a:rPr lang="ru-RU" sz="1000" dirty="0">
                <a:solidFill>
                  <a:srgbClr val="FF0000"/>
                </a:solidFill>
                <a:latin typeface="Arial" charset="0"/>
              </a:rPr>
              <a:t>декабря 2015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067" y="910397"/>
            <a:ext cx="5005659" cy="3077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400" b="0" dirty="0"/>
              <a:t>Май 2014 г. – </a:t>
            </a:r>
            <a:r>
              <a:rPr lang="ru-RU" sz="1400" b="0" dirty="0" smtClean="0"/>
              <a:t>Конференция </a:t>
            </a:r>
            <a:r>
              <a:rPr lang="ru-RU" sz="1400" b="0" dirty="0"/>
              <a:t>в Крыму (Симферополь</a:t>
            </a:r>
            <a:r>
              <a:rPr lang="ru-RU" sz="1400" b="0" dirty="0" smtClean="0"/>
              <a:t>).</a:t>
            </a:r>
            <a:endParaRPr lang="ru-RU" sz="1400" b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0098" y="5241426"/>
            <a:ext cx="5384004" cy="584691"/>
          </a:xfrm>
          <a:prstGeom prst="rect">
            <a:avLst/>
          </a:prstGeom>
        </p:spPr>
        <p:txBody>
          <a:bodyPr wrap="square" lIns="91350" tIns="45678" rIns="91350" bIns="45678">
            <a:spAutoFit/>
          </a:bodyPr>
          <a:lstStyle/>
          <a:p>
            <a:pPr lvl="0"/>
            <a:r>
              <a:rPr lang="ru-RU" alt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«Одно окно» на </a:t>
            </a: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базе ФГУП НИИР – </a:t>
            </a:r>
          </a:p>
          <a:p>
            <a:pPr lvl="0"/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Севастопольский филиал ИЦ «Омега»</a:t>
            </a:r>
            <a:endParaRPr lang="ru-RU" alt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ni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931" y="4953000"/>
            <a:ext cx="1296000" cy="7670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98" y="5826117"/>
            <a:ext cx="1080000" cy="83819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362199" y="6017985"/>
            <a:ext cx="495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B050"/>
                </a:solidFill>
              </a:rPr>
              <a:t>Адрес: 299053, г. Севастополь, </a:t>
            </a:r>
            <a:r>
              <a:rPr lang="ru-RU" sz="1200" dirty="0" err="1">
                <a:solidFill>
                  <a:srgbClr val="00B050"/>
                </a:solidFill>
              </a:rPr>
              <a:t>ул.Вакуленчука</a:t>
            </a:r>
            <a:r>
              <a:rPr lang="ru-RU" sz="1200" dirty="0">
                <a:solidFill>
                  <a:srgbClr val="00B050"/>
                </a:solidFill>
              </a:rPr>
              <a:t>, д.29</a:t>
            </a:r>
            <a:br>
              <a:rPr lang="ru-RU" sz="1200" dirty="0">
                <a:solidFill>
                  <a:srgbClr val="00B050"/>
                </a:solidFill>
              </a:rPr>
            </a:br>
            <a:r>
              <a:rPr lang="ru-RU" sz="1200" dirty="0">
                <a:solidFill>
                  <a:srgbClr val="00B050"/>
                </a:solidFill>
              </a:rPr>
              <a:t>E-mail: </a:t>
            </a:r>
            <a:r>
              <a:rPr lang="ru-RU" sz="1200" dirty="0" smtClean="0">
                <a:solidFill>
                  <a:srgbClr val="00B050"/>
                </a:solidFill>
                <a:hlinkClick r:id="rId5"/>
              </a:rPr>
              <a:t>stcomega@niir.ru</a:t>
            </a:r>
            <a:r>
              <a:rPr lang="ru-RU" sz="1200" dirty="0">
                <a:solidFill>
                  <a:srgbClr val="00B050"/>
                </a:solidFill>
              </a:rPr>
              <a:t> Факс:+7 (8692) 469-679</a:t>
            </a:r>
            <a:endParaRPr lang="ru-RU" sz="1200" dirty="0" smtClean="0">
              <a:solidFill>
                <a:srgbClr val="00B050"/>
              </a:solidFill>
            </a:endParaRPr>
          </a:p>
          <a:p>
            <a:pPr lvl="0"/>
            <a:r>
              <a:rPr lang="ru-RU" sz="1200" dirty="0" smtClean="0">
                <a:solidFill>
                  <a:srgbClr val="00B050"/>
                </a:solidFill>
              </a:rPr>
              <a:t>тел +7 </a:t>
            </a:r>
            <a:r>
              <a:rPr lang="ru-RU" sz="1200" dirty="0">
                <a:solidFill>
                  <a:srgbClr val="00B050"/>
                </a:solidFill>
              </a:rPr>
              <a:t>(8692) 537-072, +7 (978) 057 64 </a:t>
            </a:r>
            <a:r>
              <a:rPr lang="ru-RU" sz="1200" dirty="0" smtClean="0">
                <a:solidFill>
                  <a:srgbClr val="00B050"/>
                </a:solidFill>
              </a:rPr>
              <a:t>79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3373" y="5237408"/>
            <a:ext cx="2076450" cy="8309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91350" tIns="45678" rIns="91350" bIns="45678">
            <a:spAutoFit/>
          </a:bodyPr>
          <a:lstStyle/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Россвязь</a:t>
            </a:r>
            <a:r>
              <a:rPr lang="ru-RU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 defTabSz="91352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взаимодействия </a:t>
            </a:r>
          </a:p>
        </p:txBody>
      </p:sp>
    </p:spTree>
    <p:extLst>
      <p:ext uri="{BB962C8B-B14F-4D97-AF65-F5344CB8AC3E}">
        <p14:creationId xmlns:p14="http://schemas.microsoft.com/office/powerpoint/2010/main" val="27644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16417" y="361931"/>
            <a:ext cx="4034192" cy="400025"/>
          </a:xfrm>
          <a:prstGeom prst="rect">
            <a:avLst/>
          </a:prstGeom>
          <a:noFill/>
        </p:spPr>
        <p:txBody>
          <a:bodyPr wrap="none" lIns="91350" tIns="45678" rIns="91350" bIns="45678" rtlCol="0">
            <a:spAutoFit/>
          </a:bodyPr>
          <a:lstStyle/>
          <a:p>
            <a:r>
              <a:rPr lang="ru-RU" sz="20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РЕЗУЛЬТАТЫ</a:t>
            </a:r>
            <a:endParaRPr lang="ru-RU" sz="20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8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1447800"/>
            <a:ext cx="4572000" cy="3477827"/>
          </a:xfrm>
          <a:prstGeom prst="rect">
            <a:avLst/>
          </a:prstGeom>
        </p:spPr>
        <p:txBody>
          <a:bodyPr lIns="91389" tIns="45696" rIns="91389" bIns="45696">
            <a:spAutoFit/>
          </a:bodyPr>
          <a:lstStyle/>
          <a:p>
            <a:pPr algn="l"/>
            <a:r>
              <a:rPr lang="ru-RU" sz="1100" dirty="0"/>
              <a:t>1. ООО «</a:t>
            </a:r>
            <a:r>
              <a:rPr lang="ru-RU" sz="1100" dirty="0" err="1"/>
              <a:t>Феотел</a:t>
            </a:r>
            <a:r>
              <a:rPr lang="ru-RU" sz="1100" dirty="0"/>
              <a:t>»</a:t>
            </a:r>
          </a:p>
          <a:p>
            <a:pPr algn="l"/>
            <a:r>
              <a:rPr lang="ru-RU" sz="1100" dirty="0"/>
              <a:t>2. ООО «</a:t>
            </a:r>
            <a:r>
              <a:rPr lang="ru-RU" sz="1100" dirty="0" err="1"/>
              <a:t>Ардинвест</a:t>
            </a:r>
            <a:r>
              <a:rPr lang="ru-RU" sz="1100" dirty="0"/>
              <a:t>»</a:t>
            </a:r>
          </a:p>
          <a:p>
            <a:pPr algn="l"/>
            <a:r>
              <a:rPr lang="ru-RU" sz="1100" dirty="0"/>
              <a:t>3. Частное АО «</a:t>
            </a:r>
            <a:r>
              <a:rPr lang="ru-RU" sz="1100" dirty="0" err="1"/>
              <a:t>Восточно</a:t>
            </a:r>
            <a:r>
              <a:rPr lang="ru-RU" sz="1100" dirty="0"/>
              <a:t> – Крымская энергетическая компания»</a:t>
            </a:r>
          </a:p>
          <a:p>
            <a:pPr algn="l"/>
            <a:r>
              <a:rPr lang="ru-RU" sz="1100" dirty="0"/>
              <a:t>4. ООО «КВАДРО+НОРД, ЛТД»</a:t>
            </a:r>
          </a:p>
          <a:p>
            <a:pPr algn="l"/>
            <a:r>
              <a:rPr lang="ru-RU" sz="1100" dirty="0"/>
              <a:t>5. ООО «Интернет-Полиглот»</a:t>
            </a:r>
          </a:p>
          <a:p>
            <a:pPr algn="l"/>
            <a:r>
              <a:rPr lang="ru-RU" sz="1100" dirty="0"/>
              <a:t>6. ООО «</a:t>
            </a:r>
            <a:r>
              <a:rPr lang="ru-RU" sz="1100" dirty="0" err="1"/>
              <a:t>Информ</a:t>
            </a:r>
            <a:r>
              <a:rPr lang="ru-RU" sz="1100" dirty="0"/>
              <a:t> холдинг»</a:t>
            </a:r>
          </a:p>
          <a:p>
            <a:pPr algn="l"/>
            <a:r>
              <a:rPr lang="ru-RU" sz="1100" dirty="0"/>
              <a:t>7. ООО «Интернациональные телекоммуникации»</a:t>
            </a:r>
          </a:p>
          <a:p>
            <a:pPr algn="l"/>
            <a:r>
              <a:rPr lang="ru-RU" sz="1100" dirty="0">
                <a:solidFill>
                  <a:srgbClr val="00B050"/>
                </a:solidFill>
              </a:rPr>
              <a:t>8. Частное предприятие телекомпания  «Орфей»</a:t>
            </a:r>
          </a:p>
          <a:p>
            <a:pPr algn="l"/>
            <a:r>
              <a:rPr lang="ru-RU" sz="1100" dirty="0">
                <a:solidFill>
                  <a:srgbClr val="00B050"/>
                </a:solidFill>
              </a:rPr>
              <a:t>9. Частное предприятие «РЕАЛ ВЕБ»</a:t>
            </a:r>
          </a:p>
          <a:p>
            <a:pPr algn="l"/>
            <a:r>
              <a:rPr lang="ru-RU" sz="1100" dirty="0"/>
              <a:t>10. Публичное АО «</a:t>
            </a:r>
            <a:r>
              <a:rPr lang="ru-RU" sz="1100" dirty="0" err="1"/>
              <a:t>Укртелеком</a:t>
            </a:r>
            <a:r>
              <a:rPr lang="ru-RU" sz="1100" dirty="0"/>
              <a:t>» (ОАО «</a:t>
            </a:r>
            <a:r>
              <a:rPr lang="ru-RU" sz="1100" dirty="0" err="1"/>
              <a:t>Крымтелеком</a:t>
            </a:r>
            <a:r>
              <a:rPr lang="ru-RU" sz="1100" dirty="0"/>
              <a:t>»)</a:t>
            </a:r>
          </a:p>
          <a:p>
            <a:pPr algn="l"/>
            <a:r>
              <a:rPr lang="ru-RU" sz="1100" dirty="0"/>
              <a:t>11. Частное предприятие «Евпаторийские Телекоммуникации»</a:t>
            </a:r>
          </a:p>
          <a:p>
            <a:pPr algn="l"/>
            <a:r>
              <a:rPr lang="ru-RU" sz="1100" dirty="0">
                <a:solidFill>
                  <a:srgbClr val="00B050"/>
                </a:solidFill>
              </a:rPr>
              <a:t>12. АО  «Бахчисарайский комбинат «Стройиндустрия»</a:t>
            </a:r>
          </a:p>
          <a:p>
            <a:pPr algn="l"/>
            <a:r>
              <a:rPr lang="ru-RU" sz="1100" dirty="0">
                <a:solidFill>
                  <a:srgbClr val="00B050"/>
                </a:solidFill>
              </a:rPr>
              <a:t>13. Эксплуатационно-технический узел связи</a:t>
            </a:r>
          </a:p>
          <a:p>
            <a:pPr algn="l"/>
            <a:r>
              <a:rPr lang="ru-RU" sz="1100" dirty="0"/>
              <a:t>14. ООО «Телерадиокомпания «ВТВ-Белком»</a:t>
            </a:r>
          </a:p>
          <a:p>
            <a:pPr algn="l"/>
            <a:r>
              <a:rPr lang="ru-RU" sz="1100" dirty="0"/>
              <a:t>15. ООО  Телерадиокомпания «</a:t>
            </a:r>
            <a:r>
              <a:rPr lang="ru-RU" sz="1100" dirty="0" err="1"/>
              <a:t>Бытрадиотехника</a:t>
            </a:r>
            <a:r>
              <a:rPr lang="ru-RU" sz="1100" dirty="0"/>
              <a:t>»</a:t>
            </a:r>
          </a:p>
          <a:p>
            <a:pPr algn="l"/>
            <a:r>
              <a:rPr lang="ru-RU" sz="1100" dirty="0"/>
              <a:t>16. ООО «</a:t>
            </a:r>
            <a:r>
              <a:rPr lang="ru-RU" sz="1100" dirty="0" err="1"/>
              <a:t>Сайфер</a:t>
            </a:r>
            <a:r>
              <a:rPr lang="ru-RU" sz="1100" dirty="0"/>
              <a:t>»</a:t>
            </a:r>
          </a:p>
          <a:p>
            <a:pPr algn="l"/>
            <a:r>
              <a:rPr lang="ru-RU" sz="1100" dirty="0"/>
              <a:t>17. ООО Телерадиокомпания «Северный Крым»</a:t>
            </a:r>
          </a:p>
          <a:p>
            <a:pPr algn="l"/>
            <a:r>
              <a:rPr lang="ru-RU" sz="1100" dirty="0"/>
              <a:t>18. ООО «Студия </a:t>
            </a:r>
            <a:r>
              <a:rPr lang="ru-RU" sz="1100" dirty="0" err="1"/>
              <a:t>Артэкс</a:t>
            </a:r>
            <a:r>
              <a:rPr lang="ru-RU" sz="1100" dirty="0"/>
              <a:t>»</a:t>
            </a:r>
          </a:p>
          <a:p>
            <a:pPr algn="l"/>
            <a:r>
              <a:rPr lang="ru-RU" sz="1100" dirty="0"/>
              <a:t>19. ООО «Телерадиокомпания «</a:t>
            </a:r>
            <a:r>
              <a:rPr lang="ru-RU" sz="1100" dirty="0" err="1"/>
              <a:t>Медиапрофиль</a:t>
            </a:r>
            <a:r>
              <a:rPr lang="ru-RU" sz="1100" dirty="0"/>
              <a:t>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34001" y="1371600"/>
            <a:ext cx="3522876" cy="938670"/>
          </a:xfrm>
          <a:prstGeom prst="rect">
            <a:avLst/>
          </a:prstGeom>
        </p:spPr>
        <p:txBody>
          <a:bodyPr wrap="square" lIns="91389" tIns="45696" rIns="91389" bIns="45696">
            <a:spAutoFit/>
          </a:bodyPr>
          <a:lstStyle/>
          <a:p>
            <a:pPr algn="l"/>
            <a:r>
              <a:rPr lang="ru-RU" sz="1100" dirty="0">
                <a:solidFill>
                  <a:srgbClr val="00B050"/>
                </a:solidFill>
              </a:rPr>
              <a:t>1. ООО  «Телефонная компания «Южная сеть» (ООО ТК «Сонет»)</a:t>
            </a:r>
          </a:p>
          <a:p>
            <a:pPr algn="l"/>
            <a:r>
              <a:rPr lang="ru-RU" sz="1100" dirty="0"/>
              <a:t>2. Частное АО «</a:t>
            </a:r>
            <a:r>
              <a:rPr lang="ru-RU" sz="1100" dirty="0" err="1"/>
              <a:t>Балаклавское</a:t>
            </a:r>
            <a:r>
              <a:rPr lang="ru-RU" sz="1100" dirty="0"/>
              <a:t> рудоуправление им. А.М. Горького»</a:t>
            </a:r>
          </a:p>
          <a:p>
            <a:pPr algn="l"/>
            <a:r>
              <a:rPr lang="ru-RU" sz="1100" dirty="0"/>
              <a:t>3. ГУП «Севастополь телеком»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2377" y="990600"/>
            <a:ext cx="1779423" cy="307728"/>
          </a:xfrm>
          <a:prstGeom prst="rect">
            <a:avLst/>
          </a:prstGeom>
          <a:noFill/>
        </p:spPr>
        <p:txBody>
          <a:bodyPr wrap="none" lIns="91389" tIns="45696" rIns="91389" bIns="45696" rtlCol="0">
            <a:spAutoFit/>
          </a:bodyPr>
          <a:lstStyle/>
          <a:p>
            <a:r>
              <a:rPr lang="ru-RU" sz="1400" dirty="0">
                <a:solidFill>
                  <a:srgbClr val="3333FF"/>
                </a:solidFill>
              </a:rPr>
              <a:t>Республика Крым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0200" y="990600"/>
            <a:ext cx="1933760" cy="307728"/>
          </a:xfrm>
          <a:prstGeom prst="rect">
            <a:avLst/>
          </a:prstGeom>
        </p:spPr>
        <p:txBody>
          <a:bodyPr wrap="none" lIns="91389" tIns="45696" rIns="91389" bIns="45696">
            <a:spAutoFit/>
          </a:bodyPr>
          <a:lstStyle/>
          <a:p>
            <a:r>
              <a:rPr lang="ru-RU" sz="1400" dirty="0">
                <a:solidFill>
                  <a:srgbClr val="3333FF"/>
                </a:solidFill>
              </a:rPr>
              <a:t>Город Севастополь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5157283"/>
            <a:ext cx="7086600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08035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srgbClr val="30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sz="1400" b="0" dirty="0" smtClean="0">
                <a:solidFill>
                  <a:srgbClr val="30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ППРФ-1326 – </a:t>
            </a:r>
            <a:r>
              <a:rPr lang="ru-RU" sz="1400" b="0" dirty="0" smtClean="0">
                <a:solidFill>
                  <a:srgbClr val="30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обязанность операторов связи. </a:t>
            </a:r>
            <a:endParaRPr lang="ru-RU" sz="1400" b="0" dirty="0" smtClean="0">
              <a:solidFill>
                <a:srgbClr val="30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008035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 err="1" smtClean="0">
                <a:solidFill>
                  <a:srgbClr val="30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Россвязь</a:t>
            </a:r>
            <a:r>
              <a:rPr lang="ru-RU" sz="1400" b="0" dirty="0" smtClean="0">
                <a:solidFill>
                  <a:srgbClr val="30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выражает надежду, что все средства связи, используемые предприятиями республики Крым и города Севастополя, пройдут процедуру обязательного подтверждения соответствия в установленный срок.</a:t>
            </a:r>
          </a:p>
        </p:txBody>
      </p:sp>
      <p:pic>
        <p:nvPicPr>
          <p:cNvPr id="10" name="Picture 5" descr="C:\temp\Россвязь\icons\Sevastopol-unoffici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995" y="762000"/>
            <a:ext cx="581805" cy="68580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8200"/>
            <a:ext cx="533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47" y="2286000"/>
            <a:ext cx="6367453" cy="3373416"/>
          </a:xfrm>
          <a:prstGeom prst="rect">
            <a:avLst/>
          </a:prstGeom>
          <a:effectLst/>
        </p:spPr>
      </p:pic>
      <p:pic>
        <p:nvPicPr>
          <p:cNvPr id="1026" name="Picture 2" descr="C:\Users\Dmitry\Downloads\IMG_6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240" y="3581400"/>
            <a:ext cx="771960" cy="1219200"/>
          </a:xfrm>
          <a:prstGeom prst="rect">
            <a:avLst/>
          </a:prstGeom>
          <a:noFill/>
          <a:effectLst>
            <a:outerShdw blurRad="152400" dist="38100" dir="5400000" algn="ctr" rotWithShape="0">
              <a:srgbClr val="000000">
                <a:alpha val="38000"/>
              </a:srgbClr>
            </a:outerShdw>
          </a:effectLst>
        </p:spPr>
      </p:pic>
      <p:pic>
        <p:nvPicPr>
          <p:cNvPr id="2050" name="Picture 2" descr="C:\Users\Dmitry\Downloads\маршрутизатор.jpg"/>
          <p:cNvPicPr>
            <a:picLocks noChangeAspect="1" noChangeArrowheads="1"/>
          </p:cNvPicPr>
          <p:nvPr/>
        </p:nvPicPr>
        <p:blipFill>
          <a:blip r:embed="rId4"/>
          <a:srcRect l="27461" r="19488"/>
          <a:stretch>
            <a:fillRect/>
          </a:stretch>
        </p:blipFill>
        <p:spPr bwMode="auto">
          <a:xfrm>
            <a:off x="6621994" y="3581400"/>
            <a:ext cx="769406" cy="1228877"/>
          </a:xfrm>
          <a:prstGeom prst="rect">
            <a:avLst/>
          </a:prstGeom>
          <a:noFill/>
          <a:effectLst>
            <a:outerShdw blurRad="152400" dist="381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1390171" y="536298"/>
            <a:ext cx="6915633" cy="378066"/>
          </a:xfrm>
          <a:prstGeom prst="rect">
            <a:avLst/>
          </a:prstGeom>
          <a:noFill/>
        </p:spPr>
        <p:txBody>
          <a:bodyPr wrap="square" lIns="69609" tIns="34805" rIns="69609" bIns="34805" rtlCol="0">
            <a:spAutoFit/>
          </a:bodyPr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r>
              <a:rPr lang="ru-RU" sz="2000" kern="800" spc="-3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kern="800" spc="-3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УНИВЕРСАЛЬНОЙ УСЛУГИ СВЯЗИ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19200" y="1143000"/>
            <a:ext cx="7010400" cy="751054"/>
          </a:xfrm>
          <a:prstGeom prst="rect">
            <a:avLst/>
          </a:prstGeom>
          <a:noFill/>
        </p:spPr>
        <p:txBody>
          <a:bodyPr wrap="square" lIns="69609" tIns="34805" rIns="69609" bIns="34805" rtlCol="0">
            <a:spAutoFit/>
          </a:bodyPr>
          <a:lstStyle/>
          <a:p>
            <a:pPr algn="just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всего многообразия оказываемых услуг связи (около 20) существует услуга связи, предоставление которой гарантируется государством, это универсальная услуга связи. </a:t>
            </a:r>
            <a:endParaRPr lang="ru-RU" sz="14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838506" y="3962400"/>
            <a:ext cx="514294" cy="685762"/>
          </a:xfrm>
          <a:custGeom>
            <a:avLst/>
            <a:gdLst>
              <a:gd name="connsiteX0" fmla="*/ 0 w 756084"/>
              <a:gd name="connsiteY0" fmla="*/ 197334 h 756084"/>
              <a:gd name="connsiteX1" fmla="*/ 378042 w 756084"/>
              <a:gd name="connsiteY1" fmla="*/ 197334 h 756084"/>
              <a:gd name="connsiteX2" fmla="*/ 378042 w 756084"/>
              <a:gd name="connsiteY2" fmla="*/ 0 h 756084"/>
              <a:gd name="connsiteX3" fmla="*/ 756084 w 756084"/>
              <a:gd name="connsiteY3" fmla="*/ 378042 h 756084"/>
              <a:gd name="connsiteX4" fmla="*/ 378042 w 756084"/>
              <a:gd name="connsiteY4" fmla="*/ 756084 h 756084"/>
              <a:gd name="connsiteX5" fmla="*/ 378042 w 756084"/>
              <a:gd name="connsiteY5" fmla="*/ 558750 h 756084"/>
              <a:gd name="connsiteX6" fmla="*/ 0 w 756084"/>
              <a:gd name="connsiteY6" fmla="*/ 558750 h 756084"/>
              <a:gd name="connsiteX7" fmla="*/ 0 w 756084"/>
              <a:gd name="connsiteY7" fmla="*/ 197334 h 756084"/>
              <a:gd name="connsiteX0" fmla="*/ 9054 w 765138"/>
              <a:gd name="connsiteY0" fmla="*/ 197334 h 756084"/>
              <a:gd name="connsiteX1" fmla="*/ 387096 w 765138"/>
              <a:gd name="connsiteY1" fmla="*/ 197334 h 756084"/>
              <a:gd name="connsiteX2" fmla="*/ 387096 w 765138"/>
              <a:gd name="connsiteY2" fmla="*/ 0 h 756084"/>
              <a:gd name="connsiteX3" fmla="*/ 765138 w 765138"/>
              <a:gd name="connsiteY3" fmla="*/ 378042 h 756084"/>
              <a:gd name="connsiteX4" fmla="*/ 387096 w 765138"/>
              <a:gd name="connsiteY4" fmla="*/ 756084 h 756084"/>
              <a:gd name="connsiteX5" fmla="*/ 387096 w 765138"/>
              <a:gd name="connsiteY5" fmla="*/ 558750 h 756084"/>
              <a:gd name="connsiteX6" fmla="*/ 9054 w 765138"/>
              <a:gd name="connsiteY6" fmla="*/ 558750 h 756084"/>
              <a:gd name="connsiteX7" fmla="*/ 0 w 765138"/>
              <a:gd name="connsiteY7" fmla="*/ 349324 h 756084"/>
              <a:gd name="connsiteX8" fmla="*/ 9054 w 765138"/>
              <a:gd name="connsiteY8" fmla="*/ 197334 h 756084"/>
              <a:gd name="connsiteX0" fmla="*/ 98432 w 854516"/>
              <a:gd name="connsiteY0" fmla="*/ 197334 h 756084"/>
              <a:gd name="connsiteX1" fmla="*/ 476474 w 854516"/>
              <a:gd name="connsiteY1" fmla="*/ 197334 h 756084"/>
              <a:gd name="connsiteX2" fmla="*/ 476474 w 854516"/>
              <a:gd name="connsiteY2" fmla="*/ 0 h 756084"/>
              <a:gd name="connsiteX3" fmla="*/ 854516 w 854516"/>
              <a:gd name="connsiteY3" fmla="*/ 378042 h 756084"/>
              <a:gd name="connsiteX4" fmla="*/ 476474 w 854516"/>
              <a:gd name="connsiteY4" fmla="*/ 756084 h 756084"/>
              <a:gd name="connsiteX5" fmla="*/ 476474 w 854516"/>
              <a:gd name="connsiteY5" fmla="*/ 558750 h 756084"/>
              <a:gd name="connsiteX6" fmla="*/ 98432 w 854516"/>
              <a:gd name="connsiteY6" fmla="*/ 558750 h 756084"/>
              <a:gd name="connsiteX7" fmla="*/ 89378 w 854516"/>
              <a:gd name="connsiteY7" fmla="*/ 349324 h 756084"/>
              <a:gd name="connsiteX8" fmla="*/ 98432 w 854516"/>
              <a:gd name="connsiteY8" fmla="*/ 197334 h 756084"/>
              <a:gd name="connsiteX0" fmla="*/ 47256 w 803340"/>
              <a:gd name="connsiteY0" fmla="*/ 197334 h 756084"/>
              <a:gd name="connsiteX1" fmla="*/ 425298 w 803340"/>
              <a:gd name="connsiteY1" fmla="*/ 197334 h 756084"/>
              <a:gd name="connsiteX2" fmla="*/ 425298 w 803340"/>
              <a:gd name="connsiteY2" fmla="*/ 0 h 756084"/>
              <a:gd name="connsiteX3" fmla="*/ 803340 w 803340"/>
              <a:gd name="connsiteY3" fmla="*/ 378042 h 756084"/>
              <a:gd name="connsiteX4" fmla="*/ 425298 w 803340"/>
              <a:gd name="connsiteY4" fmla="*/ 756084 h 756084"/>
              <a:gd name="connsiteX5" fmla="*/ 425298 w 803340"/>
              <a:gd name="connsiteY5" fmla="*/ 558750 h 756084"/>
              <a:gd name="connsiteX6" fmla="*/ 47256 w 803340"/>
              <a:gd name="connsiteY6" fmla="*/ 558750 h 756084"/>
              <a:gd name="connsiteX7" fmla="*/ 47256 w 803340"/>
              <a:gd name="connsiteY7" fmla="*/ 197334 h 756084"/>
              <a:gd name="connsiteX0" fmla="*/ 53441 w 809525"/>
              <a:gd name="connsiteY0" fmla="*/ 197334 h 756084"/>
              <a:gd name="connsiteX1" fmla="*/ 431483 w 809525"/>
              <a:gd name="connsiteY1" fmla="*/ 197334 h 756084"/>
              <a:gd name="connsiteX2" fmla="*/ 431483 w 809525"/>
              <a:gd name="connsiteY2" fmla="*/ 0 h 756084"/>
              <a:gd name="connsiteX3" fmla="*/ 809525 w 809525"/>
              <a:gd name="connsiteY3" fmla="*/ 378042 h 756084"/>
              <a:gd name="connsiteX4" fmla="*/ 431483 w 809525"/>
              <a:gd name="connsiteY4" fmla="*/ 756084 h 756084"/>
              <a:gd name="connsiteX5" fmla="*/ 431483 w 809525"/>
              <a:gd name="connsiteY5" fmla="*/ 558750 h 756084"/>
              <a:gd name="connsiteX6" fmla="*/ 53441 w 809525"/>
              <a:gd name="connsiteY6" fmla="*/ 558750 h 756084"/>
              <a:gd name="connsiteX7" fmla="*/ 2824 w 809525"/>
              <a:gd name="connsiteY7" fmla="*/ 349324 h 756084"/>
              <a:gd name="connsiteX8" fmla="*/ 53441 w 809525"/>
              <a:gd name="connsiteY8" fmla="*/ 197334 h 756084"/>
              <a:gd name="connsiteX0" fmla="*/ 2824 w 809525"/>
              <a:gd name="connsiteY0" fmla="*/ 349324 h 756084"/>
              <a:gd name="connsiteX1" fmla="*/ 53441 w 809525"/>
              <a:gd name="connsiteY1" fmla="*/ 197334 h 756084"/>
              <a:gd name="connsiteX2" fmla="*/ 431483 w 809525"/>
              <a:gd name="connsiteY2" fmla="*/ 197334 h 756084"/>
              <a:gd name="connsiteX3" fmla="*/ 431483 w 809525"/>
              <a:gd name="connsiteY3" fmla="*/ 0 h 756084"/>
              <a:gd name="connsiteX4" fmla="*/ 809525 w 809525"/>
              <a:gd name="connsiteY4" fmla="*/ 378042 h 756084"/>
              <a:gd name="connsiteX5" fmla="*/ 431483 w 809525"/>
              <a:gd name="connsiteY5" fmla="*/ 756084 h 756084"/>
              <a:gd name="connsiteX6" fmla="*/ 431483 w 809525"/>
              <a:gd name="connsiteY6" fmla="*/ 558750 h 756084"/>
              <a:gd name="connsiteX7" fmla="*/ 53441 w 809525"/>
              <a:gd name="connsiteY7" fmla="*/ 558750 h 756084"/>
              <a:gd name="connsiteX8" fmla="*/ 94264 w 809525"/>
              <a:gd name="connsiteY8" fmla="*/ 440764 h 756084"/>
              <a:gd name="connsiteX0" fmla="*/ 2824 w 809525"/>
              <a:gd name="connsiteY0" fmla="*/ 349324 h 756084"/>
              <a:gd name="connsiteX1" fmla="*/ 53441 w 809525"/>
              <a:gd name="connsiteY1" fmla="*/ 197334 h 756084"/>
              <a:gd name="connsiteX2" fmla="*/ 431483 w 809525"/>
              <a:gd name="connsiteY2" fmla="*/ 197334 h 756084"/>
              <a:gd name="connsiteX3" fmla="*/ 431483 w 809525"/>
              <a:gd name="connsiteY3" fmla="*/ 0 h 756084"/>
              <a:gd name="connsiteX4" fmla="*/ 809525 w 809525"/>
              <a:gd name="connsiteY4" fmla="*/ 378042 h 756084"/>
              <a:gd name="connsiteX5" fmla="*/ 431483 w 809525"/>
              <a:gd name="connsiteY5" fmla="*/ 756084 h 756084"/>
              <a:gd name="connsiteX6" fmla="*/ 431483 w 809525"/>
              <a:gd name="connsiteY6" fmla="*/ 558750 h 756084"/>
              <a:gd name="connsiteX7" fmla="*/ 53441 w 809525"/>
              <a:gd name="connsiteY7" fmla="*/ 558750 h 756084"/>
              <a:gd name="connsiteX0" fmla="*/ 0 w 756084"/>
              <a:gd name="connsiteY0" fmla="*/ 197334 h 756084"/>
              <a:gd name="connsiteX1" fmla="*/ 378042 w 756084"/>
              <a:gd name="connsiteY1" fmla="*/ 197334 h 756084"/>
              <a:gd name="connsiteX2" fmla="*/ 378042 w 756084"/>
              <a:gd name="connsiteY2" fmla="*/ 0 h 756084"/>
              <a:gd name="connsiteX3" fmla="*/ 756084 w 756084"/>
              <a:gd name="connsiteY3" fmla="*/ 378042 h 756084"/>
              <a:gd name="connsiteX4" fmla="*/ 378042 w 756084"/>
              <a:gd name="connsiteY4" fmla="*/ 756084 h 756084"/>
              <a:gd name="connsiteX5" fmla="*/ 378042 w 756084"/>
              <a:gd name="connsiteY5" fmla="*/ 558750 h 756084"/>
              <a:gd name="connsiteX6" fmla="*/ 0 w 756084"/>
              <a:gd name="connsiteY6" fmla="*/ 558750 h 7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084" h="756084">
                <a:moveTo>
                  <a:pt x="0" y="197334"/>
                </a:moveTo>
                <a:lnTo>
                  <a:pt x="378042" y="197334"/>
                </a:lnTo>
                <a:lnTo>
                  <a:pt x="378042" y="0"/>
                </a:lnTo>
                <a:lnTo>
                  <a:pt x="756084" y="378042"/>
                </a:lnTo>
                <a:lnTo>
                  <a:pt x="378042" y="756084"/>
                </a:lnTo>
                <a:lnTo>
                  <a:pt x="378042" y="558750"/>
                </a:lnTo>
                <a:lnTo>
                  <a:pt x="0" y="5587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09" tIns="34805" rIns="69609" bIns="34805" rtlCol="0" anchor="ctr"/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48" name="Стрелка вправо 1"/>
          <p:cNvSpPr/>
          <p:nvPr/>
        </p:nvSpPr>
        <p:spPr>
          <a:xfrm>
            <a:off x="5638800" y="3962400"/>
            <a:ext cx="514294" cy="685762"/>
          </a:xfrm>
          <a:custGeom>
            <a:avLst/>
            <a:gdLst>
              <a:gd name="connsiteX0" fmla="*/ 0 w 756084"/>
              <a:gd name="connsiteY0" fmla="*/ 197334 h 756084"/>
              <a:gd name="connsiteX1" fmla="*/ 378042 w 756084"/>
              <a:gd name="connsiteY1" fmla="*/ 197334 h 756084"/>
              <a:gd name="connsiteX2" fmla="*/ 378042 w 756084"/>
              <a:gd name="connsiteY2" fmla="*/ 0 h 756084"/>
              <a:gd name="connsiteX3" fmla="*/ 756084 w 756084"/>
              <a:gd name="connsiteY3" fmla="*/ 378042 h 756084"/>
              <a:gd name="connsiteX4" fmla="*/ 378042 w 756084"/>
              <a:gd name="connsiteY4" fmla="*/ 756084 h 756084"/>
              <a:gd name="connsiteX5" fmla="*/ 378042 w 756084"/>
              <a:gd name="connsiteY5" fmla="*/ 558750 h 756084"/>
              <a:gd name="connsiteX6" fmla="*/ 0 w 756084"/>
              <a:gd name="connsiteY6" fmla="*/ 558750 h 756084"/>
              <a:gd name="connsiteX7" fmla="*/ 0 w 756084"/>
              <a:gd name="connsiteY7" fmla="*/ 197334 h 756084"/>
              <a:gd name="connsiteX0" fmla="*/ 9054 w 765138"/>
              <a:gd name="connsiteY0" fmla="*/ 197334 h 756084"/>
              <a:gd name="connsiteX1" fmla="*/ 387096 w 765138"/>
              <a:gd name="connsiteY1" fmla="*/ 197334 h 756084"/>
              <a:gd name="connsiteX2" fmla="*/ 387096 w 765138"/>
              <a:gd name="connsiteY2" fmla="*/ 0 h 756084"/>
              <a:gd name="connsiteX3" fmla="*/ 765138 w 765138"/>
              <a:gd name="connsiteY3" fmla="*/ 378042 h 756084"/>
              <a:gd name="connsiteX4" fmla="*/ 387096 w 765138"/>
              <a:gd name="connsiteY4" fmla="*/ 756084 h 756084"/>
              <a:gd name="connsiteX5" fmla="*/ 387096 w 765138"/>
              <a:gd name="connsiteY5" fmla="*/ 558750 h 756084"/>
              <a:gd name="connsiteX6" fmla="*/ 9054 w 765138"/>
              <a:gd name="connsiteY6" fmla="*/ 558750 h 756084"/>
              <a:gd name="connsiteX7" fmla="*/ 0 w 765138"/>
              <a:gd name="connsiteY7" fmla="*/ 349324 h 756084"/>
              <a:gd name="connsiteX8" fmla="*/ 9054 w 765138"/>
              <a:gd name="connsiteY8" fmla="*/ 197334 h 756084"/>
              <a:gd name="connsiteX0" fmla="*/ 98432 w 854516"/>
              <a:gd name="connsiteY0" fmla="*/ 197334 h 756084"/>
              <a:gd name="connsiteX1" fmla="*/ 476474 w 854516"/>
              <a:gd name="connsiteY1" fmla="*/ 197334 h 756084"/>
              <a:gd name="connsiteX2" fmla="*/ 476474 w 854516"/>
              <a:gd name="connsiteY2" fmla="*/ 0 h 756084"/>
              <a:gd name="connsiteX3" fmla="*/ 854516 w 854516"/>
              <a:gd name="connsiteY3" fmla="*/ 378042 h 756084"/>
              <a:gd name="connsiteX4" fmla="*/ 476474 w 854516"/>
              <a:gd name="connsiteY4" fmla="*/ 756084 h 756084"/>
              <a:gd name="connsiteX5" fmla="*/ 476474 w 854516"/>
              <a:gd name="connsiteY5" fmla="*/ 558750 h 756084"/>
              <a:gd name="connsiteX6" fmla="*/ 98432 w 854516"/>
              <a:gd name="connsiteY6" fmla="*/ 558750 h 756084"/>
              <a:gd name="connsiteX7" fmla="*/ 89378 w 854516"/>
              <a:gd name="connsiteY7" fmla="*/ 349324 h 756084"/>
              <a:gd name="connsiteX8" fmla="*/ 98432 w 854516"/>
              <a:gd name="connsiteY8" fmla="*/ 197334 h 756084"/>
              <a:gd name="connsiteX0" fmla="*/ 47256 w 803340"/>
              <a:gd name="connsiteY0" fmla="*/ 197334 h 756084"/>
              <a:gd name="connsiteX1" fmla="*/ 425298 w 803340"/>
              <a:gd name="connsiteY1" fmla="*/ 197334 h 756084"/>
              <a:gd name="connsiteX2" fmla="*/ 425298 w 803340"/>
              <a:gd name="connsiteY2" fmla="*/ 0 h 756084"/>
              <a:gd name="connsiteX3" fmla="*/ 803340 w 803340"/>
              <a:gd name="connsiteY3" fmla="*/ 378042 h 756084"/>
              <a:gd name="connsiteX4" fmla="*/ 425298 w 803340"/>
              <a:gd name="connsiteY4" fmla="*/ 756084 h 756084"/>
              <a:gd name="connsiteX5" fmla="*/ 425298 w 803340"/>
              <a:gd name="connsiteY5" fmla="*/ 558750 h 756084"/>
              <a:gd name="connsiteX6" fmla="*/ 47256 w 803340"/>
              <a:gd name="connsiteY6" fmla="*/ 558750 h 756084"/>
              <a:gd name="connsiteX7" fmla="*/ 47256 w 803340"/>
              <a:gd name="connsiteY7" fmla="*/ 197334 h 756084"/>
              <a:gd name="connsiteX0" fmla="*/ 53441 w 809525"/>
              <a:gd name="connsiteY0" fmla="*/ 197334 h 756084"/>
              <a:gd name="connsiteX1" fmla="*/ 431483 w 809525"/>
              <a:gd name="connsiteY1" fmla="*/ 197334 h 756084"/>
              <a:gd name="connsiteX2" fmla="*/ 431483 w 809525"/>
              <a:gd name="connsiteY2" fmla="*/ 0 h 756084"/>
              <a:gd name="connsiteX3" fmla="*/ 809525 w 809525"/>
              <a:gd name="connsiteY3" fmla="*/ 378042 h 756084"/>
              <a:gd name="connsiteX4" fmla="*/ 431483 w 809525"/>
              <a:gd name="connsiteY4" fmla="*/ 756084 h 756084"/>
              <a:gd name="connsiteX5" fmla="*/ 431483 w 809525"/>
              <a:gd name="connsiteY5" fmla="*/ 558750 h 756084"/>
              <a:gd name="connsiteX6" fmla="*/ 53441 w 809525"/>
              <a:gd name="connsiteY6" fmla="*/ 558750 h 756084"/>
              <a:gd name="connsiteX7" fmla="*/ 2824 w 809525"/>
              <a:gd name="connsiteY7" fmla="*/ 349324 h 756084"/>
              <a:gd name="connsiteX8" fmla="*/ 53441 w 809525"/>
              <a:gd name="connsiteY8" fmla="*/ 197334 h 756084"/>
              <a:gd name="connsiteX0" fmla="*/ 2824 w 809525"/>
              <a:gd name="connsiteY0" fmla="*/ 349324 h 756084"/>
              <a:gd name="connsiteX1" fmla="*/ 53441 w 809525"/>
              <a:gd name="connsiteY1" fmla="*/ 197334 h 756084"/>
              <a:gd name="connsiteX2" fmla="*/ 431483 w 809525"/>
              <a:gd name="connsiteY2" fmla="*/ 197334 h 756084"/>
              <a:gd name="connsiteX3" fmla="*/ 431483 w 809525"/>
              <a:gd name="connsiteY3" fmla="*/ 0 h 756084"/>
              <a:gd name="connsiteX4" fmla="*/ 809525 w 809525"/>
              <a:gd name="connsiteY4" fmla="*/ 378042 h 756084"/>
              <a:gd name="connsiteX5" fmla="*/ 431483 w 809525"/>
              <a:gd name="connsiteY5" fmla="*/ 756084 h 756084"/>
              <a:gd name="connsiteX6" fmla="*/ 431483 w 809525"/>
              <a:gd name="connsiteY6" fmla="*/ 558750 h 756084"/>
              <a:gd name="connsiteX7" fmla="*/ 53441 w 809525"/>
              <a:gd name="connsiteY7" fmla="*/ 558750 h 756084"/>
              <a:gd name="connsiteX8" fmla="*/ 94264 w 809525"/>
              <a:gd name="connsiteY8" fmla="*/ 440764 h 756084"/>
              <a:gd name="connsiteX0" fmla="*/ 2824 w 809525"/>
              <a:gd name="connsiteY0" fmla="*/ 349324 h 756084"/>
              <a:gd name="connsiteX1" fmla="*/ 53441 w 809525"/>
              <a:gd name="connsiteY1" fmla="*/ 197334 h 756084"/>
              <a:gd name="connsiteX2" fmla="*/ 431483 w 809525"/>
              <a:gd name="connsiteY2" fmla="*/ 197334 h 756084"/>
              <a:gd name="connsiteX3" fmla="*/ 431483 w 809525"/>
              <a:gd name="connsiteY3" fmla="*/ 0 h 756084"/>
              <a:gd name="connsiteX4" fmla="*/ 809525 w 809525"/>
              <a:gd name="connsiteY4" fmla="*/ 378042 h 756084"/>
              <a:gd name="connsiteX5" fmla="*/ 431483 w 809525"/>
              <a:gd name="connsiteY5" fmla="*/ 756084 h 756084"/>
              <a:gd name="connsiteX6" fmla="*/ 431483 w 809525"/>
              <a:gd name="connsiteY6" fmla="*/ 558750 h 756084"/>
              <a:gd name="connsiteX7" fmla="*/ 53441 w 809525"/>
              <a:gd name="connsiteY7" fmla="*/ 558750 h 756084"/>
              <a:gd name="connsiteX0" fmla="*/ 0 w 756084"/>
              <a:gd name="connsiteY0" fmla="*/ 197334 h 756084"/>
              <a:gd name="connsiteX1" fmla="*/ 378042 w 756084"/>
              <a:gd name="connsiteY1" fmla="*/ 197334 h 756084"/>
              <a:gd name="connsiteX2" fmla="*/ 378042 w 756084"/>
              <a:gd name="connsiteY2" fmla="*/ 0 h 756084"/>
              <a:gd name="connsiteX3" fmla="*/ 756084 w 756084"/>
              <a:gd name="connsiteY3" fmla="*/ 378042 h 756084"/>
              <a:gd name="connsiteX4" fmla="*/ 378042 w 756084"/>
              <a:gd name="connsiteY4" fmla="*/ 756084 h 756084"/>
              <a:gd name="connsiteX5" fmla="*/ 378042 w 756084"/>
              <a:gd name="connsiteY5" fmla="*/ 558750 h 756084"/>
              <a:gd name="connsiteX6" fmla="*/ 0 w 756084"/>
              <a:gd name="connsiteY6" fmla="*/ 558750 h 75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084" h="756084">
                <a:moveTo>
                  <a:pt x="0" y="197334"/>
                </a:moveTo>
                <a:lnTo>
                  <a:pt x="378042" y="197334"/>
                </a:lnTo>
                <a:lnTo>
                  <a:pt x="378042" y="0"/>
                </a:lnTo>
                <a:lnTo>
                  <a:pt x="756084" y="378042"/>
                </a:lnTo>
                <a:lnTo>
                  <a:pt x="378042" y="756084"/>
                </a:lnTo>
                <a:lnTo>
                  <a:pt x="378042" y="558750"/>
                </a:lnTo>
                <a:lnTo>
                  <a:pt x="0" y="5587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09" tIns="34805" rIns="69609" bIns="34805" rtlCol="0" anchor="ctr"/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50" name="Полилиния 49"/>
          <p:cNvSpPr/>
          <p:nvPr/>
        </p:nvSpPr>
        <p:spPr>
          <a:xfrm>
            <a:off x="1439909" y="4800600"/>
            <a:ext cx="998491" cy="848906"/>
          </a:xfrm>
          <a:custGeom>
            <a:avLst/>
            <a:gdLst>
              <a:gd name="connsiteX0" fmla="*/ 0 w 1404000"/>
              <a:gd name="connsiteY0" fmla="*/ 0 h 1188000"/>
              <a:gd name="connsiteX1" fmla="*/ 198004 w 1404000"/>
              <a:gd name="connsiteY1" fmla="*/ 0 h 1188000"/>
              <a:gd name="connsiteX2" fmla="*/ 396044 w 1404000"/>
              <a:gd name="connsiteY2" fmla="*/ 0 h 1188000"/>
              <a:gd name="connsiteX3" fmla="*/ 1205996 w 1404000"/>
              <a:gd name="connsiteY3" fmla="*/ 0 h 1188000"/>
              <a:gd name="connsiteX4" fmla="*/ 1404000 w 1404000"/>
              <a:gd name="connsiteY4" fmla="*/ 198004 h 1188000"/>
              <a:gd name="connsiteX5" fmla="*/ 1404000 w 1404000"/>
              <a:gd name="connsiteY5" fmla="*/ 989996 h 1188000"/>
              <a:gd name="connsiteX6" fmla="*/ 1205996 w 1404000"/>
              <a:gd name="connsiteY6" fmla="*/ 1188000 h 1188000"/>
              <a:gd name="connsiteX7" fmla="*/ 198004 w 1404000"/>
              <a:gd name="connsiteY7" fmla="*/ 1188000 h 1188000"/>
              <a:gd name="connsiteX8" fmla="*/ 0 w 1404000"/>
              <a:gd name="connsiteY8" fmla="*/ 989996 h 1188000"/>
              <a:gd name="connsiteX9" fmla="*/ 0 w 1404000"/>
              <a:gd name="connsiteY9" fmla="*/ 324036 h 1188000"/>
              <a:gd name="connsiteX10" fmla="*/ 0 w 1404000"/>
              <a:gd name="connsiteY10" fmla="*/ 198004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000" h="1188000">
                <a:moveTo>
                  <a:pt x="0" y="0"/>
                </a:moveTo>
                <a:lnTo>
                  <a:pt x="198004" y="0"/>
                </a:lnTo>
                <a:lnTo>
                  <a:pt x="396044" y="0"/>
                </a:lnTo>
                <a:lnTo>
                  <a:pt x="1205996" y="0"/>
                </a:lnTo>
                <a:cubicBezTo>
                  <a:pt x="1315351" y="0"/>
                  <a:pt x="1404000" y="88649"/>
                  <a:pt x="1404000" y="198004"/>
                </a:cubicBezTo>
                <a:lnTo>
                  <a:pt x="1404000" y="989996"/>
                </a:lnTo>
                <a:cubicBezTo>
                  <a:pt x="1404000" y="1099351"/>
                  <a:pt x="1315351" y="1188000"/>
                  <a:pt x="1205996" y="1188000"/>
                </a:cubicBezTo>
                <a:lnTo>
                  <a:pt x="198004" y="1188000"/>
                </a:lnTo>
                <a:cubicBezTo>
                  <a:pt x="88649" y="1188000"/>
                  <a:pt x="0" y="1099351"/>
                  <a:pt x="0" y="989996"/>
                </a:cubicBezTo>
                <a:lnTo>
                  <a:pt x="0" y="324036"/>
                </a:lnTo>
                <a:lnTo>
                  <a:pt x="0" y="198004"/>
                </a:lnTo>
                <a:close/>
              </a:path>
            </a:pathLst>
          </a:custGeom>
          <a:ln w="38100">
            <a:solidFill>
              <a:schemeClr val="tx2"/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09" tIns="34805" rIns="69609" bIns="34805" rtlCol="0" anchor="ctr"/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909" y="4899046"/>
            <a:ext cx="998491" cy="587354"/>
          </a:xfrm>
          <a:prstGeom prst="rect">
            <a:avLst/>
          </a:prstGeom>
          <a:noFill/>
        </p:spPr>
        <p:txBody>
          <a:bodyPr wrap="square" lIns="69609" tIns="34805" rIns="69609" bIns="34805" rtlCol="0">
            <a:spAutoFit/>
          </a:bodyPr>
          <a:lstStyle/>
          <a:p>
            <a:pPr algn="l" defTabSz="767392" fontAlgn="auto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таксофоны 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 </a:t>
            </a:r>
            <a:r>
              <a:rPr lang="en-US" sz="12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863</a:t>
            </a:r>
          </a:p>
          <a:p>
            <a:pPr algn="l" defTabSz="767392" fontAlgn="auto">
              <a:lnSpc>
                <a:spcPct val="72000"/>
              </a:lnSpc>
              <a:spcBef>
                <a:spcPts val="0"/>
              </a:spcBef>
              <a:spcAft>
                <a:spcPts val="0"/>
              </a:spcAft>
            </a:pPr>
            <a:endParaRPr lang="ru-RU" sz="1200" b="0" dirty="0">
              <a:solidFill>
                <a:srgbClr val="229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946172" y="4789894"/>
            <a:ext cx="1235428" cy="1077506"/>
          </a:xfrm>
          <a:custGeom>
            <a:avLst/>
            <a:gdLst>
              <a:gd name="connsiteX0" fmla="*/ 0 w 1404000"/>
              <a:gd name="connsiteY0" fmla="*/ 0 h 1188000"/>
              <a:gd name="connsiteX1" fmla="*/ 198004 w 1404000"/>
              <a:gd name="connsiteY1" fmla="*/ 0 h 1188000"/>
              <a:gd name="connsiteX2" fmla="*/ 396044 w 1404000"/>
              <a:gd name="connsiteY2" fmla="*/ 0 h 1188000"/>
              <a:gd name="connsiteX3" fmla="*/ 1205996 w 1404000"/>
              <a:gd name="connsiteY3" fmla="*/ 0 h 1188000"/>
              <a:gd name="connsiteX4" fmla="*/ 1404000 w 1404000"/>
              <a:gd name="connsiteY4" fmla="*/ 198004 h 1188000"/>
              <a:gd name="connsiteX5" fmla="*/ 1404000 w 1404000"/>
              <a:gd name="connsiteY5" fmla="*/ 989996 h 1188000"/>
              <a:gd name="connsiteX6" fmla="*/ 1205996 w 1404000"/>
              <a:gd name="connsiteY6" fmla="*/ 1188000 h 1188000"/>
              <a:gd name="connsiteX7" fmla="*/ 198004 w 1404000"/>
              <a:gd name="connsiteY7" fmla="*/ 1188000 h 1188000"/>
              <a:gd name="connsiteX8" fmla="*/ 0 w 1404000"/>
              <a:gd name="connsiteY8" fmla="*/ 989996 h 1188000"/>
              <a:gd name="connsiteX9" fmla="*/ 0 w 1404000"/>
              <a:gd name="connsiteY9" fmla="*/ 324036 h 1188000"/>
              <a:gd name="connsiteX10" fmla="*/ 0 w 1404000"/>
              <a:gd name="connsiteY10" fmla="*/ 198004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000" h="1188000">
                <a:moveTo>
                  <a:pt x="0" y="0"/>
                </a:moveTo>
                <a:lnTo>
                  <a:pt x="198004" y="0"/>
                </a:lnTo>
                <a:lnTo>
                  <a:pt x="396044" y="0"/>
                </a:lnTo>
                <a:lnTo>
                  <a:pt x="1205996" y="0"/>
                </a:lnTo>
                <a:cubicBezTo>
                  <a:pt x="1315351" y="0"/>
                  <a:pt x="1404000" y="88649"/>
                  <a:pt x="1404000" y="198004"/>
                </a:cubicBezTo>
                <a:lnTo>
                  <a:pt x="1404000" y="989996"/>
                </a:lnTo>
                <a:cubicBezTo>
                  <a:pt x="1404000" y="1099351"/>
                  <a:pt x="1315351" y="1188000"/>
                  <a:pt x="1205996" y="1188000"/>
                </a:cubicBezTo>
                <a:lnTo>
                  <a:pt x="198004" y="1188000"/>
                </a:lnTo>
                <a:cubicBezTo>
                  <a:pt x="88649" y="1188000"/>
                  <a:pt x="0" y="1099351"/>
                  <a:pt x="0" y="989996"/>
                </a:cubicBezTo>
                <a:lnTo>
                  <a:pt x="0" y="324036"/>
                </a:lnTo>
                <a:lnTo>
                  <a:pt x="0" y="198004"/>
                </a:lnTo>
                <a:close/>
              </a:path>
            </a:pathLst>
          </a:custGeom>
          <a:ln w="38100">
            <a:solidFill>
              <a:schemeClr val="tx2"/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09" tIns="34805" rIns="69609" bIns="34805" rtlCol="0" anchor="ctr"/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4858995"/>
            <a:ext cx="1447800" cy="823701"/>
          </a:xfrm>
          <a:prstGeom prst="rect">
            <a:avLst/>
          </a:prstGeom>
          <a:noFill/>
        </p:spPr>
        <p:txBody>
          <a:bodyPr wrap="square" lIns="69609" tIns="34805" rIns="69609" bIns="34805" rtlCol="0">
            <a:spAutoFit/>
          </a:bodyPr>
          <a:lstStyle/>
          <a:p>
            <a:pPr algn="l" defTabSz="767392" fontAlgn="auto">
              <a:spcBef>
                <a:spcPts val="0"/>
              </a:spcBef>
              <a:spcAft>
                <a:spcPts val="0"/>
              </a:spcAft>
            </a:pP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пункты коллективного доступа </a:t>
            </a:r>
            <a:endParaRPr lang="en-US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2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</a:t>
            </a:r>
          </a:p>
        </p:txBody>
      </p:sp>
      <p:sp>
        <p:nvSpPr>
          <p:cNvPr id="51" name="Полилиния 50"/>
          <p:cNvSpPr/>
          <p:nvPr/>
        </p:nvSpPr>
        <p:spPr>
          <a:xfrm>
            <a:off x="6477000" y="4724400"/>
            <a:ext cx="1143000" cy="1077506"/>
          </a:xfrm>
          <a:custGeom>
            <a:avLst/>
            <a:gdLst>
              <a:gd name="connsiteX0" fmla="*/ 0 w 1728000"/>
              <a:gd name="connsiteY0" fmla="*/ 0 h 1728192"/>
              <a:gd name="connsiteX1" fmla="*/ 188266 w 1728000"/>
              <a:gd name="connsiteY1" fmla="*/ 0 h 1728192"/>
              <a:gd name="connsiteX2" fmla="*/ 504056 w 1728000"/>
              <a:gd name="connsiteY2" fmla="*/ 0 h 1728192"/>
              <a:gd name="connsiteX3" fmla="*/ 1539734 w 1728000"/>
              <a:gd name="connsiteY3" fmla="*/ 0 h 1728192"/>
              <a:gd name="connsiteX4" fmla="*/ 1728000 w 1728000"/>
              <a:gd name="connsiteY4" fmla="*/ 188266 h 1728192"/>
              <a:gd name="connsiteX5" fmla="*/ 1728000 w 1728000"/>
              <a:gd name="connsiteY5" fmla="*/ 1539926 h 1728192"/>
              <a:gd name="connsiteX6" fmla="*/ 1539734 w 1728000"/>
              <a:gd name="connsiteY6" fmla="*/ 1728192 h 1728192"/>
              <a:gd name="connsiteX7" fmla="*/ 188266 w 1728000"/>
              <a:gd name="connsiteY7" fmla="*/ 1728192 h 1728192"/>
              <a:gd name="connsiteX8" fmla="*/ 0 w 1728000"/>
              <a:gd name="connsiteY8" fmla="*/ 1539926 h 1728192"/>
              <a:gd name="connsiteX9" fmla="*/ 0 w 1728000"/>
              <a:gd name="connsiteY9" fmla="*/ 468052 h 1728192"/>
              <a:gd name="connsiteX10" fmla="*/ 0 w 1728000"/>
              <a:gd name="connsiteY10" fmla="*/ 188266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8000" h="1728192">
                <a:moveTo>
                  <a:pt x="0" y="0"/>
                </a:moveTo>
                <a:lnTo>
                  <a:pt x="188266" y="0"/>
                </a:lnTo>
                <a:lnTo>
                  <a:pt x="504056" y="0"/>
                </a:lnTo>
                <a:lnTo>
                  <a:pt x="1539734" y="0"/>
                </a:lnTo>
                <a:cubicBezTo>
                  <a:pt x="1643710" y="0"/>
                  <a:pt x="1728000" y="84290"/>
                  <a:pt x="1728000" y="188266"/>
                </a:cubicBezTo>
                <a:lnTo>
                  <a:pt x="1728000" y="1539926"/>
                </a:lnTo>
                <a:cubicBezTo>
                  <a:pt x="1728000" y="1643902"/>
                  <a:pt x="1643710" y="1728192"/>
                  <a:pt x="1539734" y="1728192"/>
                </a:cubicBezTo>
                <a:lnTo>
                  <a:pt x="188266" y="1728192"/>
                </a:lnTo>
                <a:cubicBezTo>
                  <a:pt x="84290" y="1728192"/>
                  <a:pt x="0" y="1643902"/>
                  <a:pt x="0" y="1539926"/>
                </a:cubicBezTo>
                <a:lnTo>
                  <a:pt x="0" y="468052"/>
                </a:lnTo>
                <a:lnTo>
                  <a:pt x="0" y="188266"/>
                </a:lnTo>
                <a:close/>
              </a:path>
            </a:pathLst>
          </a:custGeom>
          <a:ln w="50800">
            <a:solidFill>
              <a:schemeClr val="tx2"/>
            </a:solidFill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9609" tIns="34805" rIns="69609" bIns="34805" rtlCol="0" anchor="ctr"/>
          <a:lstStyle/>
          <a:p>
            <a:pPr defTabSz="767392" fontAlgn="auto">
              <a:spcBef>
                <a:spcPts val="0"/>
              </a:spcBef>
              <a:spcAft>
                <a:spcPts val="0"/>
              </a:spcAft>
            </a:pPr>
            <a:endParaRPr lang="ru-RU" sz="1400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1144" y="4953000"/>
            <a:ext cx="1012656" cy="779458"/>
          </a:xfrm>
          <a:prstGeom prst="rect">
            <a:avLst/>
          </a:prstGeom>
          <a:noFill/>
        </p:spPr>
        <p:txBody>
          <a:bodyPr wrap="square" lIns="69609" tIns="34805" rIns="69609" bIns="34805" rtlCol="0">
            <a:spAutoFit/>
          </a:bodyPr>
          <a:lstStyle/>
          <a:p>
            <a:pPr algn="l" defTabSz="767392" fontAlgn="auto">
              <a:lnSpc>
                <a:spcPct val="9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0" spc="-3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доступа (до конца 2015г.) </a:t>
            </a:r>
            <a:endParaRPr lang="en-US" sz="1200" b="0" spc="-3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1103</a:t>
            </a:r>
            <a:endParaRPr lang="en-US" sz="1200" dirty="0">
              <a:solidFill>
                <a:srgbClr val="229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7655" y="6135472"/>
            <a:ext cx="227844" cy="276950"/>
          </a:xfrm>
          <a:prstGeom prst="rect">
            <a:avLst/>
          </a:prstGeom>
        </p:spPr>
        <p:txBody>
          <a:bodyPr wrap="none" lIns="91389" tIns="45696" rIns="91389" bIns="45696">
            <a:spAutoFit/>
          </a:bodyPr>
          <a:lstStyle/>
          <a:p>
            <a:r>
              <a:rPr lang="ru-RU" sz="1200" b="0" dirty="0"/>
              <a:t> </a:t>
            </a:r>
            <a:endParaRPr lang="ru-R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1466101" cy="127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60919" y="6396886"/>
            <a:ext cx="391916" cy="370618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601" tIns="32601" rIns="32601" bIns="32601" rtlCol="0" anchor="ctr">
            <a:noAutofit/>
          </a:bodyPr>
          <a:lstStyle/>
          <a:p>
            <a:pPr defTabSz="912847" fontAlgn="auto">
              <a:spcBef>
                <a:spcPts val="0"/>
              </a:spcBef>
              <a:spcAft>
                <a:spcPts val="0"/>
              </a:spcAft>
            </a:pPr>
            <a:r>
              <a:rPr lang="ru-RU" b="0" dirty="0" smtClean="0">
                <a:solidFill>
                  <a:srgbClr val="229AB1">
                    <a:lumMod val="10000"/>
                  </a:srgbClr>
                </a:solidFill>
                <a:latin typeface="Segoe UI Semibold"/>
              </a:rPr>
              <a:t>9</a:t>
            </a:r>
            <a:endParaRPr lang="ru-RU" b="0" dirty="0">
              <a:solidFill>
                <a:srgbClr val="229AB1">
                  <a:lumMod val="10000"/>
                </a:srgbClr>
              </a:solidFill>
              <a:latin typeface="Segoe UI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18288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универсальным услугам связи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относятся 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оказываемые с использованием средств коллективного доступа или точек доступа:</a:t>
            </a:r>
          </a:p>
          <a:p>
            <a:pPr lvl="0" algn="just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услуги телефонной связи с использованием таксофонов, многофункциональных устройств, информационных киосков (</a:t>
            </a:r>
            <a:r>
              <a:rPr lang="ru-RU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инфоматов</a:t>
            </a:r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) и аналогичных устройств;</a:t>
            </a:r>
          </a:p>
          <a:p>
            <a:pPr lvl="0" algn="just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услуги по передаче данных и предоставлению доступа к информационно-телекоммуникационной сети "Интернет" с использованием средств коллективного доступа;</a:t>
            </a:r>
          </a:p>
          <a:p>
            <a:pPr lvl="0" algn="just"/>
            <a:r>
              <a:rPr lang="ru-RU" sz="1200" b="0" dirty="0">
                <a:latin typeface="Arial" panose="020B0604020202020204" pitchFamily="34" charset="0"/>
                <a:cs typeface="Arial" panose="020B0604020202020204" pitchFamily="34" charset="0"/>
              </a:rPr>
              <a:t>услуги по передаче данных и предоставлению доступа к информационно-телекоммуникационной сети "Интернет" с использованием точек </a:t>
            </a:r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доступа </a:t>
            </a:r>
          </a:p>
          <a:p>
            <a:pPr lvl="0" algn="just"/>
            <a:r>
              <a:rPr lang="ru-RU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(ст.57 126-ФЗ «О связи»).</a:t>
            </a:r>
            <a:endParaRPr lang="ru-RU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6147883"/>
            <a:ext cx="7086604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задача — обеспечение </a:t>
            </a:r>
            <a:r>
              <a:rPr lang="ru-RU" sz="1400" dirty="0">
                <a:solidFill>
                  <a:srgbClr val="229A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доступности </a:t>
            </a:r>
            <a:endParaRPr lang="ru-RU" sz="14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67392" fontAlgn="auto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универсальной услуги </a:t>
            </a:r>
            <a:r>
              <a:rPr lang="ru-RU" sz="1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по всей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777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KvnEXe0U.tYO4GvJEU4A"/>
</p:tagLst>
</file>

<file path=ppt/theme/theme1.xml><?xml version="1.0" encoding="utf-8"?>
<a:theme xmlns:a="http://schemas.openxmlformats.org/drawingml/2006/main" name="РосСвязь - тема PP">
  <a:themeElements>
    <a:clrScheme name="РосСвязь">
      <a:dk1>
        <a:srgbClr val="000000"/>
      </a:dk1>
      <a:lt1>
        <a:sysClr val="window" lastClr="FFFFFF"/>
      </a:lt1>
      <a:dk2>
        <a:srgbClr val="304286"/>
      </a:dk2>
      <a:lt2>
        <a:srgbClr val="229AB1"/>
      </a:lt2>
      <a:accent1>
        <a:srgbClr val="2AB0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F79646"/>
      </a:accent5>
      <a:accent6>
        <a:srgbClr val="4F81BD"/>
      </a:accent6>
      <a:hlink>
        <a:srgbClr val="0000FF"/>
      </a:hlink>
      <a:folHlink>
        <a:srgbClr val="800080"/>
      </a:folHlink>
    </a:clrScheme>
    <a:fontScheme name="РосСвяз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2"/>
          </a:solidFill>
        </a:ln>
      </a:spPr>
      <a:bodyPr rtlCol="0" anchor="ctr"/>
      <a:lstStyle>
        <a:defPPr algn="ctr">
          <a:defRPr sz="1800" dirty="0">
            <a:solidFill>
              <a:schemeClr val="bg2">
                <a:lumMod val="10000"/>
              </a:schemeClr>
            </a:solidFill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РосСвязь - тема PP">
  <a:themeElements>
    <a:clrScheme name="РосСвязь">
      <a:dk1>
        <a:srgbClr val="000000"/>
      </a:dk1>
      <a:lt1>
        <a:sysClr val="window" lastClr="FFFFFF"/>
      </a:lt1>
      <a:dk2>
        <a:srgbClr val="304286"/>
      </a:dk2>
      <a:lt2>
        <a:srgbClr val="229AB1"/>
      </a:lt2>
      <a:accent1>
        <a:srgbClr val="2AB0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F79646"/>
      </a:accent5>
      <a:accent6>
        <a:srgbClr val="4F81BD"/>
      </a:accent6>
      <a:hlink>
        <a:srgbClr val="0000FF"/>
      </a:hlink>
      <a:folHlink>
        <a:srgbClr val="800080"/>
      </a:folHlink>
    </a:clrScheme>
    <a:fontScheme name="РосСвяз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2"/>
          </a:solidFill>
        </a:ln>
      </a:spPr>
      <a:bodyPr rtlCol="0" anchor="ctr"/>
      <a:lstStyle>
        <a:defPPr algn="ctr">
          <a:defRPr sz="1800" dirty="0">
            <a:solidFill>
              <a:schemeClr val="bg2">
                <a:lumMod val="10000"/>
              </a:schemeClr>
            </a:solidFill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2_РосСвязь - тема PP">
  <a:themeElements>
    <a:clrScheme name="РосСвязь">
      <a:dk1>
        <a:srgbClr val="000000"/>
      </a:dk1>
      <a:lt1>
        <a:sysClr val="window" lastClr="FFFFFF"/>
      </a:lt1>
      <a:dk2>
        <a:srgbClr val="304286"/>
      </a:dk2>
      <a:lt2>
        <a:srgbClr val="229AB1"/>
      </a:lt2>
      <a:accent1>
        <a:srgbClr val="2AB0BC"/>
      </a:accent1>
      <a:accent2>
        <a:srgbClr val="C0504D"/>
      </a:accent2>
      <a:accent3>
        <a:srgbClr val="9BBB59"/>
      </a:accent3>
      <a:accent4>
        <a:srgbClr val="8064A2"/>
      </a:accent4>
      <a:accent5>
        <a:srgbClr val="F79646"/>
      </a:accent5>
      <a:accent6>
        <a:srgbClr val="4F81BD"/>
      </a:accent6>
      <a:hlink>
        <a:srgbClr val="0000FF"/>
      </a:hlink>
      <a:folHlink>
        <a:srgbClr val="800080"/>
      </a:folHlink>
    </a:clrScheme>
    <a:fontScheme name="РосСвязь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2"/>
          </a:solidFill>
        </a:ln>
      </a:spPr>
      <a:bodyPr rtlCol="0" anchor="ctr"/>
      <a:lstStyle>
        <a:defPPr algn="ctr">
          <a:defRPr sz="1800" dirty="0">
            <a:solidFill>
              <a:schemeClr val="bg2">
                <a:lumMod val="10000"/>
              </a:schemeClr>
            </a:solidFill>
            <a:latin typeface="+mj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5880</TotalTime>
  <Words>1525</Words>
  <Application>Microsoft Office PowerPoint</Application>
  <PresentationFormat>Экран (4:3)</PresentationFormat>
  <Paragraphs>239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РосСвязь - тема PP</vt:lpstr>
      <vt:lpstr>1_РосСвязь - тема PP</vt:lpstr>
      <vt:lpstr>2_РосСвязь - тема PP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Гнездилова Ольга Николаевна</dc:creator>
  <cp:lastModifiedBy>Шередин Роман Валериевич</cp:lastModifiedBy>
  <cp:revision>466</cp:revision>
  <cp:lastPrinted>2015-06-25T12:07:45Z</cp:lastPrinted>
  <dcterms:created xsi:type="dcterms:W3CDTF">1601-01-01T00:00:00Z</dcterms:created>
  <dcterms:modified xsi:type="dcterms:W3CDTF">2015-07-06T06:40:49Z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