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59" r:id="rId5"/>
    <p:sldId id="260" r:id="rId6"/>
    <p:sldId id="278" r:id="rId7"/>
    <p:sldId id="277" r:id="rId8"/>
    <p:sldId id="279" r:id="rId9"/>
    <p:sldId id="28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567" autoAdjust="0"/>
  </p:normalViewPr>
  <p:slideViewPr>
    <p:cSldViewPr>
      <p:cViewPr>
        <p:scale>
          <a:sx n="100" d="100"/>
          <a:sy n="100" d="100"/>
        </p:scale>
        <p:origin x="-4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296" y="491186"/>
            <a:ext cx="4048125" cy="871984"/>
          </a:xfrm>
          <a:prstGeom prst="rect">
            <a:avLst/>
          </a:prstGeom>
        </p:spPr>
      </p:pic>
      <p:pic>
        <p:nvPicPr>
          <p:cNvPr id="7" name="Рисунок 6" descr="ЭЛКОМ СИСТЕМС_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697" y="1844824"/>
            <a:ext cx="3570605" cy="6692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3068960"/>
            <a:ext cx="4572000" cy="26468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ea typeface="Calibri"/>
                <a:cs typeface="Times New Roman"/>
              </a:rPr>
              <a:t>ООО «ЭЛКОМ СИСТЕМС»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ea typeface="Calibri"/>
                <a:cs typeface="Times New Roman"/>
              </a:rPr>
              <a:t>и </a:t>
            </a:r>
            <a:r>
              <a:rPr lang="en-US" sz="2000" b="1" dirty="0" err="1">
                <a:ea typeface="Calibri"/>
                <a:cs typeface="Times New Roman"/>
              </a:rPr>
              <a:t>Innovio</a:t>
            </a:r>
            <a:r>
              <a:rPr lang="en-US" sz="2000" b="1" dirty="0">
                <a:ea typeface="Calibri"/>
                <a:cs typeface="Times New Roman"/>
              </a:rPr>
              <a:t> Ventures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b="1" i="1" dirty="0" smtClean="0">
              <a:ea typeface="Calibri"/>
              <a:cs typeface="Times New Roman"/>
            </a:endParaRPr>
          </a:p>
          <a:p>
            <a:pPr algn="ctr"/>
            <a:r>
              <a:rPr lang="ru-RU" b="1" dirty="0"/>
              <a:t>Россия - Индия. Старый союз в новых условиях</a:t>
            </a:r>
            <a:r>
              <a:rPr lang="ru-RU" b="1" dirty="0" smtClean="0"/>
              <a:t>.</a:t>
            </a:r>
          </a:p>
          <a:p>
            <a:pPr algn="ctr"/>
            <a:r>
              <a:rPr lang="ru-RU" b="1" i="1" dirty="0">
                <a:ea typeface="Calibri"/>
                <a:cs typeface="Times New Roman"/>
              </a:rPr>
              <a:t> 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/>
              <a:t>Индия как стратегический партнер России и производитель телекоммуникационного оборудования</a:t>
            </a:r>
            <a:endParaRPr lang="ru-RU" sz="1000" b="1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65677" y="6093296"/>
            <a:ext cx="83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ea typeface="Calibri"/>
                <a:cs typeface="Times New Roman"/>
              </a:rPr>
              <a:t>2015 г.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5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47950"/>
            <a:ext cx="8388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/>
              <a:t>                                                      </a:t>
            </a:r>
            <a:r>
              <a:rPr lang="ru-RU" b="1" dirty="0" smtClean="0"/>
              <a:t>Оптические кабели</a:t>
            </a:r>
            <a:endParaRPr lang="en-US" b="1" dirty="0" smtClean="0"/>
          </a:p>
          <a:p>
            <a:pPr lvl="0"/>
            <a:endParaRPr lang="ru-RU" dirty="0"/>
          </a:p>
          <a:p>
            <a:pPr algn="just"/>
            <a:r>
              <a:rPr lang="en-US" dirty="0" smtClean="0"/>
              <a:t>         </a:t>
            </a:r>
            <a:r>
              <a:rPr lang="ru-RU" dirty="0" smtClean="0"/>
              <a:t>Обычные </a:t>
            </a:r>
            <a:r>
              <a:rPr lang="ru-RU" dirty="0"/>
              <a:t>оптические кабели широко представлены разными производителями России, поэтому акцентируем внимание на </a:t>
            </a:r>
            <a:r>
              <a:rPr lang="ru-RU" dirty="0" err="1" smtClean="0"/>
              <a:t>неком</a:t>
            </a:r>
            <a:r>
              <a:rPr lang="ru-RU" dirty="0" smtClean="0"/>
              <a:t> эксклюзиве: сверхтонких кабелях для внутренней прокладки. </a:t>
            </a:r>
            <a:r>
              <a:rPr lang="ru-RU" dirty="0"/>
              <a:t>Для примера, диаметр 144-волоконного  кабеля серии </a:t>
            </a:r>
            <a:r>
              <a:rPr lang="en-US" dirty="0"/>
              <a:t>Micro Duct</a:t>
            </a:r>
            <a:r>
              <a:rPr lang="ru-RU" dirty="0"/>
              <a:t> составляет 7,8 мм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564904"/>
            <a:ext cx="5548800" cy="244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4913" y="5348026"/>
            <a:ext cx="8328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</a:t>
            </a:r>
            <a:r>
              <a:rPr lang="ru-RU" dirty="0" smtClean="0"/>
              <a:t>Кабель </a:t>
            </a:r>
            <a:r>
              <a:rPr lang="ru-RU" dirty="0"/>
              <a:t>м</a:t>
            </a:r>
            <a:r>
              <a:rPr lang="ru-RU" dirty="0" smtClean="0"/>
              <a:t>ожет </a:t>
            </a:r>
            <a:r>
              <a:rPr lang="ru-RU" dirty="0"/>
              <a:t>быть проложен там, где нет возможности проложить обычные </a:t>
            </a:r>
            <a:r>
              <a:rPr lang="ru-RU" dirty="0" smtClean="0"/>
              <a:t>оптические кабели.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47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049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                                           </a:t>
            </a:r>
            <a:r>
              <a:rPr lang="ru-RU" sz="1600" b="1" dirty="0" smtClean="0"/>
              <a:t>Системы </a:t>
            </a:r>
            <a:r>
              <a:rPr lang="ru-RU" sz="1600" b="1" dirty="0"/>
              <a:t>питания постоянного тока (48 В).  </a:t>
            </a:r>
          </a:p>
          <a:p>
            <a:pPr algn="just"/>
            <a:r>
              <a:rPr lang="en-US" sz="1600" dirty="0" smtClean="0"/>
              <a:t>           </a:t>
            </a:r>
            <a:r>
              <a:rPr lang="ru-RU" sz="1600" dirty="0" smtClean="0"/>
              <a:t>Реализована </a:t>
            </a:r>
            <a:r>
              <a:rPr lang="ru-RU" sz="1600" dirty="0"/>
              <a:t>линейка систем питания. От систем питания на 3 кВт, и до шкафов, позволяющих работать в уличных условиях для базовых станций сотовых операторов.  Для </a:t>
            </a:r>
            <a:r>
              <a:rPr lang="ru-RU" sz="1600" dirty="0" smtClean="0"/>
              <a:t>операторов </a:t>
            </a:r>
            <a:r>
              <a:rPr lang="ru-RU" sz="1600" dirty="0"/>
              <a:t>связи </a:t>
            </a:r>
            <a:r>
              <a:rPr lang="ru-RU" sz="1600" dirty="0" smtClean="0"/>
              <a:t>и серверных помещений особенно </a:t>
            </a:r>
            <a:r>
              <a:rPr lang="ru-RU" sz="1600" dirty="0"/>
              <a:t>рекомендуем первые три </a:t>
            </a:r>
            <a:r>
              <a:rPr lang="ru-RU" sz="1600" dirty="0" smtClean="0"/>
              <a:t>системы (до 20 кВт), монтируемые в обычные </a:t>
            </a:r>
            <a:r>
              <a:rPr lang="ru-RU" sz="1600" smtClean="0"/>
              <a:t>телекоммуникационные </a:t>
            </a:r>
            <a:r>
              <a:rPr lang="ru-RU" sz="1600" smtClean="0"/>
              <a:t>стойки</a:t>
            </a:r>
            <a:r>
              <a:rPr lang="ru-RU" sz="1600" dirty="0" smtClean="0"/>
              <a:t>. Системы </a:t>
            </a:r>
            <a:r>
              <a:rPr lang="ru-RU" sz="1600" dirty="0"/>
              <a:t>модульные, в них могут использоваться АКБ любых производителей.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5655" y="1600154"/>
            <a:ext cx="5940425" cy="524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956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788" y="332656"/>
            <a:ext cx="8388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                                 </a:t>
            </a:r>
            <a:r>
              <a:rPr lang="ru-RU" b="1" dirty="0" smtClean="0"/>
              <a:t>Аккумуляторные батареи</a:t>
            </a:r>
            <a:endParaRPr lang="en-US" b="1" dirty="0" smtClean="0"/>
          </a:p>
          <a:p>
            <a:endParaRPr lang="ru-RU" b="1" dirty="0"/>
          </a:p>
          <a:p>
            <a:pPr algn="just"/>
            <a:r>
              <a:rPr lang="en-US" dirty="0" smtClean="0"/>
              <a:t>        </a:t>
            </a:r>
            <a:r>
              <a:rPr lang="ru-RU" dirty="0" smtClean="0"/>
              <a:t>В </a:t>
            </a:r>
            <a:r>
              <a:rPr lang="ru-RU" dirty="0"/>
              <a:t>Индии высокая стоимость электричества, поэтому особенной популярностью пользуются альтернативные источники электричества, такие, как солнечные батареи, накапливающие энергию в аккумуляторных батареях. Поэтому рынок батарей очень </a:t>
            </a:r>
            <a:r>
              <a:rPr lang="ru-RU" dirty="0" err="1"/>
              <a:t>конкурентен</a:t>
            </a:r>
            <a:r>
              <a:rPr lang="ru-RU" dirty="0"/>
              <a:t>, и производители вынуждены усиленно работать именно над качеством и эксплуатационными характеристиками батарей в условиях ценовой конкуренции.  Мы предлагаем </a:t>
            </a:r>
            <a:r>
              <a:rPr lang="ru-RU" dirty="0" smtClean="0"/>
              <a:t>линейки лучших производителей </a:t>
            </a:r>
            <a:r>
              <a:rPr lang="ru-RU" dirty="0"/>
              <a:t>Индии. </a:t>
            </a:r>
            <a:r>
              <a:rPr lang="ru-RU" dirty="0" smtClean="0"/>
              <a:t>Есть широкий выбор свинцово-кислотных батарей, трубчатых и литиевых батарей.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415711"/>
            <a:ext cx="6716460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532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                                              </a:t>
            </a:r>
            <a:r>
              <a:rPr lang="ru-RU" b="1" dirty="0" smtClean="0"/>
              <a:t>G-PON</a:t>
            </a:r>
            <a:endParaRPr lang="en-US" dirty="0" smtClean="0"/>
          </a:p>
          <a:p>
            <a:endParaRPr lang="ru-RU" dirty="0"/>
          </a:p>
          <a:p>
            <a:pPr algn="just"/>
            <a:r>
              <a:rPr lang="en-US" dirty="0" smtClean="0"/>
              <a:t>           </a:t>
            </a:r>
            <a:r>
              <a:rPr lang="ru-RU" dirty="0" smtClean="0"/>
              <a:t>Сейчас </a:t>
            </a:r>
            <a:r>
              <a:rPr lang="ru-RU" dirty="0"/>
              <a:t>в Индии реализуется государственная программа, которую можно назвать примерно как «Интернет в каждом посёлке».  При высокой стоимости электричества и стремлении избавиться от активных устройств по заказу </a:t>
            </a:r>
            <a:r>
              <a:rPr lang="ru-RU" dirty="0" smtClean="0"/>
              <a:t>правительства была </a:t>
            </a:r>
            <a:r>
              <a:rPr lang="ru-RU" dirty="0"/>
              <a:t>разработана полная линейка G-PON. Сейчас это комплексное решение, которое масштабируется под любой уровень: страна – федеральный округ – область – город – район – посёлок – дом. </a:t>
            </a:r>
            <a:r>
              <a:rPr lang="ru-RU" dirty="0" smtClean="0"/>
              <a:t>Все </a:t>
            </a:r>
            <a:r>
              <a:rPr lang="ru-RU" dirty="0"/>
              <a:t>компоненты производятся на одном предприятии, вопрос совместимости и устранения ошибок уже решён и откатан в масштабе </a:t>
            </a:r>
            <a:r>
              <a:rPr lang="ru-RU" dirty="0" smtClean="0"/>
              <a:t>страны, поэтому продукту обеспечена поддержка на </a:t>
            </a:r>
            <a:r>
              <a:rPr lang="ru-RU" dirty="0"/>
              <a:t>протяжении </a:t>
            </a:r>
            <a:r>
              <a:rPr lang="ru-RU" dirty="0" smtClean="0"/>
              <a:t>долгих лет вперёд. Также </a:t>
            </a:r>
            <a:r>
              <a:rPr lang="ru-RU" dirty="0"/>
              <a:t>ведется постоянная работа над модернизацией технических </a:t>
            </a:r>
            <a:r>
              <a:rPr lang="ru-RU" dirty="0" smtClean="0"/>
              <a:t>решений, выпускаются </a:t>
            </a:r>
            <a:r>
              <a:rPr lang="ru-RU" dirty="0" err="1" smtClean="0"/>
              <a:t>апдейты</a:t>
            </a:r>
            <a:r>
              <a:rPr lang="ru-RU" dirty="0" smtClean="0"/>
              <a:t> ПО.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77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                                             </a:t>
            </a:r>
            <a:r>
              <a:rPr lang="ru-RU" b="1" dirty="0" smtClean="0"/>
              <a:t>Радиодоступ</a:t>
            </a:r>
            <a:endParaRPr lang="en-US" b="1" dirty="0" smtClean="0"/>
          </a:p>
          <a:p>
            <a:endParaRPr lang="ru-RU" b="1" dirty="0"/>
          </a:p>
          <a:p>
            <a:pPr algn="just"/>
            <a:r>
              <a:rPr lang="ru-RU" dirty="0"/>
              <a:t>Индия – страна контрастов и высокой плотности населения. Под эстакадой может ехать вьючная повозка, а на эстакаде  пролетать высокоскоростной состав, в котором пассажиры пользуются стабильным </a:t>
            </a:r>
            <a:r>
              <a:rPr lang="ru-RU" dirty="0" err="1"/>
              <a:t>Wi-Fi</a:t>
            </a:r>
            <a:r>
              <a:rPr lang="ru-RU" dirty="0"/>
              <a:t>. Это реализовано опять же на базе собственных разработок и производителей с использованием технологии </a:t>
            </a:r>
            <a:r>
              <a:rPr lang="ru-RU" dirty="0" err="1"/>
              <a:t>mesh</a:t>
            </a:r>
            <a:r>
              <a:rPr lang="ru-RU" dirty="0"/>
              <a:t>.  Пассажиры поезда имеют возможность не только свободно быть в сети </a:t>
            </a:r>
            <a:r>
              <a:rPr lang="ru-RU" dirty="0" err="1"/>
              <a:t>Internet</a:t>
            </a:r>
            <a:r>
              <a:rPr lang="ru-RU" dirty="0"/>
              <a:t>,  но и свободно общаться с другими пользователями, находящимися в машинах, дома, идущими по улицам в зоне охвата беспроводной сети.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437" y="2946610"/>
            <a:ext cx="797111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04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73334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6715" y="456347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</a:t>
            </a:r>
            <a:r>
              <a:rPr lang="ru-RU" dirty="0" smtClean="0"/>
              <a:t>Пользователи </a:t>
            </a:r>
            <a:r>
              <a:rPr lang="ru-RU" dirty="0"/>
              <a:t>по своему желанию могут общаться по технологии как </a:t>
            </a:r>
            <a:r>
              <a:rPr lang="ru-RU" dirty="0" smtClean="0"/>
              <a:t>точка-</a:t>
            </a:r>
            <a:r>
              <a:rPr lang="en-US" dirty="0" smtClean="0"/>
              <a:t>       </a:t>
            </a:r>
            <a:r>
              <a:rPr lang="ru-RU" dirty="0" smtClean="0"/>
              <a:t>точка</a:t>
            </a:r>
            <a:r>
              <a:rPr lang="ru-RU" dirty="0"/>
              <a:t>, так и точка-</a:t>
            </a:r>
            <a:r>
              <a:rPr lang="ru-RU" dirty="0" err="1"/>
              <a:t>многоточка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708" y="1412776"/>
            <a:ext cx="8419899" cy="30243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6695" y="4941168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       </a:t>
            </a:r>
            <a:r>
              <a:rPr lang="ru-RU" dirty="0" smtClean="0"/>
              <a:t>Имеется </a:t>
            </a:r>
            <a:r>
              <a:rPr lang="ru-RU" dirty="0"/>
              <a:t>широкий спектр радиооборудования, предназначенного для работы как на малой дистанции, так и на больших </a:t>
            </a:r>
            <a:r>
              <a:rPr lang="ru-RU" dirty="0" smtClean="0"/>
              <a:t>расстояниях. Приветствуется </a:t>
            </a:r>
            <a:r>
              <a:rPr lang="ru-RU" dirty="0"/>
              <a:t>обучение его использованию на территории предприятия, имеется поддержка 24х7. </a:t>
            </a:r>
          </a:p>
        </p:txBody>
      </p:sp>
    </p:spTree>
    <p:extLst>
      <p:ext uri="{BB962C8B-B14F-4D97-AF65-F5344CB8AC3E}">
        <p14:creationId xmlns:p14="http://schemas.microsoft.com/office/powerpoint/2010/main" xmlns="" val="4790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053" y="289679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/>
              <a:t>                                                </a:t>
            </a:r>
            <a:r>
              <a:rPr lang="ru-RU" b="1" dirty="0" err="1" smtClean="0"/>
              <a:t>Пожаробезопасные</a:t>
            </a:r>
            <a:r>
              <a:rPr lang="ru-RU" b="1" dirty="0" smtClean="0"/>
              <a:t> кабели</a:t>
            </a:r>
            <a:endParaRPr lang="en-US" b="1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 Представляем интересную и необычную продукцию для России, - </a:t>
            </a:r>
            <a:r>
              <a:rPr lang="ru-RU" dirty="0" err="1" smtClean="0"/>
              <a:t>пожаробезопасные</a:t>
            </a:r>
            <a:r>
              <a:rPr lang="ru-RU" dirty="0" smtClean="0"/>
              <a:t> кабели электропитания. У нас на особых объектах используются мало-дымящие, </a:t>
            </a:r>
            <a:r>
              <a:rPr lang="ru-RU" dirty="0" err="1" smtClean="0"/>
              <a:t>галогенонесодержащие</a:t>
            </a:r>
            <a:r>
              <a:rPr lang="ru-RU" dirty="0" smtClean="0"/>
              <a:t> кабели, не распространяющие горение. Необычность предлагаемых нами образцов заключается в том, что </a:t>
            </a:r>
            <a:r>
              <a:rPr lang="ru-RU" dirty="0"/>
              <a:t>к</a:t>
            </a:r>
            <a:r>
              <a:rPr lang="ru-RU" dirty="0" smtClean="0"/>
              <a:t>абели устойчивы </a:t>
            </a:r>
            <a:r>
              <a:rPr lang="ru-RU" dirty="0"/>
              <a:t>к воздействию огня при температуре 950°С в течение трех  часов </a:t>
            </a:r>
            <a:r>
              <a:rPr lang="ru-RU" b="1" dirty="0"/>
              <a:t>с сохранением </a:t>
            </a:r>
            <a:r>
              <a:rPr lang="ru-RU" b="1" dirty="0" smtClean="0"/>
              <a:t>целостности работы </a:t>
            </a:r>
            <a:r>
              <a:rPr lang="ru-RU" b="1" dirty="0"/>
              <a:t>цепи</a:t>
            </a:r>
            <a:r>
              <a:rPr lang="ru-RU" dirty="0"/>
              <a:t> напряжением </a:t>
            </a:r>
            <a:r>
              <a:rPr lang="ru-RU" dirty="0" smtClean="0"/>
              <a:t>до 1,1 </a:t>
            </a:r>
            <a:r>
              <a:rPr lang="ru-RU" dirty="0"/>
              <a:t>кВт между </a:t>
            </a:r>
            <a:r>
              <a:rPr lang="ru-RU" dirty="0" smtClean="0"/>
              <a:t>фазами. Даже при условиях периодического обильного тушения водой, которое, казалось бы, гарантированно приведёт к короткому замыканию.</a:t>
            </a:r>
          </a:p>
          <a:p>
            <a:r>
              <a:rPr lang="ru-RU" dirty="0" smtClean="0"/>
              <a:t>Предлагаются </a:t>
            </a:r>
            <a:r>
              <a:rPr lang="ru-RU" dirty="0"/>
              <a:t>бронированные </a:t>
            </a:r>
            <a:r>
              <a:rPr lang="ru-RU" dirty="0" smtClean="0"/>
              <a:t>кабели от 2-х до 4-х медных проводников с </a:t>
            </a:r>
            <a:r>
              <a:rPr lang="ru-RU" dirty="0"/>
              <a:t>рабочим напряжением до 1,1 </a:t>
            </a:r>
            <a:r>
              <a:rPr lang="ru-RU" dirty="0" err="1"/>
              <a:t>кВ.</a:t>
            </a:r>
            <a:r>
              <a:rPr lang="ru-RU" dirty="0"/>
              <a:t>  Поперечное сечение от </a:t>
            </a:r>
            <a:r>
              <a:rPr lang="ru-RU" dirty="0" smtClean="0"/>
              <a:t>8 до 22 мм в диаметре (от 50 </a:t>
            </a:r>
            <a:r>
              <a:rPr lang="ru-RU" dirty="0"/>
              <a:t>до 400 кв</a:t>
            </a:r>
            <a:r>
              <a:rPr lang="ru-RU" dirty="0" smtClean="0"/>
              <a:t>. мм.).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788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534" y="3789336"/>
            <a:ext cx="7710932" cy="2664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7080" y="188640"/>
            <a:ext cx="86409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                      </a:t>
            </a:r>
            <a:r>
              <a:rPr lang="ru-RU" b="1" dirty="0" smtClean="0"/>
              <a:t>Конструктивные </a:t>
            </a:r>
            <a:r>
              <a:rPr lang="ru-RU" b="1" dirty="0"/>
              <a:t>особенности кабелей:</a:t>
            </a:r>
          </a:p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Проводник: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/>
              <a:t>многожильный провод из отожженной меди в соответствии с IEC-60228/IS:8130. Предусмотрена цветная маркировка проводников (от 2-х до 4-х).</a:t>
            </a:r>
          </a:p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Огнезащитная изоляция: </a:t>
            </a:r>
            <a:r>
              <a:rPr lang="ru-RU" dirty="0"/>
              <a:t>Спирально закрученные внахлест </a:t>
            </a:r>
            <a:r>
              <a:rPr lang="ru-RU" dirty="0" err="1"/>
              <a:t>стекловолоконно</a:t>
            </a:r>
            <a:r>
              <a:rPr lang="ru-RU" dirty="0"/>
              <a:t>-слюдяные ленты вокруг проводника.</a:t>
            </a:r>
          </a:p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Изоляция:</a:t>
            </a:r>
            <a:r>
              <a:rPr lang="ru-RU" dirty="0"/>
              <a:t> </a:t>
            </a:r>
            <a:r>
              <a:rPr lang="ru-RU" dirty="0" err="1"/>
              <a:t>Термоусадочная</a:t>
            </a:r>
            <a:r>
              <a:rPr lang="ru-RU" dirty="0"/>
              <a:t>, с низким содержанием галогенов из сшитого полиэтилена.</a:t>
            </a:r>
          </a:p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Внутренняя оболочка: </a:t>
            </a:r>
            <a:r>
              <a:rPr lang="ru-RU" dirty="0" err="1"/>
              <a:t>Экструдированный</a:t>
            </a:r>
            <a:r>
              <a:rPr lang="ru-RU" dirty="0"/>
              <a:t> </a:t>
            </a:r>
            <a:r>
              <a:rPr lang="ru-RU" dirty="0" err="1"/>
              <a:t>галогенонесодержащий</a:t>
            </a:r>
            <a:r>
              <a:rPr lang="ru-RU" dirty="0"/>
              <a:t> </a:t>
            </a:r>
            <a:r>
              <a:rPr lang="ru-RU" dirty="0" err="1"/>
              <a:t>малодымящий</a:t>
            </a:r>
            <a:r>
              <a:rPr lang="ru-RU" dirty="0"/>
              <a:t> полимерный материал.</a:t>
            </a:r>
          </a:p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Броня:</a:t>
            </a:r>
            <a:r>
              <a:rPr lang="ru-RU" dirty="0"/>
              <a:t> Оцинкованные круглые стальные износостойкие провода.</a:t>
            </a:r>
          </a:p>
          <a:p>
            <a:pPr algn="just"/>
            <a:r>
              <a:rPr lang="ru-RU" dirty="0"/>
              <a:t>Внешняя оболочка: </a:t>
            </a:r>
            <a:r>
              <a:rPr lang="ru-RU" dirty="0" err="1"/>
              <a:t>Экструдированный</a:t>
            </a:r>
            <a:r>
              <a:rPr lang="ru-RU" dirty="0"/>
              <a:t> </a:t>
            </a:r>
            <a:r>
              <a:rPr lang="ru-RU" dirty="0" err="1"/>
              <a:t>галогенонесодержащий</a:t>
            </a:r>
            <a:r>
              <a:rPr lang="ru-RU" dirty="0"/>
              <a:t> </a:t>
            </a:r>
            <a:r>
              <a:rPr lang="ru-RU" dirty="0" err="1"/>
              <a:t>малодымящий</a:t>
            </a:r>
            <a:r>
              <a:rPr lang="ru-RU" dirty="0"/>
              <a:t> полимерный материал.</a:t>
            </a:r>
          </a:p>
        </p:txBody>
      </p:sp>
    </p:spTree>
    <p:extLst>
      <p:ext uri="{BB962C8B-B14F-4D97-AF65-F5344CB8AC3E}">
        <p14:creationId xmlns:p14="http://schemas.microsoft.com/office/powerpoint/2010/main" xmlns="" val="36593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046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6842" y="31147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Комплексное </a:t>
            </a:r>
            <a:r>
              <a:rPr lang="ru-RU" b="1" dirty="0"/>
              <a:t>устройство авторизации, </a:t>
            </a:r>
            <a:r>
              <a:rPr lang="ru-RU" b="1" dirty="0" err="1"/>
              <a:t>биллинга</a:t>
            </a:r>
            <a:r>
              <a:rPr lang="ru-RU" b="1" dirty="0"/>
              <a:t> и безопасности </a:t>
            </a:r>
            <a:r>
              <a:rPr lang="en-US" b="1" dirty="0" err="1"/>
              <a:t>WiFi</a:t>
            </a:r>
            <a:r>
              <a:rPr lang="ru-RU" b="1" dirty="0"/>
              <a:t> </a:t>
            </a:r>
            <a:r>
              <a:rPr lang="ru-RU" b="1" dirty="0" smtClean="0"/>
              <a:t>и </a:t>
            </a:r>
            <a:r>
              <a:rPr lang="en-US" b="1" dirty="0" smtClean="0"/>
              <a:t>LAN</a:t>
            </a:r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747" y="2825552"/>
            <a:ext cx="7178505" cy="40324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9305" y="62068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/>
              <a:t>    Это решение, в основном для коммерческих организаций, предоставляющих доступ интернет, таких как, гостиницы, рестораны, интернет-кафе. Сейчас идёт доработка его софта совместно с одним их операторов сотовой связи РФ для работы с соответствии новыми правилами о предоставлении </a:t>
            </a:r>
            <a:r>
              <a:rPr lang="en-US" dirty="0" smtClean="0"/>
              <a:t>WI-FI </a:t>
            </a:r>
            <a:r>
              <a:rPr lang="ru-RU" dirty="0" smtClean="0"/>
              <a:t>доступа. Планируется массовое предложение его от имени оператора. Это даст возможность клиентам, например, ресторана, бесплатно </a:t>
            </a:r>
            <a:r>
              <a:rPr lang="ru-RU" dirty="0" err="1" smtClean="0"/>
              <a:t>авторизироваться</a:t>
            </a:r>
            <a:r>
              <a:rPr lang="ru-RU" dirty="0" smtClean="0"/>
              <a:t> через  смс  по сниженной для ресторана стоимости, при условии покупки устройства или канала с устройством, у оператора. Плюс ресторан получает решение «всё в одном устройстве».</a:t>
            </a:r>
          </a:p>
        </p:txBody>
      </p:sp>
    </p:spTree>
    <p:extLst>
      <p:ext uri="{BB962C8B-B14F-4D97-AF65-F5344CB8AC3E}">
        <p14:creationId xmlns:p14="http://schemas.microsoft.com/office/powerpoint/2010/main" xmlns="" val="11730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806" y="117693"/>
            <a:ext cx="90703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- 9“ настольное исполнение, Металлический корпус (Опционально: 19”рэковое исполнение)</a:t>
            </a:r>
          </a:p>
          <a:p>
            <a:r>
              <a:rPr lang="ru-RU" dirty="0"/>
              <a:t>- Встроенные 5</a:t>
            </a:r>
            <a:r>
              <a:rPr lang="en-US" dirty="0"/>
              <a:t>x</a:t>
            </a:r>
            <a:r>
              <a:rPr lang="ru-RU" dirty="0"/>
              <a:t>10/100/1000</a:t>
            </a:r>
            <a:r>
              <a:rPr lang="en-US" dirty="0"/>
              <a:t>Mbps </a:t>
            </a:r>
            <a:r>
              <a:rPr lang="en-US" dirty="0" err="1"/>
              <a:t>GbE</a:t>
            </a:r>
            <a:r>
              <a:rPr lang="ru-RU" dirty="0"/>
              <a:t> порты (</a:t>
            </a:r>
            <a:r>
              <a:rPr lang="ru-RU" dirty="0" err="1"/>
              <a:t>Самоопределяемые</a:t>
            </a:r>
            <a:r>
              <a:rPr lang="ru-RU" dirty="0"/>
              <a:t> </a:t>
            </a:r>
            <a:r>
              <a:rPr lang="en-US" dirty="0"/>
              <a:t>WAN</a:t>
            </a:r>
            <a:r>
              <a:rPr lang="ru-RU" dirty="0"/>
              <a:t>/</a:t>
            </a:r>
            <a:r>
              <a:rPr lang="en-US" dirty="0"/>
              <a:t>DMZ</a:t>
            </a:r>
            <a:r>
              <a:rPr lang="ru-RU" dirty="0"/>
              <a:t>/</a:t>
            </a:r>
            <a:r>
              <a:rPr lang="en-US" dirty="0"/>
              <a:t>LAN</a:t>
            </a:r>
            <a:r>
              <a:rPr lang="ru-RU" dirty="0"/>
              <a:t> порты)</a:t>
            </a:r>
          </a:p>
          <a:p>
            <a:r>
              <a:rPr lang="ru-RU" b="1" dirty="0"/>
              <a:t>- Максимальная пропускная способность: 300 Мбит/с</a:t>
            </a:r>
          </a:p>
          <a:p>
            <a:r>
              <a:rPr lang="ru-RU" dirty="0"/>
              <a:t>- Поддержка </a:t>
            </a:r>
            <a:r>
              <a:rPr lang="en-US" dirty="0"/>
              <a:t>Out</a:t>
            </a:r>
            <a:r>
              <a:rPr lang="ru-RU" dirty="0"/>
              <a:t>-</a:t>
            </a:r>
            <a:r>
              <a:rPr lang="en-US" dirty="0"/>
              <a:t>bound</a:t>
            </a:r>
            <a:r>
              <a:rPr lang="ru-RU" dirty="0"/>
              <a:t>, </a:t>
            </a:r>
            <a:r>
              <a:rPr lang="en-US" dirty="0"/>
              <a:t>VPN</a:t>
            </a:r>
            <a:r>
              <a:rPr lang="ru-RU" dirty="0"/>
              <a:t>, </a:t>
            </a:r>
            <a:r>
              <a:rPr lang="en-US" dirty="0"/>
              <a:t>Server Load</a:t>
            </a:r>
            <a:r>
              <a:rPr lang="ru-RU" dirty="0"/>
              <a:t>-</a:t>
            </a:r>
            <a:r>
              <a:rPr lang="en-US" dirty="0"/>
              <a:t>balance function</a:t>
            </a:r>
            <a:endParaRPr lang="ru-RU" dirty="0"/>
          </a:p>
          <a:p>
            <a:r>
              <a:rPr lang="ru-RU" dirty="0"/>
              <a:t>- </a:t>
            </a:r>
            <a:r>
              <a:rPr lang="ru-RU" b="1" dirty="0"/>
              <a:t>Поддержка </a:t>
            </a:r>
            <a:r>
              <a:rPr lang="en-US" b="1" dirty="0"/>
              <a:t>WAN</a:t>
            </a:r>
            <a:r>
              <a:rPr lang="ru-RU" b="1" dirty="0"/>
              <a:t> портами </a:t>
            </a:r>
            <a:r>
              <a:rPr lang="en-US" b="1" dirty="0"/>
              <a:t>link failover</a:t>
            </a:r>
            <a:r>
              <a:rPr lang="ru-RU" b="1" dirty="0"/>
              <a:t> – автоматического аварийного переключения с </a:t>
            </a:r>
            <a:r>
              <a:rPr lang="ru-RU" b="1" dirty="0" smtClean="0"/>
              <a:t>основного </a:t>
            </a:r>
            <a:r>
              <a:rPr lang="ru-RU" b="1" dirty="0"/>
              <a:t>канала на резервный</a:t>
            </a:r>
            <a:r>
              <a:rPr lang="ru-RU" dirty="0"/>
              <a:t>.</a:t>
            </a:r>
          </a:p>
          <a:p>
            <a:r>
              <a:rPr lang="ru-RU" dirty="0"/>
              <a:t>- Поддержка обоих протоколов </a:t>
            </a:r>
            <a:r>
              <a:rPr lang="en-US" dirty="0" err="1"/>
              <a:t>IPv</a:t>
            </a:r>
            <a:r>
              <a:rPr lang="ru-RU" dirty="0"/>
              <a:t>4 и </a:t>
            </a:r>
            <a:r>
              <a:rPr lang="en-US" dirty="0" err="1"/>
              <a:t>IPv</a:t>
            </a:r>
            <a:r>
              <a:rPr lang="ru-RU" dirty="0"/>
              <a:t>6 </a:t>
            </a:r>
          </a:p>
          <a:p>
            <a:r>
              <a:rPr lang="ru-RU" dirty="0"/>
              <a:t>- Поддержка безопасного соединения </a:t>
            </a:r>
            <a:r>
              <a:rPr lang="en-US" dirty="0"/>
              <a:t>VPN</a:t>
            </a:r>
            <a:r>
              <a:rPr lang="ru-RU" dirty="0"/>
              <a:t> (</a:t>
            </a:r>
            <a:r>
              <a:rPr lang="en-US" dirty="0"/>
              <a:t>IPsec</a:t>
            </a:r>
            <a:r>
              <a:rPr lang="ru-RU" dirty="0"/>
              <a:t>/</a:t>
            </a:r>
            <a:r>
              <a:rPr lang="en-US" dirty="0"/>
              <a:t>PPTP Gateway</a:t>
            </a:r>
            <a:r>
              <a:rPr lang="ru-RU" dirty="0"/>
              <a:t>)</a:t>
            </a:r>
          </a:p>
          <a:p>
            <a:r>
              <a:rPr lang="en-US" dirty="0"/>
              <a:t>- </a:t>
            </a:r>
            <a:r>
              <a:rPr lang="ru-RU" dirty="0"/>
              <a:t>Поддержка</a:t>
            </a:r>
            <a:r>
              <a:rPr lang="en-US" dirty="0"/>
              <a:t> Policy-Base Firewall </a:t>
            </a:r>
            <a:r>
              <a:rPr lang="ru-RU" dirty="0"/>
              <a:t>и</a:t>
            </a:r>
            <a:r>
              <a:rPr lang="en-US" dirty="0"/>
              <a:t> Time-scheduler control</a:t>
            </a:r>
            <a:endParaRPr lang="ru-RU" dirty="0"/>
          </a:p>
          <a:p>
            <a:r>
              <a:rPr lang="ru-RU" dirty="0"/>
              <a:t>- Поддержка авторизации через </a:t>
            </a:r>
            <a:r>
              <a:rPr lang="en-US" dirty="0"/>
              <a:t>Facebook</a:t>
            </a:r>
            <a:r>
              <a:rPr lang="ru-RU" dirty="0"/>
              <a:t> с любого устройства, поддерживающего </a:t>
            </a:r>
            <a:r>
              <a:rPr lang="en-US" dirty="0" err="1"/>
              <a:t>WiFi</a:t>
            </a:r>
            <a:endParaRPr lang="ru-RU" dirty="0"/>
          </a:p>
          <a:p>
            <a:r>
              <a:rPr lang="ru-RU" dirty="0"/>
              <a:t>- Поддержка </a:t>
            </a:r>
            <a:r>
              <a:rPr lang="en-US" dirty="0"/>
              <a:t>OTP</a:t>
            </a:r>
            <a:r>
              <a:rPr lang="ru-RU" dirty="0"/>
              <a:t>(</a:t>
            </a:r>
            <a:r>
              <a:rPr lang="en-US" dirty="0"/>
              <a:t>One</a:t>
            </a:r>
            <a:r>
              <a:rPr lang="ru-RU" dirty="0"/>
              <a:t>-</a:t>
            </a:r>
            <a:r>
              <a:rPr lang="en-US" dirty="0"/>
              <a:t>Time Password</a:t>
            </a:r>
            <a:r>
              <a:rPr lang="ru-RU" dirty="0"/>
              <a:t> – одноразового пароля) для </a:t>
            </a:r>
            <a:r>
              <a:rPr lang="en-US" dirty="0"/>
              <a:t>OC Android</a:t>
            </a:r>
            <a:r>
              <a:rPr lang="ru-RU" dirty="0"/>
              <a:t> &amp; </a:t>
            </a:r>
            <a:r>
              <a:rPr lang="en-US" dirty="0"/>
              <a:t>iOS</a:t>
            </a:r>
            <a:endParaRPr lang="ru-RU" dirty="0"/>
          </a:p>
          <a:p>
            <a:r>
              <a:rPr lang="ru-RU" dirty="0"/>
              <a:t>- Поддержка до 100 </a:t>
            </a:r>
            <a:r>
              <a:rPr lang="ru-RU" dirty="0" err="1"/>
              <a:t>самоопределяемых</a:t>
            </a:r>
            <a:r>
              <a:rPr lang="ru-RU" dirty="0"/>
              <a:t> пользователей / Пароль или через внешние </a:t>
            </a:r>
            <a:r>
              <a:rPr lang="en-US" dirty="0"/>
              <a:t>POP</a:t>
            </a:r>
            <a:r>
              <a:rPr lang="ru-RU" dirty="0"/>
              <a:t>3, </a:t>
            </a:r>
            <a:r>
              <a:rPr lang="en-US" dirty="0"/>
              <a:t>LDAP</a:t>
            </a:r>
            <a:endParaRPr lang="ru-RU" dirty="0"/>
          </a:p>
          <a:p>
            <a:r>
              <a:rPr lang="ru-RU" dirty="0"/>
              <a:t>- Авторизация с использованием протокола </a:t>
            </a:r>
            <a:r>
              <a:rPr lang="en-US" dirty="0"/>
              <a:t>RADIUS</a:t>
            </a:r>
            <a:endParaRPr lang="ru-RU" dirty="0"/>
          </a:p>
          <a:p>
            <a:r>
              <a:rPr lang="ru-RU" dirty="0"/>
              <a:t>- Поддержка блокирования приложений (для </a:t>
            </a:r>
            <a:r>
              <a:rPr lang="en-US" dirty="0"/>
              <a:t>IM</a:t>
            </a:r>
            <a:r>
              <a:rPr lang="ru-RU" dirty="0"/>
              <a:t>/</a:t>
            </a:r>
            <a:r>
              <a:rPr lang="en-US" dirty="0"/>
              <a:t>P</a:t>
            </a:r>
            <a:r>
              <a:rPr lang="ru-RU" dirty="0"/>
              <a:t>2</a:t>
            </a:r>
            <a:r>
              <a:rPr lang="en-US" dirty="0"/>
              <a:t>P</a:t>
            </a:r>
            <a:r>
              <a:rPr lang="ru-RU" dirty="0"/>
              <a:t>/</a:t>
            </a:r>
            <a:r>
              <a:rPr lang="en-US" dirty="0"/>
              <a:t>FTP</a:t>
            </a:r>
            <a:r>
              <a:rPr lang="ru-RU" dirty="0"/>
              <a:t>/</a:t>
            </a:r>
            <a:r>
              <a:rPr lang="en-US" dirty="0"/>
              <a:t>Tunnel</a:t>
            </a:r>
            <a:r>
              <a:rPr lang="ru-RU" dirty="0"/>
              <a:t>/</a:t>
            </a:r>
            <a:r>
              <a:rPr lang="en-US" dirty="0"/>
              <a:t>Webmail</a:t>
            </a:r>
            <a:r>
              <a:rPr lang="ru-RU" dirty="0"/>
              <a:t>...)</a:t>
            </a:r>
          </a:p>
          <a:p>
            <a:r>
              <a:rPr lang="ru-RU" dirty="0"/>
              <a:t>- Поддержка блокирования </a:t>
            </a:r>
            <a:r>
              <a:rPr lang="en-US" dirty="0"/>
              <a:t>URL</a:t>
            </a:r>
            <a:endParaRPr lang="ru-RU" dirty="0"/>
          </a:p>
          <a:p>
            <a:r>
              <a:rPr lang="ru-RU" dirty="0"/>
              <a:t>- Поддержка </a:t>
            </a:r>
            <a:r>
              <a:rPr lang="en-US" dirty="0"/>
              <a:t>Smart </a:t>
            </a:r>
            <a:r>
              <a:rPr lang="en-US" dirty="0" err="1"/>
              <a:t>QoS</a:t>
            </a:r>
            <a:r>
              <a:rPr lang="ru-RU" dirty="0"/>
              <a:t> и функцию управления шириной </a:t>
            </a:r>
            <a:r>
              <a:rPr lang="en-US" dirty="0"/>
              <a:t>P</a:t>
            </a:r>
            <a:r>
              <a:rPr lang="ru-RU" dirty="0"/>
              <a:t>2</a:t>
            </a:r>
            <a:r>
              <a:rPr lang="en-US" dirty="0"/>
              <a:t>P</a:t>
            </a:r>
            <a:r>
              <a:rPr lang="ru-RU" dirty="0"/>
              <a:t> канала</a:t>
            </a:r>
          </a:p>
          <a:p>
            <a:r>
              <a:rPr lang="ru-RU" dirty="0"/>
              <a:t>- Понятное отображение всей анализируемой статистической информации по </a:t>
            </a:r>
            <a:r>
              <a:rPr lang="en-US" dirty="0"/>
              <a:t>WAN</a:t>
            </a:r>
            <a:r>
              <a:rPr lang="ru-RU" dirty="0"/>
              <a:t> портам</a:t>
            </a:r>
          </a:p>
          <a:p>
            <a:r>
              <a:rPr lang="ru-RU" dirty="0"/>
              <a:t>- Встроенный англоязычный, простой в использовании </a:t>
            </a:r>
            <a:r>
              <a:rPr lang="en-US" dirty="0"/>
              <a:t>Web</a:t>
            </a:r>
            <a:r>
              <a:rPr lang="ru-RU" dirty="0"/>
              <a:t>-интерфейс</a:t>
            </a:r>
          </a:p>
          <a:p>
            <a:r>
              <a:rPr lang="ru-RU" dirty="0"/>
              <a:t>- Неограниченная лицензия пользователя</a:t>
            </a:r>
          </a:p>
          <a:p>
            <a:r>
              <a:rPr lang="ru-RU" dirty="0"/>
              <a:t>- Лучшее решение по безопасности для сектора </a:t>
            </a:r>
            <a:r>
              <a:rPr lang="en-US" dirty="0"/>
              <a:t>SOHO</a:t>
            </a:r>
            <a:r>
              <a:rPr lang="ru-RU" dirty="0"/>
              <a:t>, филиалов компаний и для протокола </a:t>
            </a:r>
            <a:r>
              <a:rPr lang="en-US" dirty="0"/>
              <a:t>SMB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60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4360" y="2924944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                            </a:t>
            </a:r>
            <a:r>
              <a:rPr lang="ru-RU" sz="2000" b="1" dirty="0" smtClean="0"/>
              <a:t>Россия </a:t>
            </a:r>
            <a:r>
              <a:rPr lang="ru-RU" sz="2000" b="1" dirty="0"/>
              <a:t>- Индия. Старый союз в новых </a:t>
            </a:r>
            <a:r>
              <a:rPr lang="ru-RU" sz="2000" b="1" dirty="0" smtClean="0"/>
              <a:t>условиях.</a:t>
            </a:r>
          </a:p>
        </p:txBody>
      </p:sp>
    </p:spTree>
    <p:extLst>
      <p:ext uri="{BB962C8B-B14F-4D97-AF65-F5344CB8AC3E}">
        <p14:creationId xmlns:p14="http://schemas.microsoft.com/office/powerpoint/2010/main" xmlns="" val="22815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5479" y="332656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  </a:t>
            </a:r>
            <a:r>
              <a:rPr lang="ru-RU" dirty="0" smtClean="0"/>
              <a:t>Данное </a:t>
            </a:r>
            <a:r>
              <a:rPr lang="ru-RU" dirty="0"/>
              <a:t>решение обеспечивает стабильность и непрерывность работы Вашей сети путем аварийного переключения и перераспределения нагрузки. Также, он работает в качестве внутреннего </a:t>
            </a:r>
            <a:r>
              <a:rPr lang="en-US" dirty="0" smtClean="0"/>
              <a:t>firewall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070" y="171898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Путем комбинирования </a:t>
            </a:r>
            <a:r>
              <a:rPr lang="en-US" dirty="0" err="1"/>
              <a:t>WiFi</a:t>
            </a:r>
            <a:r>
              <a:rPr lang="ru-RU" dirty="0"/>
              <a:t>-аутентификации с авторизацией через </a:t>
            </a:r>
            <a:r>
              <a:rPr lang="en-US" dirty="0"/>
              <a:t>Facebook</a:t>
            </a:r>
            <a:r>
              <a:rPr lang="ru-RU" dirty="0"/>
              <a:t>, может быть предоставлен бесплатный </a:t>
            </a:r>
            <a:r>
              <a:rPr lang="en-US" dirty="0" err="1"/>
              <a:t>WiFi</a:t>
            </a:r>
            <a:r>
              <a:rPr lang="ru-RU" dirty="0"/>
              <a:t> доступ для тех клиентов, которые авторизуются только лишь для просмотра Вашей бизнес-странички в </a:t>
            </a:r>
            <a:r>
              <a:rPr lang="en-US" dirty="0"/>
              <a:t>Facebook</a:t>
            </a:r>
            <a:r>
              <a:rPr lang="ru-RU" dirty="0"/>
              <a:t>. Такое сочетание </a:t>
            </a:r>
            <a:r>
              <a:rPr lang="en-US" dirty="0" err="1"/>
              <a:t>WiFi</a:t>
            </a:r>
            <a:r>
              <a:rPr lang="ru-RU" dirty="0"/>
              <a:t> и авторизацией через страничку </a:t>
            </a:r>
            <a:r>
              <a:rPr lang="en-US" dirty="0"/>
              <a:t>Facebook</a:t>
            </a:r>
            <a:r>
              <a:rPr lang="ru-RU" dirty="0"/>
              <a:t> может не только привлечь клиентов, но и привести к росту «узнаваемости» Вашего бизнеса. Когда клиенты авторизуются, чтобы использовать Ваш </a:t>
            </a:r>
            <a:r>
              <a:rPr lang="en-US" dirty="0" err="1"/>
              <a:t>WiFi</a:t>
            </a:r>
            <a:r>
              <a:rPr lang="ru-RU" dirty="0"/>
              <a:t>, их друзья могут видеть Вашу страничку </a:t>
            </a:r>
            <a:r>
              <a:rPr lang="en-US" dirty="0"/>
              <a:t>Facebook</a:t>
            </a:r>
            <a:r>
              <a:rPr lang="ru-RU" dirty="0"/>
              <a:t> в своих лентах новостей. Это заставляет Вашу страничку </a:t>
            </a:r>
            <a:r>
              <a:rPr lang="ru-RU" dirty="0" err="1"/>
              <a:t>веерно</a:t>
            </a:r>
            <a:r>
              <a:rPr lang="ru-RU" dirty="0"/>
              <a:t> </a:t>
            </a:r>
            <a:r>
              <a:rPr lang="ru-RU" dirty="0" smtClean="0"/>
              <a:t>распространяться.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1070" y="1718984"/>
            <a:ext cx="3607955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71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78783" y="116631"/>
            <a:ext cx="27864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Преимущества продукта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4265798"/>
              </p:ext>
            </p:extLst>
          </p:nvPr>
        </p:nvGraphicFramePr>
        <p:xfrm>
          <a:off x="107505" y="587465"/>
          <a:ext cx="8928990" cy="60818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4255"/>
                <a:gridCol w="3528392"/>
                <a:gridCol w="3096343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 сравнения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Преимущества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Продукция других фирм</a:t>
                      </a:r>
                      <a:endParaRPr lang="ru-RU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Полная совместимость с </a:t>
                      </a:r>
                      <a:r>
                        <a:rPr lang="en-US" dirty="0" smtClean="0"/>
                        <a:t>IPv6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Сохраняет бюджет при использовании IPv6 шлюза, просто переводя адреса IPv4 в IPv6.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Полная или частичная (</a:t>
                      </a:r>
                      <a:r>
                        <a:rPr lang="ru-RU" dirty="0" err="1" smtClean="0"/>
                        <a:t>Web</a:t>
                      </a:r>
                      <a:r>
                        <a:rPr lang="ru-RU" dirty="0" smtClean="0"/>
                        <a:t>-фильтрация, блокирование приложений, маршрутизация по политикам и т.д.) несовместимость с IPv6 адресацией.</a:t>
                      </a:r>
                      <a:endParaRPr lang="ru-RU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Пользовательские сетевые интерфейсы и группы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Позволяет назначить до 4 портов в качестве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WAN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-интерфейсов и объединить порты как угодно, обеспечив защиту с помощью внутреннего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firewall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Либо привязаны к заводским настройкам, либо не способны к назначению </a:t>
                      </a: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WAN-</a:t>
                      </a: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интерфейсов.</a:t>
                      </a:r>
                    </a:p>
                  </a:txBody>
                  <a:tcPr marL="68580" marR="68580" marT="0" marB="0"/>
                </a:tc>
              </a:tr>
              <a:tr h="2005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Унифицированное управление сетью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Обеспечивает легкое управление сетью через унифицированный интерфейс пользователя.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Обычный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firewall 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 простейшими механизмами безопасности и непонятными интерфейсами управления; для работы требуется отдельная настройка каждого параметра.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182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8981428"/>
              </p:ext>
            </p:extLst>
          </p:nvPr>
        </p:nvGraphicFramePr>
        <p:xfrm>
          <a:off x="107505" y="116632"/>
          <a:ext cx="8928990" cy="654091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4255"/>
                <a:gridCol w="3528392"/>
                <a:gridCol w="3096343"/>
              </a:tblGrid>
              <a:tr h="5430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 сравнения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Преимущества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Продукция других фирм</a:t>
                      </a:r>
                      <a:endParaRPr lang="ru-RU" dirty="0"/>
                    </a:p>
                  </a:txBody>
                  <a:tcPr/>
                </a:tc>
              </a:tr>
              <a:tr h="15451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Механизмы безопасности сети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Охраняет локальные сети с помощью механизма обнаружения аномального трафика.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Нет защиты от </a:t>
                      </a: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DoS </a:t>
                      </a: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атак, инициированных внутри сети.</a:t>
                      </a:r>
                    </a:p>
                  </a:txBody>
                  <a:tcPr marL="68580" marR="68580" marT="0" marB="0"/>
                </a:tc>
              </a:tr>
              <a:tr h="2088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Гибкое управление шириной канала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Добавляет гибкости управлению шириной канала при помощи настроек гарантированной/ максимальной ширины канала, приоритетов, квот на трафик и </a:t>
                      </a: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P QoS</a:t>
                      </a: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Недостаточная гибкость в управлении шириной канала, т.к. возможно установить лишь максимальное значение.</a:t>
                      </a:r>
                    </a:p>
                  </a:txBody>
                  <a:tcPr marL="68580" marR="68580" marT="0" marB="0"/>
                </a:tc>
              </a:tr>
              <a:tr h="2364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Управляемая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VPN 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 защитой от разрывов и возможностью агрегирования пропускной способности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Безопасно туннелирует соединения при помощи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PPTP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IPSec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VPN 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вместе с возможностью предоставления свободных каналов, агрегированием пропускной способности и управлением на основе политик.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Сетевая безопасность под угрозой из-за недостаточной защиты от разрывов, отсутствия как возможности агрегирования пропускной способности, так и дополнительных механизмов управления.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054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0302216"/>
              </p:ext>
            </p:extLst>
          </p:nvPr>
        </p:nvGraphicFramePr>
        <p:xfrm>
          <a:off x="143508" y="172440"/>
          <a:ext cx="8856984" cy="6771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28292"/>
                <a:gridCol w="3096344"/>
                <a:gridCol w="3132348"/>
              </a:tblGrid>
              <a:tr h="4482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 сравнения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Преимущества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Продукция других фирм</a:t>
                      </a:r>
                      <a:endParaRPr lang="ru-RU" dirty="0"/>
                    </a:p>
                  </a:txBody>
                  <a:tcPr/>
                </a:tc>
              </a:tr>
              <a:tr h="712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Безопасный механизм аутентификации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Значительно повышает безопасность сети с помощью использования двойной аутентификации.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Сетевая безопасность под угрозой из-за использования аутентификации только на учетных данных пользователя при проверке подлинности.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123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Маршрутизация по 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задачам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Позволяет маршрутизировать входящий и исходящий трафик 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исходя из</a:t>
                      </a:r>
                      <a:r>
                        <a:rPr lang="ru-RU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конкретных приоритетов и задач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Механизмы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IP 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маршрутизации не открыты и не управляемы.</a:t>
                      </a:r>
                    </a:p>
                  </a:txBody>
                  <a:tcPr marL="68580" marR="68580" marT="0" marB="0"/>
                </a:tc>
              </a:tr>
              <a:tr h="604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Блокирование Интернет-приложений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Ограничивает использование Интернет-приложений таких, как </a:t>
                      </a: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IM</a:t>
                      </a: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-клиенты, ПО для </a:t>
                      </a: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P </a:t>
                      </a: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 т.д.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эффективны для блокирования использования Интернет-приложений по номеру порта.</a:t>
                      </a:r>
                    </a:p>
                  </a:txBody>
                  <a:tcPr marL="68580" marR="68580" marT="0" marB="0"/>
                </a:tc>
              </a:tr>
              <a:tr h="1933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Непрерываемые 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сессии (для онлайн-банкинга)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позволяет прерываться сессии при онлайн-банкинге и сетевых играх, сохраняя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IP 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течение всей сессии.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Нет 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доступных решений для онлайн-банкинга, игровых сервисов из-за прерываний, вызванных меняющимися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IP 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адресами.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4206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310331"/>
              </p:ext>
            </p:extLst>
          </p:nvPr>
        </p:nvGraphicFramePr>
        <p:xfrm>
          <a:off x="143508" y="332656"/>
          <a:ext cx="8856984" cy="25922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28292"/>
                <a:gridCol w="3096344"/>
                <a:gridCol w="3132348"/>
              </a:tblGrid>
              <a:tr h="4482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 сравнения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Преимущества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Продукция других фирм</a:t>
                      </a:r>
                      <a:endParaRPr lang="ru-RU" dirty="0"/>
                    </a:p>
                  </a:txBody>
                  <a:tcPr/>
                </a:tc>
              </a:tr>
              <a:tr h="712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Продвижение бизнеса через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Facebook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Комбинирует бесплатный </a:t>
                      </a: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WiFi </a:t>
                      </a: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Facebook </a:t>
                      </a: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для рекламы Вашего бизнеса в </a:t>
                      </a: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Facebook</a:t>
                      </a: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Требуют других путей продвижения Вашего бизнеса через сайты социальных сетей.</a:t>
                      </a:r>
                    </a:p>
                  </a:txBody>
                  <a:tcPr marL="68580" marR="68580" marT="0" marB="0"/>
                </a:tc>
              </a:tr>
              <a:tr h="1046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Пассивное охлаждение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Дизайн без кулера обеспечивает бесшумную работу.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Из-за шума вентиляторов необходимо устанавливать в специальных помещениях.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996" y="3321344"/>
            <a:ext cx="8764008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13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2622708"/>
            <a:ext cx="5832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/>
              <a:t>Индия как стратегический партнер России и производитель телекоммуникационного оборудования</a:t>
            </a:r>
            <a:endParaRPr lang="ru-RU" sz="105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97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47" y="2852936"/>
            <a:ext cx="9124853" cy="180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85" y="217708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</a:t>
            </a:r>
            <a:r>
              <a:rPr lang="ru-RU" dirty="0" smtClean="0"/>
              <a:t>Для </a:t>
            </a:r>
            <a:r>
              <a:rPr lang="ru-RU" dirty="0"/>
              <a:t>примера представляем коммутатор, имеющий 48 портов 1/10 </a:t>
            </a:r>
            <a:r>
              <a:rPr lang="en-US" dirty="0"/>
              <a:t>Gig Ethernet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25" y="5013176"/>
            <a:ext cx="91119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</a:t>
            </a:r>
            <a:r>
              <a:rPr lang="ru-RU" dirty="0" smtClean="0"/>
              <a:t>Подобное </a:t>
            </a:r>
            <a:r>
              <a:rPr lang="ru-RU" dirty="0"/>
              <a:t>оборудование стоит несколько десятков тысяч долларов, если искать </a:t>
            </a:r>
            <a:r>
              <a:rPr lang="ru-RU" dirty="0" smtClean="0"/>
              <a:t>аналоги у известных западных брендов.  </a:t>
            </a:r>
            <a:r>
              <a:rPr lang="ru-RU" dirty="0"/>
              <a:t>Мы же предлагаем это устройство по цене </a:t>
            </a:r>
            <a:r>
              <a:rPr lang="ru-RU" dirty="0" smtClean="0"/>
              <a:t>в несколько раз ниже, </a:t>
            </a:r>
            <a:r>
              <a:rPr lang="ru-RU" dirty="0"/>
              <a:t>причём, понимая, что он разработан по заказу  государственного оператора связи и работает во всех уголках Индии, поэтому все вопросы совместимости и устранения недоработок уже решены, а новые релизы однозначно будут своевременно выпускаться.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31064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              </a:t>
            </a:r>
            <a:r>
              <a:rPr lang="ru-RU" b="1" dirty="0" smtClean="0"/>
              <a:t>                             </a:t>
            </a:r>
            <a:r>
              <a:rPr lang="en-US" b="1" dirty="0" smtClean="0"/>
              <a:t> </a:t>
            </a:r>
            <a:r>
              <a:rPr lang="ru-RU" b="1" dirty="0" smtClean="0"/>
              <a:t>Коммутаторы </a:t>
            </a:r>
            <a:r>
              <a:rPr lang="ru-RU" b="1" dirty="0"/>
              <a:t>и маршрутизаторы.</a:t>
            </a:r>
            <a:endParaRPr lang="ru-RU" dirty="0"/>
          </a:p>
          <a:p>
            <a:r>
              <a:rPr lang="ru-RU" dirty="0" smtClean="0"/>
              <a:t>     Предлагаем </a:t>
            </a:r>
            <a:r>
              <a:rPr lang="ru-RU" dirty="0"/>
              <a:t>полную линейку коммутаторов и маршрутизаторов. Оборудование может предоставляться  с открытыми кодами, обеспечивая «прозрачность» для безопасности сети. Это особенно актуально государственным организациям России в свете сегодняшней политической ситуации, что дополнительно усугубляется закрытостью кодов </a:t>
            </a:r>
            <a:r>
              <a:rPr lang="ru-RU" dirty="0" smtClean="0"/>
              <a:t>ведущих западных </a:t>
            </a:r>
            <a:r>
              <a:rPr lang="ru-RU" dirty="0"/>
              <a:t>и </a:t>
            </a:r>
            <a:r>
              <a:rPr lang="ru-RU" dirty="0" smtClean="0"/>
              <a:t>производителей </a:t>
            </a:r>
            <a:r>
              <a:rPr lang="ru-RU" dirty="0"/>
              <a:t>высокого уровня.</a:t>
            </a:r>
          </a:p>
        </p:txBody>
      </p:sp>
    </p:spTree>
    <p:extLst>
      <p:ext uri="{BB962C8B-B14F-4D97-AF65-F5344CB8AC3E}">
        <p14:creationId xmlns:p14="http://schemas.microsoft.com/office/powerpoint/2010/main" xmlns="" val="19899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260648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spcAft>
                <a:spcPts val="0"/>
              </a:spcAft>
            </a:pPr>
            <a:r>
              <a:rPr lang="en-US" dirty="0" smtClean="0">
                <a:ea typeface="Calibri"/>
                <a:cs typeface="Times New Roman"/>
              </a:rPr>
              <a:t>       </a:t>
            </a:r>
            <a:r>
              <a:rPr lang="ru-RU" dirty="0" smtClean="0">
                <a:ea typeface="Calibri"/>
                <a:cs typeface="Times New Roman"/>
              </a:rPr>
              <a:t>Это </a:t>
            </a:r>
            <a:r>
              <a:rPr lang="ru-RU" dirty="0">
                <a:ea typeface="Calibri"/>
                <a:cs typeface="Times New Roman"/>
              </a:rPr>
              <a:t>устройство – только часть линейки, позволяющей полностью построить </a:t>
            </a:r>
            <a:r>
              <a:rPr lang="en-US" dirty="0">
                <a:ea typeface="Calibri"/>
                <a:cs typeface="Times New Roman"/>
              </a:rPr>
              <a:t>MPLS</a:t>
            </a:r>
            <a:r>
              <a:rPr lang="ru-RU" dirty="0">
                <a:ea typeface="Calibri"/>
                <a:cs typeface="Times New Roman"/>
              </a:rPr>
              <a:t>-сеть оператора связи любого уровня.  Линейка берёт начало от небольших коммутаторов и заканчивается серьёзными ядровыми маршрутизаторами.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3978"/>
            <a:ext cx="3046590" cy="29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67880"/>
            <a:ext cx="3062807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96717" y="3584603"/>
            <a:ext cx="2674620" cy="273558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314" y="4171978"/>
            <a:ext cx="2305050" cy="2148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298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516" y="47667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Отдельно </a:t>
            </a:r>
            <a:r>
              <a:rPr lang="ru-RU" dirty="0"/>
              <a:t>следует отметить </a:t>
            </a:r>
            <a:r>
              <a:rPr lang="ru-RU" dirty="0" smtClean="0"/>
              <a:t>также оборудование для работы </a:t>
            </a:r>
            <a:r>
              <a:rPr lang="ru-RU" dirty="0"/>
              <a:t>в одном устройстве технологий </a:t>
            </a:r>
            <a:r>
              <a:rPr lang="ru-RU" dirty="0" err="1"/>
              <a:t>Ethernet</a:t>
            </a:r>
            <a:r>
              <a:rPr lang="ru-RU" dirty="0"/>
              <a:t>/SDH/OTN.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5940425" cy="11487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3573016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      </a:t>
            </a:r>
            <a:r>
              <a:rPr lang="ru-RU" dirty="0" smtClean="0"/>
              <a:t>В </a:t>
            </a:r>
            <a:r>
              <a:rPr lang="ru-RU" dirty="0"/>
              <a:t>эволюции технологий </a:t>
            </a:r>
            <a:r>
              <a:rPr lang="ru-RU" dirty="0" err="1"/>
              <a:t>Ethernet</a:t>
            </a:r>
            <a:r>
              <a:rPr lang="ru-RU" dirty="0"/>
              <a:t> плавно отодвигает TDM на второй план. Но изменить технологию, сохраняя функциональность, зачастую сложно. И полный уход от TDM не всегда подходит. Наличие единого сетевого элемента, который совмещает в себе эти технологии, решает эту задачу. Кроме того, устройство снижает эксплуатационные затраты путем наличия единой платформы для этих услуг и предотвращая необходимость использования нескольких отдельных устройств. В устройстве также предусмотрены платы </a:t>
            </a:r>
            <a:r>
              <a:rPr lang="ru-RU" dirty="0" smtClean="0"/>
              <a:t>DWDM </a:t>
            </a:r>
            <a:r>
              <a:rPr lang="ru-RU" dirty="0"/>
              <a:t>с целью уменьшения количества используемых волокон.</a:t>
            </a:r>
          </a:p>
        </p:txBody>
      </p:sp>
    </p:spTree>
    <p:extLst>
      <p:ext uri="{BB962C8B-B14F-4D97-AF65-F5344CB8AC3E}">
        <p14:creationId xmlns:p14="http://schemas.microsoft.com/office/powerpoint/2010/main" xmlns="" val="358784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2532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72150"/>
            <a:ext cx="8569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ru-RU" dirty="0" smtClean="0"/>
              <a:t>Если </a:t>
            </a:r>
            <a:r>
              <a:rPr lang="ru-RU" dirty="0"/>
              <a:t>же задача стоит построить комплексную сеть C/DWDM, то для этих целей есть линейка оборудования, представляющая комплексное решение для этой задачи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45454"/>
            <a:ext cx="1570577" cy="15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32777"/>
            <a:ext cx="3096000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41288"/>
            <a:ext cx="2990509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4077072"/>
            <a:ext cx="84113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      </a:t>
            </a:r>
            <a:r>
              <a:rPr lang="ru-RU" dirty="0" smtClean="0"/>
              <a:t>Оно позволяет </a:t>
            </a:r>
            <a:r>
              <a:rPr lang="ru-RU" dirty="0"/>
              <a:t>гибко, поэтапно и без прерывания работы масштабироваться от 4 каналов CWDM  в 80 10G каналов DWDM. Поддерживает одновременно технологии CWDM и DWDM на том и том же шасси, одно- и двух- волоконные оптические модули. </a:t>
            </a:r>
            <a:r>
              <a:rPr lang="ru-RU" dirty="0" smtClean="0"/>
              <a:t>Блок </a:t>
            </a:r>
            <a:r>
              <a:rPr lang="ru-RU" dirty="0"/>
              <a:t>питания и вентиляторы охлаждения зарезервированы и имеют возможность горячей замены во время работы. Ошибки, поступающие в процессе на контрольные блоки, не вызывает нарушение трафика. </a:t>
            </a:r>
            <a:r>
              <a:rPr lang="ru-RU" dirty="0" smtClean="0"/>
              <a:t>Реализована поддержка </a:t>
            </a:r>
            <a:r>
              <a:rPr lang="ru-RU" dirty="0"/>
              <a:t>различных типов карт в одних и тех же слотах, которые могут быть запрограммированы пользователем.</a:t>
            </a:r>
          </a:p>
        </p:txBody>
      </p:sp>
    </p:spTree>
    <p:extLst>
      <p:ext uri="{BB962C8B-B14F-4D97-AF65-F5344CB8AC3E}">
        <p14:creationId xmlns:p14="http://schemas.microsoft.com/office/powerpoint/2010/main" xmlns="" val="1279966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0113" y="3668920"/>
            <a:ext cx="62579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Электропитание:</a:t>
            </a:r>
          </a:p>
          <a:p>
            <a:r>
              <a:rPr lang="ru-RU" dirty="0"/>
              <a:t>• 100-240 В переменного тока или  48В постоянного </a:t>
            </a:r>
            <a:r>
              <a:rPr lang="ru-RU" dirty="0" smtClean="0"/>
              <a:t>тока.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Может идти в комплекте с 1U  преобразователем  220</a:t>
            </a:r>
            <a:r>
              <a:rPr lang="en-US" dirty="0" smtClean="0"/>
              <a:t>/48 </a:t>
            </a:r>
            <a:r>
              <a:rPr lang="ru-RU" dirty="0" smtClean="0"/>
              <a:t>В.</a:t>
            </a:r>
            <a:endParaRPr lang="ru-RU" dirty="0"/>
          </a:p>
          <a:p>
            <a:r>
              <a:rPr lang="ru-RU" dirty="0"/>
              <a:t>• Потребляемая мощность – меньше 700 </a:t>
            </a:r>
            <a:r>
              <a:rPr lang="ru-RU" dirty="0" smtClean="0"/>
              <a:t>Вт.</a:t>
            </a:r>
            <a:endParaRPr lang="ru-RU" dirty="0"/>
          </a:p>
        </p:txBody>
      </p:sp>
      <p:pic>
        <p:nvPicPr>
          <p:cNvPr id="5" name="Рисунок 4" descr="http://www.tejasnetworks.com/product_images/product_dwdm_overview_imag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3536" y="116632"/>
            <a:ext cx="6659339" cy="36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430113" y="4865092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CWDM</a:t>
            </a:r>
            <a:r>
              <a:rPr lang="ru-RU" dirty="0" smtClean="0"/>
              <a:t>: до 120 км</a:t>
            </a:r>
            <a:endParaRPr lang="ru-RU" dirty="0"/>
          </a:p>
          <a:p>
            <a:r>
              <a:rPr lang="ru-RU" dirty="0"/>
              <a:t>До 8 лямбд при </a:t>
            </a:r>
            <a:r>
              <a:rPr lang="ru-RU" dirty="0" err="1"/>
              <a:t>одноволоконной</a:t>
            </a:r>
            <a:r>
              <a:rPr lang="ru-RU" dirty="0"/>
              <a:t> </a:t>
            </a:r>
            <a:r>
              <a:rPr lang="ru-RU" dirty="0" smtClean="0"/>
              <a:t>технологии</a:t>
            </a:r>
            <a:endParaRPr lang="ru-RU" dirty="0"/>
          </a:p>
          <a:p>
            <a:r>
              <a:rPr lang="ru-RU" dirty="0"/>
              <a:t>До 16 лямбд при использовании двух </a:t>
            </a:r>
            <a:r>
              <a:rPr lang="ru-RU" dirty="0" smtClean="0"/>
              <a:t>волокон.</a:t>
            </a:r>
            <a:endParaRPr lang="ru-RU" dirty="0"/>
          </a:p>
          <a:p>
            <a:r>
              <a:rPr lang="ru-RU" dirty="0"/>
              <a:t>DWDM</a:t>
            </a:r>
            <a:r>
              <a:rPr lang="ru-RU" dirty="0" smtClean="0"/>
              <a:t>: до 600 км с использованием линейных усилителей</a:t>
            </a:r>
            <a:endParaRPr lang="ru-RU" dirty="0"/>
          </a:p>
          <a:p>
            <a:r>
              <a:rPr lang="ru-RU" dirty="0"/>
              <a:t>До 20 лямбд при </a:t>
            </a:r>
            <a:r>
              <a:rPr lang="ru-RU" dirty="0" err="1"/>
              <a:t>одноволоконной</a:t>
            </a:r>
            <a:r>
              <a:rPr lang="ru-RU" dirty="0"/>
              <a:t> технологии </a:t>
            </a:r>
            <a:endParaRPr lang="ru-RU" dirty="0" smtClean="0"/>
          </a:p>
          <a:p>
            <a:r>
              <a:rPr lang="ru-RU" dirty="0" smtClean="0"/>
              <a:t>До </a:t>
            </a:r>
            <a:r>
              <a:rPr lang="ru-RU" dirty="0"/>
              <a:t>80 лямбд при использовании двух </a:t>
            </a:r>
            <a:r>
              <a:rPr lang="ru-RU" dirty="0" smtClean="0"/>
              <a:t>волокон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3334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2780928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           </a:t>
            </a:r>
            <a:r>
              <a:rPr lang="ru-RU" dirty="0" smtClean="0"/>
              <a:t>Особо акцентируем внимание на совместимости </a:t>
            </a:r>
            <a:r>
              <a:rPr lang="ru-RU" dirty="0"/>
              <a:t>всех представленных коммутаторов, маршрутизаторов, устройств </a:t>
            </a:r>
            <a:r>
              <a:rPr lang="ru-RU" dirty="0" err="1"/>
              <a:t>Ethernet</a:t>
            </a:r>
            <a:r>
              <a:rPr lang="ru-RU" dirty="0"/>
              <a:t>/SDH/OTN и C/DWDM как между собой, так и с основными мировыми производителями. Ведь кроме Индии, оно поставляется на рынок Азиатских стран, Европы, США, </a:t>
            </a:r>
            <a:r>
              <a:rPr lang="ru-RU" dirty="0" smtClean="0"/>
              <a:t>а </a:t>
            </a:r>
            <a:r>
              <a:rPr lang="ru-RU" dirty="0"/>
              <a:t>совместимость – одна из важнейших требуемых характеристик. </a:t>
            </a:r>
          </a:p>
        </p:txBody>
      </p:sp>
    </p:spTree>
    <p:extLst>
      <p:ext uri="{BB962C8B-B14F-4D97-AF65-F5344CB8AC3E}">
        <p14:creationId xmlns:p14="http://schemas.microsoft.com/office/powerpoint/2010/main" xmlns="" val="18346464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2018</Words>
  <Application>Microsoft Office PowerPoint</Application>
  <PresentationFormat>Экран (4:3)</PresentationFormat>
  <Paragraphs>142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Leonid</dc:creator>
  <cp:lastModifiedBy>kz</cp:lastModifiedBy>
  <cp:revision>61</cp:revision>
  <dcterms:created xsi:type="dcterms:W3CDTF">2014-12-29T13:15:03Z</dcterms:created>
  <dcterms:modified xsi:type="dcterms:W3CDTF">2015-07-08T07:29:40Z</dcterms:modified>
</cp:coreProperties>
</file>