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339" r:id="rId2"/>
    <p:sldId id="365" r:id="rId3"/>
    <p:sldId id="376" r:id="rId4"/>
    <p:sldId id="384" r:id="rId5"/>
    <p:sldId id="354" r:id="rId6"/>
    <p:sldId id="368" r:id="rId7"/>
    <p:sldId id="378" r:id="rId8"/>
    <p:sldId id="379" r:id="rId9"/>
    <p:sldId id="385" r:id="rId10"/>
    <p:sldId id="386" r:id="rId11"/>
    <p:sldId id="359" r:id="rId12"/>
    <p:sldId id="360" r:id="rId13"/>
    <p:sldId id="362" r:id="rId14"/>
    <p:sldId id="363" r:id="rId15"/>
    <p:sldId id="364" r:id="rId16"/>
    <p:sldId id="387" r:id="rId1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  <p15:guide id="5" pos="549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та Салахова" initials="ЛС" lastIdx="6" clrIdx="0">
    <p:extLst/>
  </p:cmAuthor>
  <p:cmAuthor id="2" name="Albina" initials="A" lastIdx="0" clrIdx="1"/>
  <p:cmAuthor id="3" name="МИТРОФАНОВА ОЛЬГА СЕРГЕЕВНА" initials="МОС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39471D"/>
    <a:srgbClr val="FFFFFF"/>
    <a:srgbClr val="F7CB38"/>
    <a:srgbClr val="EBF1DE"/>
    <a:srgbClr val="474749"/>
    <a:srgbClr val="DB4A37"/>
    <a:srgbClr val="7090C8"/>
    <a:srgbClr val="8CB91D"/>
    <a:srgbClr val="54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75252" autoAdjust="0"/>
  </p:normalViewPr>
  <p:slideViewPr>
    <p:cSldViewPr snapToGrid="0" snapToObjects="1" showGuides="1">
      <p:cViewPr>
        <p:scale>
          <a:sx n="94" d="100"/>
          <a:sy n="94" d="100"/>
        </p:scale>
        <p:origin x="-1062" y="1152"/>
      </p:cViewPr>
      <p:guideLst>
        <p:guide orient="horz"/>
        <p:guide pos="5759"/>
        <p:guide pos="293"/>
        <p:guide pos="5498"/>
        <p:guide pos="549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912" y="-9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solidFill>
                <a:sysClr val="windowText" lastClr="000000">
                  <a:lumMod val="65000"/>
                  <a:lumOff val="35000"/>
                  <a:alpha val="7500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Лист1!$K$20:$K$25</c:f>
              <c:strCache>
                <c:ptCount val="6"/>
                <c:pt idx="0">
                  <c:v>КНР</c:v>
                </c:pt>
                <c:pt idx="1">
                  <c:v>Россия</c:v>
                </c:pt>
                <c:pt idx="2">
                  <c:v>США</c:v>
                </c:pt>
                <c:pt idx="3">
                  <c:v>Остальные</c:v>
                </c:pt>
                <c:pt idx="4">
                  <c:v>Гонконг</c:v>
                </c:pt>
                <c:pt idx="5">
                  <c:v>Япония</c:v>
                </c:pt>
              </c:strCache>
            </c:strRef>
          </c:cat>
          <c:val>
            <c:numRef>
              <c:f>Лист1!$L$20:$L$25</c:f>
              <c:numCache>
                <c:formatCode>0.00%</c:formatCode>
                <c:ptCount val="6"/>
                <c:pt idx="0">
                  <c:v>0.98560000000000003</c:v>
                </c:pt>
                <c:pt idx="1">
                  <c:v>8.8000000000000005E-3</c:v>
                </c:pt>
                <c:pt idx="2">
                  <c:v>1.6000000000000001E-3</c:v>
                </c:pt>
                <c:pt idx="3">
                  <c:v>1.6000000000000001E-3</c:v>
                </c:pt>
                <c:pt idx="4">
                  <c:v>8.0000000000000004E-4</c:v>
                </c:pt>
                <c:pt idx="5">
                  <c:v>4.0000000000000002E-4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84797696"/>
        <c:axId val="84881408"/>
        <c:axId val="0"/>
      </c:bar3DChart>
      <c:catAx>
        <c:axId val="847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881408"/>
        <c:crosses val="autoZero"/>
        <c:auto val="1"/>
        <c:lblAlgn val="ctr"/>
        <c:lblOffset val="100"/>
        <c:noMultiLvlLbl val="0"/>
      </c:catAx>
      <c:valAx>
        <c:axId val="848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79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Лист1!$H$3</c:f>
              <c:numCache>
                <c:formatCode>General</c:formatCode>
                <c:ptCount val="1"/>
                <c:pt idx="0">
                  <c:v>4.58</c:v>
                </c:pt>
              </c:numCache>
            </c:numRef>
          </c:val>
        </c:ser>
        <c:ser>
          <c:idx val="1"/>
          <c:order val="1"/>
          <c:tx>
            <c:strRef>
              <c:f>Лист1!$G$4</c:f>
              <c:strCache>
                <c:ptCount val="1"/>
                <c:pt idx="0">
                  <c:v>США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Лист1!$H$4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2"/>
          <c:order val="2"/>
          <c:tx>
            <c:strRef>
              <c:f>Лист1!$G$5</c:f>
              <c:strCache>
                <c:ptCount val="1"/>
                <c:pt idx="0">
                  <c:v>Нидерланды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Лист1!$H$5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</c:ser>
        <c:ser>
          <c:idx val="3"/>
          <c:order val="3"/>
          <c:tx>
            <c:strRef>
              <c:f>Лист1!$G$6</c:f>
              <c:strCache>
                <c:ptCount val="1"/>
                <c:pt idx="0">
                  <c:v>Украина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Лист1!$H$6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ser>
          <c:idx val="4"/>
          <c:order val="4"/>
          <c:tx>
            <c:strRef>
              <c:f>Лист1!$G$7</c:f>
              <c:strCache>
                <c:ptCount val="1"/>
                <c:pt idx="0">
                  <c:v>Германия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Лист1!$H$7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</c:ser>
        <c:ser>
          <c:idx val="5"/>
          <c:order val="5"/>
          <c:tx>
            <c:strRef>
              <c:f>Лист1!$G$8</c:f>
              <c:strCache>
                <c:ptCount val="1"/>
                <c:pt idx="0">
                  <c:v>Ирландии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Лист1!$H$8</c:f>
              <c:numCache>
                <c:formatCode>General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6"/>
          <c:order val="6"/>
          <c:tx>
            <c:strRef>
              <c:f>Лист1!$G$9</c:f>
              <c:strCache>
                <c:ptCount val="1"/>
                <c:pt idx="0">
                  <c:v>Др. страны Европы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Лист1!$H$9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</c:ser>
        <c:ser>
          <c:idx val="7"/>
          <c:order val="7"/>
          <c:tx>
            <c:strRef>
              <c:f>Лист1!$G$10</c:f>
              <c:strCache>
                <c:ptCount val="1"/>
                <c:pt idx="0">
                  <c:v>Швеция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Лист1!$H$10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</c:ser>
        <c:ser>
          <c:idx val="8"/>
          <c:order val="8"/>
          <c:tx>
            <c:strRef>
              <c:f>Лист1!$G$11</c:f>
              <c:strCache>
                <c:ptCount val="1"/>
                <c:pt idx="0">
                  <c:v>Франция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accent3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Лист1!$H$11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</c:ser>
        <c:ser>
          <c:idx val="9"/>
          <c:order val="9"/>
          <c:tx>
            <c:strRef>
              <c:f>Лист1!$G$12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accent4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Лист1!$H$12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00419456"/>
        <c:axId val="100420992"/>
        <c:axId val="0"/>
      </c:bar3DChart>
      <c:catAx>
        <c:axId val="10041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420992"/>
        <c:crosses val="autoZero"/>
        <c:auto val="1"/>
        <c:lblAlgn val="ctr"/>
        <c:lblOffset val="100"/>
        <c:noMultiLvlLbl val="0"/>
      </c:catAx>
      <c:valAx>
        <c:axId val="10042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3166070533318167"/>
          <c:y val="3.527743514415544E-2"/>
          <c:w val="0.75596310591030758"/>
          <c:h val="0.71922611939017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Лист1!$B$3:$B$7</c:f>
              <c:strCache>
                <c:ptCount val="5"/>
                <c:pt idx="0">
                  <c:v>Другие</c:v>
                </c:pt>
                <c:pt idx="1">
                  <c:v>Web.Web.Misc</c:v>
                </c:pt>
                <c:pt idx="2">
                  <c:v>Web.SecureWeb</c:v>
                </c:pt>
                <c:pt idx="3">
                  <c:v>DataWarehousing.OracleTNS.PeopleSoft</c:v>
                </c:pt>
                <c:pt idx="4">
                  <c:v>DataWarehousing.MSSQLServer</c:v>
                </c:pt>
              </c:strCache>
            </c:strRef>
          </c:cat>
          <c:val>
            <c:numRef>
              <c:f>Лист1!$C$3:$C$7</c:f>
              <c:numCache>
                <c:formatCode>0%</c:formatCode>
                <c:ptCount val="5"/>
                <c:pt idx="0">
                  <c:v>0.48</c:v>
                </c:pt>
                <c:pt idx="1">
                  <c:v>0.34</c:v>
                </c:pt>
                <c:pt idx="2">
                  <c:v>0.1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352186507573667E-2"/>
          <c:y val="0.71875788596292223"/>
          <c:w val="0.94332406086834375"/>
          <c:h val="0.256962906979411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3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9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3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9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84" indent="-285724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98" indent="-228579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057" indent="-228579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217" indent="-228579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376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535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695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854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49E7E35-ED83-44AC-919E-1BC301023F60}" type="slidenum">
              <a:rPr lang="ru-RU" smtClean="0">
                <a:solidFill>
                  <a:schemeClr val="tx1"/>
                </a:solidFill>
                <a:latin typeface="Calibri" pitchFamily="34" charset="0"/>
              </a:rPr>
              <a:pPr eaLnBrk="1" hangingPunct="1"/>
              <a:t>1</a:t>
            </a:fld>
            <a:endParaRPr lang="ru-RU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2363" y="700088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076" y="4416539"/>
            <a:ext cx="5049663" cy="4180390"/>
          </a:xfrm>
          <a:noFill/>
        </p:spPr>
        <p:txBody>
          <a:bodyPr/>
          <a:lstStyle/>
          <a:p>
            <a:pPr marL="226993" indent="-226993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26993" indent="-226993" eaLnBrk="1" hangingPunct="1">
              <a:lnSpc>
                <a:spcPct val="90000"/>
              </a:lnSpc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163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86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884" indent="-285724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2898" indent="-228579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057" indent="-228579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217" indent="-228579" defTabSz="882572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376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535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8695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5854" indent="-228579" algn="ctr" defTabSz="88257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49E7E35-ED83-44AC-919E-1BC301023F60}" type="slidenum">
              <a:rPr lang="ru-RU" smtClean="0">
                <a:solidFill>
                  <a:schemeClr val="tx1"/>
                </a:solidFill>
                <a:latin typeface="Calibri" pitchFamily="34" charset="0"/>
              </a:rPr>
              <a:pPr eaLnBrk="1" hangingPunct="1"/>
              <a:t>16</a:t>
            </a:fld>
            <a:endParaRPr lang="ru-RU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8838" y="74771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59" y="4716707"/>
            <a:ext cx="4893572" cy="4464508"/>
          </a:xfrm>
          <a:noFill/>
        </p:spPr>
        <p:txBody>
          <a:bodyPr/>
          <a:lstStyle/>
          <a:p>
            <a:pPr marL="226993" indent="-226993" eaLnBrk="1" hangingPunct="1">
              <a:lnSpc>
                <a:spcPct val="90000"/>
              </a:lnSpc>
            </a:pPr>
            <a:r>
              <a:rPr lang="ru-RU" smtClean="0"/>
              <a:t>Титул</a:t>
            </a:r>
          </a:p>
          <a:p>
            <a:pPr marL="226993" indent="-226993" eaLnBrk="1" hangingPunct="1">
              <a:lnSpc>
                <a:spcPct val="90000"/>
              </a:lnSpc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4121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6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7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E209D-CC24-404D-BA45-4E524A1169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7A3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>
          <a:xfrm>
            <a:off x="8686800" y="-142875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13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hyperlink" Target="http://www.vedomosti.ru/companies/a-z/527/%D0%9E%D0%90%D0%9E%20%C2%AB%D0%A1%D0%B1%D0%B5%D1%80%D0%B1%D0%B0%D0%BD%D0%BA%C2%BB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domosti.ru/companies/a-z/454/%D0%92%D0%A2%D0%91%2024" TargetMode="External"/><Relationship Id="rId5" Type="http://schemas.openxmlformats.org/officeDocument/2006/relationships/hyperlink" Target="http://www.vedomosti.ru/companies/a-z/333/%D0%90%D0%BB%D1%8C%D1%84%D0%B0-%D0%B1%D0%B0%D0%BD%D0%BA" TargetMode="External"/><Relationship Id="rId4" Type="http://schemas.openxmlformats.org/officeDocument/2006/relationships/hyperlink" Target="http://www.vedomosti.ru/companies/a-z/37/%D0%9E%D0%90%D0%9E%20%22%D0%93%D0%B0%D0%B7%D0%BF%D1%80%D0%BE%D0%BC%D0%B1%D0%B0%D0%BD%D0%BA%22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055324" y="365760"/>
            <a:ext cx="5154856" cy="5502021"/>
          </a:xfrm>
          <a:prstGeom prst="ellipse">
            <a:avLst/>
          </a:prstGeom>
          <a:gradFill flip="none" rotWithShape="1">
            <a:gsLst>
              <a:gs pos="38000">
                <a:schemeClr val="bg1">
                  <a:alpha val="69000"/>
                </a:scheme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/>
          <p:nvPr/>
        </p:nvSpPr>
        <p:spPr>
          <a:xfrm>
            <a:off x="1587" y="4641274"/>
            <a:ext cx="9142413" cy="1738066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17"/>
          <p:cNvSpPr>
            <a:spLocks noGrp="1"/>
          </p:cNvSpPr>
          <p:nvPr>
            <p:ph type="ctrTitle"/>
          </p:nvPr>
        </p:nvSpPr>
        <p:spPr>
          <a:xfrm>
            <a:off x="163513" y="3855720"/>
            <a:ext cx="5322887" cy="2897505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8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l="3197" t="33872" r="-6506" b="55995"/>
          <a:stretch/>
        </p:blipFill>
        <p:spPr>
          <a:xfrm>
            <a:off x="8718" y="4641274"/>
            <a:ext cx="9143999" cy="1731149"/>
          </a:xfrm>
          <a:prstGeom prst="rect">
            <a:avLst/>
          </a:prstGeom>
        </p:spPr>
      </p:pic>
      <p:sp>
        <p:nvSpPr>
          <p:cNvPr id="4" name="Rectangle 17"/>
          <p:cNvSpPr txBox="1">
            <a:spLocks/>
          </p:cNvSpPr>
          <p:nvPr/>
        </p:nvSpPr>
        <p:spPr bwMode="auto">
          <a:xfrm>
            <a:off x="3213194" y="4641275"/>
            <a:ext cx="5939524" cy="17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ru-RU" sz="1800" dirty="0">
                <a:solidFill>
                  <a:schemeClr val="bg1"/>
                </a:solidFill>
                <a:latin typeface="Cambria" panose="02040503050406030204" pitchFamily="18" charset="0"/>
              </a:rPr>
              <a:t>Заместитель директора Департамента информационных технологий в сфере управления государственными и муниципальными финансами и информационного обеспечения бюджетного процесса Миронов </a:t>
            </a:r>
            <a:r>
              <a:rPr lang="ru-RU" sz="1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Сергей Владимирович</a:t>
            </a:r>
            <a:endParaRPr lang="ru-RU" sz="2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098" name="Rectangle 17"/>
          <p:cNvSpPr>
            <a:spLocks noGrp="1"/>
          </p:cNvSpPr>
          <p:nvPr>
            <p:ph type="ctrTitle" idx="4294967295"/>
          </p:nvPr>
        </p:nvSpPr>
        <p:spPr>
          <a:xfrm>
            <a:off x="1" y="2134782"/>
            <a:ext cx="9143999" cy="238006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alt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Опыт построения системы информационной безопасности в Министерстве финансов Российской Федерации. </a:t>
            </a:r>
            <a:br>
              <a:rPr lang="ru-RU" altLang="ru-RU" sz="3200" dirty="0" smtClean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Принципы и тренды.</a:t>
            </a:r>
            <a:endParaRPr lang="ru-RU" alt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5867781"/>
            <a:ext cx="314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Дата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.0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.2015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016597" y="4031397"/>
            <a:ext cx="1198711" cy="307777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42561" y="948735"/>
            <a:ext cx="3449700" cy="690041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55987" y="388502"/>
            <a:ext cx="3647000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412000" y="180000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ПРИМЕРЫ ЗАЩИТЫ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412000" y="487777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Централизованный мониторинг событий и выявления инцидентов И</a:t>
            </a:r>
            <a:r>
              <a:rPr lang="ru-RU" sz="1600" dirty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Б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953757"/>
              </p:ext>
            </p:extLst>
          </p:nvPr>
        </p:nvGraphicFramePr>
        <p:xfrm>
          <a:off x="292395" y="2036296"/>
          <a:ext cx="4089355" cy="327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6"/>
          <p:cNvSpPr txBox="1"/>
          <p:nvPr/>
        </p:nvSpPr>
        <p:spPr>
          <a:xfrm>
            <a:off x="4381750" y="1394228"/>
            <a:ext cx="431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just"/>
            <a:r>
              <a:rPr lang="ru-RU" sz="1400" dirty="0" smtClean="0">
                <a:latin typeface="Cambria" panose="02040503050406030204" pitchFamily="18" charset="0"/>
              </a:rPr>
              <a:t>Обеспечивается контроль доступа к различным видам сервисов внутри сети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39" name="TextBox 7"/>
          <p:cNvSpPr txBox="1"/>
          <p:nvPr/>
        </p:nvSpPr>
        <p:spPr>
          <a:xfrm>
            <a:off x="202019" y="1394228"/>
            <a:ext cx="404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ru-RU" sz="1400" dirty="0" smtClean="0">
                <a:latin typeface="Cambria" panose="02040503050406030204" pitchFamily="18" charset="0"/>
              </a:rPr>
              <a:t>Осуществляется мониторинг доступа к ресурсам Минфина России из различных стран</a:t>
            </a:r>
            <a:endParaRPr lang="ru-RU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035076"/>
              </p:ext>
            </p:extLst>
          </p:nvPr>
        </p:nvGraphicFramePr>
        <p:xfrm>
          <a:off x="4491848" y="2037052"/>
          <a:ext cx="4311139" cy="327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285004" y="767165"/>
            <a:ext cx="341922" cy="32686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494184" y="69965"/>
            <a:ext cx="2131894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57051" y="812199"/>
            <a:ext cx="8591276" cy="4384953"/>
          </a:xfrm>
          <a:custGeom>
            <a:avLst/>
            <a:gdLst>
              <a:gd name="connsiteX0" fmla="*/ 1430731 w 7223220"/>
              <a:gd name="connsiteY0" fmla="*/ 0 h 4630185"/>
              <a:gd name="connsiteX1" fmla="*/ 7223220 w 7223220"/>
              <a:gd name="connsiteY1" fmla="*/ 0 h 4630185"/>
              <a:gd name="connsiteX2" fmla="*/ 7223220 w 7223220"/>
              <a:gd name="connsiteY2" fmla="*/ 4630185 h 4630185"/>
              <a:gd name="connsiteX3" fmla="*/ 5792489 w 7223220"/>
              <a:gd name="connsiteY3" fmla="*/ 4630185 h 4630185"/>
              <a:gd name="connsiteX4" fmla="*/ 1430731 w 7223220"/>
              <a:gd name="connsiteY4" fmla="*/ 4630185 h 4630185"/>
              <a:gd name="connsiteX5" fmla="*/ 0 w 7223220"/>
              <a:gd name="connsiteY5" fmla="*/ 4630185 h 4630185"/>
              <a:gd name="connsiteX6" fmla="*/ 0 w 7223220"/>
              <a:gd name="connsiteY6" fmla="*/ 2364931 h 4630185"/>
              <a:gd name="connsiteX7" fmla="*/ 1430731 w 7223220"/>
              <a:gd name="connsiteY7" fmla="*/ 2364931 h 4630185"/>
              <a:gd name="connsiteX0" fmla="*/ 2236133 w 7223220"/>
              <a:gd name="connsiteY0" fmla="*/ 9196 h 4630185"/>
              <a:gd name="connsiteX1" fmla="*/ 7223220 w 7223220"/>
              <a:gd name="connsiteY1" fmla="*/ 0 h 4630185"/>
              <a:gd name="connsiteX2" fmla="*/ 7223220 w 7223220"/>
              <a:gd name="connsiteY2" fmla="*/ 4630185 h 4630185"/>
              <a:gd name="connsiteX3" fmla="*/ 5792489 w 7223220"/>
              <a:gd name="connsiteY3" fmla="*/ 4630185 h 4630185"/>
              <a:gd name="connsiteX4" fmla="*/ 1430731 w 7223220"/>
              <a:gd name="connsiteY4" fmla="*/ 4630185 h 4630185"/>
              <a:gd name="connsiteX5" fmla="*/ 0 w 7223220"/>
              <a:gd name="connsiteY5" fmla="*/ 4630185 h 4630185"/>
              <a:gd name="connsiteX6" fmla="*/ 0 w 7223220"/>
              <a:gd name="connsiteY6" fmla="*/ 2364931 h 4630185"/>
              <a:gd name="connsiteX7" fmla="*/ 1430731 w 7223220"/>
              <a:gd name="connsiteY7" fmla="*/ 2364931 h 4630185"/>
              <a:gd name="connsiteX8" fmla="*/ 2236133 w 7223220"/>
              <a:gd name="connsiteY8" fmla="*/ 9196 h 4630185"/>
              <a:gd name="connsiteX0" fmla="*/ 2236133 w 7223220"/>
              <a:gd name="connsiteY0" fmla="*/ 9196 h 4630185"/>
              <a:gd name="connsiteX1" fmla="*/ 7223220 w 7223220"/>
              <a:gd name="connsiteY1" fmla="*/ 0 h 4630185"/>
              <a:gd name="connsiteX2" fmla="*/ 7223220 w 7223220"/>
              <a:gd name="connsiteY2" fmla="*/ 4630185 h 4630185"/>
              <a:gd name="connsiteX3" fmla="*/ 5792489 w 7223220"/>
              <a:gd name="connsiteY3" fmla="*/ 4630185 h 4630185"/>
              <a:gd name="connsiteX4" fmla="*/ 1430731 w 7223220"/>
              <a:gd name="connsiteY4" fmla="*/ 4630185 h 4630185"/>
              <a:gd name="connsiteX5" fmla="*/ 0 w 7223220"/>
              <a:gd name="connsiteY5" fmla="*/ 4630185 h 4630185"/>
              <a:gd name="connsiteX6" fmla="*/ 0 w 7223220"/>
              <a:gd name="connsiteY6" fmla="*/ 2364931 h 4630185"/>
              <a:gd name="connsiteX7" fmla="*/ 2228811 w 7223220"/>
              <a:gd name="connsiteY7" fmla="*/ 2374126 h 4630185"/>
              <a:gd name="connsiteX8" fmla="*/ 2236133 w 7223220"/>
              <a:gd name="connsiteY8" fmla="*/ 9196 h 463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3220" h="4630185">
                <a:moveTo>
                  <a:pt x="2236133" y="9196"/>
                </a:moveTo>
                <a:lnTo>
                  <a:pt x="7223220" y="0"/>
                </a:lnTo>
                <a:lnTo>
                  <a:pt x="7223220" y="4630185"/>
                </a:lnTo>
                <a:lnTo>
                  <a:pt x="5792489" y="4630185"/>
                </a:lnTo>
                <a:lnTo>
                  <a:pt x="1430731" y="4630185"/>
                </a:lnTo>
                <a:lnTo>
                  <a:pt x="0" y="4630185"/>
                </a:lnTo>
                <a:lnTo>
                  <a:pt x="0" y="2364931"/>
                </a:lnTo>
                <a:lnTo>
                  <a:pt x="2228811" y="2374126"/>
                </a:lnTo>
                <a:cubicBezTo>
                  <a:pt x="2228811" y="1585816"/>
                  <a:pt x="2236133" y="797506"/>
                  <a:pt x="2236133" y="91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  <a:prstDash val="dash"/>
          </a:ln>
          <a:effectLst/>
        </p:spPr>
        <p:txBody>
          <a:bodyPr wrap="square" anchor="b">
            <a:noAutofit/>
          </a:bodyPr>
          <a:lstStyle>
            <a:defPPr>
              <a:defRPr lang="en-US"/>
            </a:defPPr>
            <a:lvl1pPr algn="ctr">
              <a:defRPr sz="1600">
                <a:latin typeface="Cambria" panose="02040503050406030204" pitchFamily="18" charset="0"/>
                <a:cs typeface="Times New Roman" pitchFamily="18" charset="0"/>
              </a:defRPr>
            </a:lvl1pPr>
          </a:lstStyle>
          <a:p>
            <a:r>
              <a:rPr lang="ru-RU"/>
              <a:t>ИТ инфраструктура Минфина (ЛВС МФ)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507721" y="3282909"/>
            <a:ext cx="2787375" cy="1593447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>
            <a:solidFill>
              <a:schemeClr val="tx2"/>
            </a:solidFill>
          </a:ln>
          <a:effectLst/>
        </p:spPr>
        <p:txBody>
          <a:bodyPr/>
          <a:lstStyle/>
          <a:p>
            <a:r>
              <a:rPr lang="ru-RU" sz="1600" dirty="0">
                <a:latin typeface="Cambria" panose="02040503050406030204" pitchFamily="18" charset="0"/>
              </a:rPr>
              <a:t>Сервер приложений</a:t>
            </a:r>
            <a:endParaRPr lang="en-US" sz="1600" dirty="0">
              <a:latin typeface="Cambria" panose="0204050305040603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66784" y="3370030"/>
            <a:ext cx="1770062" cy="1501775"/>
            <a:chOff x="2176325" y="3334306"/>
            <a:chExt cx="1770062" cy="1501775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2176325" y="3334306"/>
              <a:ext cx="1770062" cy="1501775"/>
            </a:xfrm>
            <a:prstGeom prst="triangle">
              <a:avLst/>
            </a:prstGeom>
            <a:solidFill>
              <a:srgbClr val="E6E1D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44000" tIns="36000" bIns="36000" anchor="b"/>
            <a:lstStyle/>
            <a:p>
              <a:pPr algn="ctr">
                <a:defRPr/>
              </a:pP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</a:rPr>
                <a:t>Учётные записи</a:t>
              </a:r>
            </a:p>
          </p:txBody>
        </p:sp>
        <p:pic>
          <p:nvPicPr>
            <p:cNvPr id="23" name="Рисунок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103" y="3923987"/>
              <a:ext cx="428625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2087" y="2139314"/>
            <a:ext cx="1023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dirty="0">
                <a:latin typeface="Cambria" panose="02040503050406030204" pitchFamily="18" charset="0"/>
                <a:cs typeface="Arial" charset="0"/>
              </a:rPr>
              <a:t>Внешний пользователь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97897" y="961364"/>
            <a:ext cx="2347912" cy="1593448"/>
          </a:xfrm>
          <a:prstGeom prst="rect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  <a:ln>
            <a:solidFill>
              <a:schemeClr val="tx2"/>
            </a:solidFill>
          </a:ln>
          <a:effectLst/>
        </p:spPr>
        <p:txBody>
          <a:bodyPr lIns="0" rIns="0"/>
          <a:lstStyle/>
          <a:p>
            <a:pPr marL="0" lvl="2" algn="ctr"/>
            <a:r>
              <a:rPr lang="ru-RU" sz="1400" b="1" dirty="0" smtClean="0">
                <a:latin typeface="Cambria" panose="02040503050406030204" pitchFamily="18" charset="0"/>
              </a:rPr>
              <a:t>ЕСИАП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8687" y="961364"/>
            <a:ext cx="1651000" cy="1593448"/>
          </a:xfrm>
          <a:prstGeom prst="rect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  <a:ln>
            <a:solidFill>
              <a:schemeClr val="tx2"/>
            </a:solidFill>
          </a:ln>
          <a:effectLst/>
        </p:spPr>
        <p:txBody>
          <a:bodyPr lIns="0" rIns="0"/>
          <a:lstStyle/>
          <a:p>
            <a:pPr algn="ctr"/>
            <a:r>
              <a:rPr lang="en-US" sz="1400" b="1" dirty="0">
                <a:latin typeface="Cambria" panose="02040503050406030204" pitchFamily="18" charset="0"/>
              </a:rPr>
              <a:t>StoneGate </a:t>
            </a:r>
          </a:p>
          <a:p>
            <a:pPr algn="ctr"/>
            <a:r>
              <a:rPr lang="en-US" sz="1400" b="1" dirty="0">
                <a:latin typeface="Cambria" panose="02040503050406030204" pitchFamily="18" charset="0"/>
              </a:rPr>
              <a:t>VPN Server</a:t>
            </a:r>
            <a:endParaRPr lang="ru-RU" sz="1400" b="1" dirty="0"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76487" y="1448752"/>
            <a:ext cx="1304925" cy="9223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Извлечение сертификата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из сессии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и включение 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запрос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96334" y="1436026"/>
            <a:ext cx="1949450" cy="92233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2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Разбор сертификата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 rot="10800000" flipH="1" flipV="1">
            <a:off x="1861999" y="1509077"/>
            <a:ext cx="1440092" cy="431800"/>
          </a:xfrm>
          <a:prstGeom prst="homePlate">
            <a:avLst/>
          </a:prstGeom>
          <a:solidFill>
            <a:srgbClr val="42B449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mbria" panose="02040503050406030204" pitchFamily="18" charset="0"/>
              </a:rPr>
              <a:t>VPN</a:t>
            </a:r>
            <a:r>
              <a:rPr lang="ru-RU" sz="1200" dirty="0">
                <a:solidFill>
                  <a:schemeClr val="bg1"/>
                </a:solidFill>
                <a:latin typeface="Cambria" panose="02040503050406030204" pitchFamily="18" charset="0"/>
              </a:rPr>
              <a:t> подключение</a:t>
            </a:r>
          </a:p>
        </p:txBody>
      </p:sp>
      <p:sp>
        <p:nvSpPr>
          <p:cNvPr id="34" name="Пятиугольник 33"/>
          <p:cNvSpPr/>
          <p:nvPr/>
        </p:nvSpPr>
        <p:spPr>
          <a:xfrm rot="10800000" flipH="1" flipV="1">
            <a:off x="4960320" y="1518898"/>
            <a:ext cx="1437577" cy="433388"/>
          </a:xfrm>
          <a:prstGeom prst="homePlate">
            <a:avLst/>
          </a:prstGeom>
          <a:solidFill>
            <a:srgbClr val="42B449"/>
          </a:solidFill>
          <a:ln w="25400" cap="flat" cmpd="sng" algn="ctr">
            <a:noFill/>
            <a:prstDash val="solid"/>
          </a:ln>
          <a:effectLst/>
        </p:spPr>
        <p:txBody>
          <a:bodyPr lIns="108000" rIns="0" anchor="ctr"/>
          <a:lstStyle/>
          <a:p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Запрос</a:t>
            </a:r>
            <a:endParaRPr lang="ru-RU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6200000" flipH="1" flipV="1">
            <a:off x="7460344" y="3106194"/>
            <a:ext cx="1665279" cy="569648"/>
          </a:xfrm>
          <a:prstGeom prst="homePlate">
            <a:avLst/>
          </a:prstGeom>
          <a:solidFill>
            <a:srgbClr val="42B449"/>
          </a:solidFill>
          <a:ln w="25400" cap="flat" cmpd="sng" algn="ctr">
            <a:noFill/>
            <a:prstDash val="solid"/>
          </a:ln>
          <a:effectLst/>
        </p:spPr>
        <p:txBody>
          <a:bodyPr vert="vert270" lIns="0" tIns="0" rIns="0" bIns="0" anchor="t"/>
          <a:lstStyle/>
          <a:p>
            <a:pPr algn="ctr"/>
            <a:endParaRPr lang="ru-RU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 rot="10800000" flipV="1">
            <a:off x="6515495" y="3928059"/>
            <a:ext cx="2064007" cy="426009"/>
          </a:xfrm>
          <a:prstGeom prst="homePlate">
            <a:avLst/>
          </a:prstGeom>
          <a:solidFill>
            <a:srgbClr val="42B449"/>
          </a:solidFill>
          <a:ln w="25400" cap="flat" cmpd="sng" algn="ctr">
            <a:noFill/>
            <a:prstDash val="solid"/>
          </a:ln>
          <a:effectLst/>
        </p:spPr>
        <p:txBody>
          <a:bodyPr vert="horz" lIns="0" rIns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ambria" panose="02040503050406030204" pitchFamily="18" charset="0"/>
              </a:rPr>
              <a:t>Поиск учётной записи по </a:t>
            </a:r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атрибутам сертификата</a:t>
            </a:r>
            <a:endParaRPr lang="ru-RU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9" y="1340753"/>
            <a:ext cx="952597" cy="952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1" y="1454909"/>
            <a:ext cx="660400" cy="66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8" y="1443691"/>
            <a:ext cx="564682" cy="564682"/>
          </a:xfrm>
          <a:prstGeom prst="rect">
            <a:avLst/>
          </a:prstGeom>
        </p:spPr>
      </p:pic>
      <p:pic>
        <p:nvPicPr>
          <p:cNvPr id="2050" name="Picture 2" descr="http://centerforfinancialinclusionblog.files.wordpress.com/2011/04/internet-glob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79" y="1089341"/>
            <a:ext cx="564623" cy="5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48" y="1433371"/>
            <a:ext cx="564682" cy="56468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20" y="3023208"/>
            <a:ext cx="564682" cy="564682"/>
          </a:xfrm>
          <a:prstGeom prst="rect">
            <a:avLst/>
          </a:prstGeom>
        </p:spPr>
      </p:pic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2731880" y="3442049"/>
            <a:ext cx="469457" cy="538848"/>
            <a:chOff x="8209723" y="4305782"/>
            <a:chExt cx="632838" cy="726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209723" y="4305782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8209723" y="4493893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8209723" y="4682004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8209723" y="4870115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8267700" y="4351020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8267700" y="4536816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8267700" y="4724927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63" name="Овал 62"/>
            <p:cNvSpPr/>
            <p:nvPr/>
          </p:nvSpPr>
          <p:spPr>
            <a:xfrm>
              <a:off x="8267700" y="4913038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70" name="Группа 69"/>
          <p:cNvGrpSpPr>
            <a:grpSpLocks noChangeAspect="1"/>
          </p:cNvGrpSpPr>
          <p:nvPr/>
        </p:nvGrpSpPr>
        <p:grpSpPr>
          <a:xfrm>
            <a:off x="8193447" y="1135826"/>
            <a:ext cx="469457" cy="538848"/>
            <a:chOff x="8209723" y="4305782"/>
            <a:chExt cx="632838" cy="726379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8209723" y="4305782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8209723" y="4493893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8209723" y="4682004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8209723" y="4870115"/>
              <a:ext cx="632838" cy="162046"/>
            </a:xfrm>
            <a:prstGeom prst="roundRect">
              <a:avLst>
                <a:gd name="adj" fmla="val 30774"/>
              </a:avLst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8267700" y="4351020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8267700" y="4536816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8267700" y="4724927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8267700" y="4913038"/>
              <a:ext cx="76200" cy="76200"/>
            </a:xfrm>
            <a:prstGeom prst="ellipse">
              <a:avLst/>
            </a:prstGeom>
            <a:solidFill>
              <a:srgbClr val="F7CB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</p:grpSp>
      <p:grpSp>
        <p:nvGrpSpPr>
          <p:cNvPr id="79" name="Группа 78"/>
          <p:cNvGrpSpPr>
            <a:grpSpLocks noChangeAspect="1"/>
          </p:cNvGrpSpPr>
          <p:nvPr/>
        </p:nvGrpSpPr>
        <p:grpSpPr>
          <a:xfrm rot="4402614">
            <a:off x="4393056" y="2061085"/>
            <a:ext cx="516055" cy="516054"/>
            <a:chOff x="4327988" y="5754671"/>
            <a:chExt cx="900713" cy="900713"/>
          </a:xfrm>
          <a:effectLst/>
        </p:grpSpPr>
        <p:sp>
          <p:nvSpPr>
            <p:cNvPr id="80" name="Овал 79"/>
            <p:cNvSpPr/>
            <p:nvPr/>
          </p:nvSpPr>
          <p:spPr>
            <a:xfrm>
              <a:off x="4327988" y="5754671"/>
              <a:ext cx="900713" cy="900713"/>
            </a:xfrm>
            <a:prstGeom prst="ellipse">
              <a:avLst/>
            </a:prstGeom>
            <a:solidFill>
              <a:srgbClr val="7090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ambria" panose="02040503050406030204" pitchFamily="18" charset="0"/>
              </a:endParaRPr>
            </a:p>
          </p:txBody>
        </p:sp>
        <p:cxnSp>
          <p:nvCxnSpPr>
            <p:cNvPr id="81" name="Прямая со стрелкой 80"/>
            <p:cNvCxnSpPr>
              <a:stCxn id="80" idx="4"/>
            </p:cNvCxnSpPr>
            <p:nvPr/>
          </p:nvCxnSpPr>
          <p:spPr>
            <a:xfrm flipV="1">
              <a:off x="4778345" y="6233160"/>
              <a:ext cx="0" cy="422224"/>
            </a:xfrm>
            <a:prstGeom prst="straightConnector1">
              <a:avLst/>
            </a:prstGeom>
            <a:ln w="38100">
              <a:solidFill>
                <a:srgbClr val="F7CB3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/>
            <p:nvPr/>
          </p:nvCxnSpPr>
          <p:spPr>
            <a:xfrm>
              <a:off x="4778345" y="5754671"/>
              <a:ext cx="0" cy="413719"/>
            </a:xfrm>
            <a:prstGeom prst="straightConnector1">
              <a:avLst/>
            </a:prstGeom>
            <a:ln w="38100">
              <a:solidFill>
                <a:srgbClr val="F7CB3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 flipH="1">
              <a:off x="4327988" y="6205029"/>
              <a:ext cx="392602" cy="0"/>
            </a:xfrm>
            <a:prstGeom prst="straightConnector1">
              <a:avLst/>
            </a:prstGeom>
            <a:ln w="38100">
              <a:solidFill>
                <a:srgbClr val="F7CB3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>
              <a:off x="4837409" y="6205029"/>
              <a:ext cx="391292" cy="0"/>
            </a:xfrm>
            <a:prstGeom prst="straightConnector1">
              <a:avLst/>
            </a:prstGeom>
            <a:ln w="38100">
              <a:solidFill>
                <a:srgbClr val="F7CB3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Заголовок 4"/>
          <p:cNvSpPr txBox="1">
            <a:spLocks/>
          </p:cNvSpPr>
          <p:nvPr/>
        </p:nvSpPr>
        <p:spPr>
          <a:xfrm>
            <a:off x="2412000" y="180000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solidFill>
                  <a:srgbClr val="066634"/>
                </a:solidFill>
                <a:latin typeface="Cambria" panose="02040503050406030204" pitchFamily="18" charset="0"/>
                <a:cs typeface="Times New Roman" pitchFamily="18" charset="0"/>
              </a:rPr>
              <a:t>ПОСТРОЕНИЕ СИСТЕМЫ ДОСТУПА ПО СЕРТИФИКАТАМ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27521" y="5388656"/>
            <a:ext cx="8720806" cy="89395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Преимущества доступа по сертификатам:</a:t>
            </a:r>
            <a:endParaRPr lang="ru-RU" sz="1400" b="1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Не требует установки дополнительного ПО на компьютер пользователя, только </a:t>
            </a:r>
            <a:r>
              <a:rPr lang="ru-RU" sz="1400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криптопровайдер</a:t>
            </a:r>
            <a:endParaRPr lang="ru-RU" sz="1400" kern="0" dirty="0" smtClea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Не требует ввода логина/пароля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Технология единого входа </a:t>
            </a: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(</a:t>
            </a:r>
            <a:r>
              <a:rPr lang="ru-RU" sz="1400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Single</a:t>
            </a: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Sign-On</a:t>
            </a: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/</a:t>
            </a:r>
            <a:r>
              <a:rPr lang="en-US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SSO</a:t>
            </a: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r>
              <a:rPr lang="en-US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в процессе реализации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45" y="1134149"/>
            <a:ext cx="343695" cy="343695"/>
          </a:xfrm>
          <a:prstGeom prst="rect">
            <a:avLst/>
          </a:prstGeom>
        </p:spPr>
      </p:pic>
      <p:sp>
        <p:nvSpPr>
          <p:cNvPr id="100" name="Пятиугольник 99"/>
          <p:cNvSpPr/>
          <p:nvPr/>
        </p:nvSpPr>
        <p:spPr>
          <a:xfrm rot="10800000" flipV="1">
            <a:off x="3339345" y="3683711"/>
            <a:ext cx="1990690" cy="809944"/>
          </a:xfrm>
          <a:prstGeom prst="homePlate">
            <a:avLst/>
          </a:prstGeom>
          <a:solidFill>
            <a:srgbClr val="42B449"/>
          </a:solidFill>
          <a:ln w="25400" cap="flat" cmpd="sng" algn="ctr">
            <a:noFill/>
            <a:prstDash val="solid"/>
          </a:ln>
          <a:effectLst/>
        </p:spPr>
        <p:txBody>
          <a:bodyPr vert="horz" lIns="0" rIns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Формирование </a:t>
            </a:r>
            <a:r>
              <a:rPr lang="ru-RU" sz="12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аутентификационных</a:t>
            </a:r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данных пользователя для приложения</a:t>
            </a:r>
            <a:endParaRPr lang="ru-RU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1" name="Пятиугольник 100"/>
          <p:cNvSpPr/>
          <p:nvPr/>
        </p:nvSpPr>
        <p:spPr>
          <a:xfrm rot="5400000" flipH="1" flipV="1">
            <a:off x="900514" y="2524759"/>
            <a:ext cx="995503" cy="520795"/>
          </a:xfrm>
          <a:prstGeom prst="homePlate">
            <a:avLst/>
          </a:prstGeom>
          <a:solidFill>
            <a:srgbClr val="42B449"/>
          </a:solidFill>
          <a:ln w="25400" cap="flat" cmpd="sng" algn="ctr">
            <a:noFill/>
            <a:prstDash val="solid"/>
          </a:ln>
          <a:effectLst/>
        </p:spPr>
        <p:txBody>
          <a:bodyPr vert="vert" lIns="108000" rIns="0" anchor="ctr"/>
          <a:lstStyle/>
          <a:p>
            <a:r>
              <a:rPr lang="ru-RU" sz="1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Ответ</a:t>
            </a:r>
            <a:endParaRPr lang="ru-RU" sz="1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1" y="2902397"/>
            <a:ext cx="343695" cy="343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7015" y="729240"/>
            <a:ext cx="279653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66634"/>
                </a:solidFill>
                <a:latin typeface="Cambria" panose="02040503050406030204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64814" y="2644878"/>
            <a:ext cx="279653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66634"/>
                </a:solidFill>
                <a:latin typeface="Cambria" panose="02040503050406030204" pitchFamily="18" charset="0"/>
                <a:ea typeface="+mj-ea"/>
                <a:cs typeface="Times New Roman" pitchFamily="18" charset="0"/>
              </a:defRPr>
            </a:lvl1pPr>
          </a:lstStyle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466988" y="762480"/>
            <a:ext cx="341922" cy="32686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5478999" y="724555"/>
            <a:ext cx="279653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66634"/>
                </a:solidFill>
                <a:latin typeface="Cambria" panose="02040503050406030204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7491946" y="3135382"/>
            <a:ext cx="341922" cy="32686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7503957" y="3097457"/>
            <a:ext cx="279653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66634"/>
                </a:solidFill>
                <a:latin typeface="Cambria" panose="02040503050406030204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4352502" y="3135382"/>
            <a:ext cx="341922" cy="32686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4364513" y="3097457"/>
            <a:ext cx="279653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66634"/>
                </a:solidFill>
                <a:latin typeface="Cambria" panose="02040503050406030204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1806494" y="2559528"/>
            <a:ext cx="341922" cy="32686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1818505" y="2521603"/>
            <a:ext cx="279653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>
                <a:solidFill>
                  <a:srgbClr val="066634"/>
                </a:solidFill>
                <a:latin typeface="Cambria" panose="02040503050406030204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7066" y="4096774"/>
            <a:ext cx="1188015" cy="523638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1" y="3626647"/>
            <a:ext cx="727590" cy="940285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54" y="3595818"/>
            <a:ext cx="1175692" cy="595637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 b="6064"/>
          <a:stretch>
            <a:fillRect/>
          </a:stretch>
        </p:blipFill>
        <p:spPr bwMode="auto">
          <a:xfrm>
            <a:off x="995444" y="4100946"/>
            <a:ext cx="1302362" cy="731194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8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Блок-схема: процесс 119"/>
          <p:cNvSpPr/>
          <p:nvPr/>
        </p:nvSpPr>
        <p:spPr bwMode="auto">
          <a:xfrm>
            <a:off x="1104120" y="3239093"/>
            <a:ext cx="7408862" cy="2059265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  <a:effectLst/>
        </p:spPr>
        <p:txBody>
          <a:bodyPr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После внедрения ЕСИАП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2222" y="745351"/>
            <a:ext cx="2970735" cy="3840820"/>
          </a:xfrm>
          <a:prstGeom prst="roundRect">
            <a:avLst/>
          </a:prstGeom>
          <a:solidFill>
            <a:srgbClr val="FFFFFF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3247103" y="1266066"/>
            <a:ext cx="0" cy="1567760"/>
          </a:xfrm>
          <a:prstGeom prst="line">
            <a:avLst/>
          </a:prstGeom>
          <a:ln w="19050"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процесс 50"/>
          <p:cNvSpPr/>
          <p:nvPr/>
        </p:nvSpPr>
        <p:spPr bwMode="auto">
          <a:xfrm>
            <a:off x="1075913" y="891444"/>
            <a:ext cx="7408862" cy="2059265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  <a:effectLst/>
        </p:spPr>
        <p:txBody>
          <a:bodyPr anchor="t"/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До внедрения ЕСИАП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4" name="Блок-схема: процесс 113"/>
          <p:cNvSpPr/>
          <p:nvPr/>
        </p:nvSpPr>
        <p:spPr bwMode="auto">
          <a:xfrm>
            <a:off x="5901337" y="1055826"/>
            <a:ext cx="2434857" cy="1778000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  <a:ln>
            <a:solidFill>
              <a:schemeClr val="tx2"/>
            </a:solidFill>
          </a:ln>
          <a:effectLst/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АИС «Финансы»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660044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УДОБСТВО ДЛЯ МИНФИНА</a:t>
            </a:r>
          </a:p>
          <a:p>
            <a:pPr algn="l"/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3" name="Picture 18"/>
          <p:cNvPicPr>
            <a:picLocks noChangeAspect="1" noChangeArrowheads="1"/>
          </p:cNvPicPr>
          <p:nvPr/>
        </p:nvPicPr>
        <p:blipFill rotWithShape="1">
          <a:blip r:embed="rId3" cstate="print"/>
          <a:srcRect r="9788"/>
          <a:stretch/>
        </p:blipFill>
        <p:spPr bwMode="auto">
          <a:xfrm>
            <a:off x="6050479" y="1408778"/>
            <a:ext cx="1872699" cy="914989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624" y="1500178"/>
            <a:ext cx="1918479" cy="1049168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 b="6064"/>
          <a:stretch>
            <a:fillRect/>
          </a:stretch>
        </p:blipFill>
        <p:spPr bwMode="auto">
          <a:xfrm>
            <a:off x="6307371" y="1632694"/>
            <a:ext cx="1903850" cy="1068891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96" name="TextBox 95"/>
          <p:cNvSpPr txBox="1"/>
          <p:nvPr/>
        </p:nvSpPr>
        <p:spPr>
          <a:xfrm>
            <a:off x="358477" y="1863010"/>
            <a:ext cx="1023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50" dirty="0" smtClean="0">
                <a:latin typeface="Cambria" panose="02040503050406030204" pitchFamily="18" charset="0"/>
                <a:cs typeface="Arial" charset="0"/>
              </a:rPr>
              <a:t>Внутренний пользователь</a:t>
            </a:r>
            <a:endParaRPr lang="ru-RU" sz="1050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89" y="1867132"/>
            <a:ext cx="469294" cy="469294"/>
          </a:xfrm>
          <a:prstGeom prst="rect">
            <a:avLst/>
          </a:prstGeom>
        </p:spPr>
      </p:pic>
      <p:sp>
        <p:nvSpPr>
          <p:cNvPr id="104" name="Скругленный прямоугольник 103"/>
          <p:cNvSpPr/>
          <p:nvPr/>
        </p:nvSpPr>
        <p:spPr>
          <a:xfrm>
            <a:off x="3618233" y="1538702"/>
            <a:ext cx="805764" cy="260946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e.ivanov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618233" y="1840506"/>
            <a:ext cx="805764" cy="260946"/>
          </a:xfrm>
          <a:prstGeom prst="round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******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086481" y="2222101"/>
            <a:ext cx="947252" cy="26094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ivanov4312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086481" y="2532411"/>
            <a:ext cx="947252" cy="260946"/>
          </a:xfrm>
          <a:prstGeom prst="round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***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540410" y="1531823"/>
            <a:ext cx="1097241" cy="26094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evgeniy.ivanov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535329" y="1836101"/>
            <a:ext cx="1102133" cy="26094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********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7" name="Пятиугольник 116"/>
          <p:cNvSpPr/>
          <p:nvPr/>
        </p:nvSpPr>
        <p:spPr>
          <a:xfrm rot="10800000" flipH="1" flipV="1">
            <a:off x="1911571" y="1913057"/>
            <a:ext cx="1343190" cy="349787"/>
          </a:xfrm>
          <a:prstGeom prst="homePlate">
            <a:avLst/>
          </a:prstGeom>
          <a:solidFill>
            <a:srgbClr val="F7CB38"/>
          </a:solidFill>
          <a:ln w="25400" cap="flat" cmpd="sng" algn="ctr">
            <a:noFill/>
            <a:prstDash val="solid"/>
          </a:ln>
          <a:effectLst/>
        </p:spPr>
        <p:txBody>
          <a:bodyPr lIns="36000" rIns="0" anchor="ctr"/>
          <a:lstStyle/>
          <a:p>
            <a:pPr>
              <a:defRPr/>
            </a:pPr>
            <a:r>
              <a:rPr lang="ru-RU" sz="105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ＭＳ Ｐゴシック"/>
              </a:rPr>
              <a:t>Вход в АРМ с доменной УЗ</a:t>
            </a:r>
            <a:endParaRPr lang="ru-RU" sz="105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ＭＳ Ｐゴシック"/>
            </a:endParaRPr>
          </a:p>
        </p:txBody>
      </p:sp>
      <p:pic>
        <p:nvPicPr>
          <p:cNvPr id="101" name="Рисунок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0" y="1596021"/>
            <a:ext cx="564682" cy="56468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6" y="1551785"/>
            <a:ext cx="343695" cy="343695"/>
          </a:xfrm>
          <a:prstGeom prst="rect">
            <a:avLst/>
          </a:prstGeom>
        </p:spPr>
      </p:pic>
      <p:sp>
        <p:nvSpPr>
          <p:cNvPr id="121" name="Блок-схема: процесс 120"/>
          <p:cNvSpPr/>
          <p:nvPr/>
        </p:nvSpPr>
        <p:spPr bwMode="auto">
          <a:xfrm>
            <a:off x="5901337" y="3371173"/>
            <a:ext cx="2434857" cy="1778000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  <a:ln>
            <a:solidFill>
              <a:schemeClr val="tx2"/>
            </a:solidFill>
          </a:ln>
          <a:effectLst/>
        </p:spPr>
        <p:txBody>
          <a:bodyPr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АИС «Финансы»</a:t>
            </a:r>
          </a:p>
        </p:txBody>
      </p:sp>
      <p:pic>
        <p:nvPicPr>
          <p:cNvPr id="122" name="Picture 18"/>
          <p:cNvPicPr>
            <a:picLocks noChangeAspect="1" noChangeArrowheads="1"/>
          </p:cNvPicPr>
          <p:nvPr/>
        </p:nvPicPr>
        <p:blipFill rotWithShape="1">
          <a:blip r:embed="rId3" cstate="print"/>
          <a:srcRect r="9788"/>
          <a:stretch/>
        </p:blipFill>
        <p:spPr bwMode="auto">
          <a:xfrm>
            <a:off x="6050479" y="3724125"/>
            <a:ext cx="1872699" cy="914989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624" y="3815525"/>
            <a:ext cx="1918479" cy="1049168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 b="6064"/>
          <a:stretch>
            <a:fillRect/>
          </a:stretch>
        </p:blipFill>
        <p:spPr bwMode="auto">
          <a:xfrm>
            <a:off x="6307371" y="3948041"/>
            <a:ext cx="1903850" cy="1068891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  <p:sp>
        <p:nvSpPr>
          <p:cNvPr id="125" name="TextBox 124"/>
          <p:cNvSpPr txBox="1"/>
          <p:nvPr/>
        </p:nvSpPr>
        <p:spPr>
          <a:xfrm>
            <a:off x="1524350" y="4119098"/>
            <a:ext cx="10239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050" dirty="0" smtClean="0">
                <a:latin typeface="Cambria" panose="02040503050406030204" pitchFamily="18" charset="0"/>
                <a:cs typeface="Arial" charset="0"/>
              </a:rPr>
              <a:t>Внутренний пользователь</a:t>
            </a:r>
            <a:endParaRPr lang="ru-RU" sz="1050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62" y="4123220"/>
            <a:ext cx="469294" cy="469294"/>
          </a:xfrm>
          <a:prstGeom prst="rect">
            <a:avLst/>
          </a:prstGeom>
        </p:spPr>
      </p:pic>
      <p:sp>
        <p:nvSpPr>
          <p:cNvPr id="138" name="Пятиугольник 137"/>
          <p:cNvSpPr/>
          <p:nvPr/>
        </p:nvSpPr>
        <p:spPr>
          <a:xfrm rot="10800000" flipH="1" flipV="1">
            <a:off x="3077444" y="4169145"/>
            <a:ext cx="1343190" cy="349787"/>
          </a:xfrm>
          <a:prstGeom prst="homePlate">
            <a:avLst/>
          </a:prstGeom>
          <a:solidFill>
            <a:srgbClr val="F7CB38"/>
          </a:solidFill>
          <a:ln w="25400" cap="flat" cmpd="sng" algn="ctr">
            <a:noFill/>
            <a:prstDash val="solid"/>
          </a:ln>
          <a:effectLst/>
        </p:spPr>
        <p:txBody>
          <a:bodyPr lIns="36000" rIns="0" anchor="ctr"/>
          <a:lstStyle/>
          <a:p>
            <a:pPr>
              <a:defRPr/>
            </a:pPr>
            <a:r>
              <a:rPr lang="ru-RU" sz="105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ＭＳ Ｐゴシック"/>
              </a:rPr>
              <a:t>Вход в АРМ с доменной УЗ</a:t>
            </a:r>
            <a:endParaRPr lang="ru-RU" sz="105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ＭＳ Ｐゴシック"/>
            </a:endParaRP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13" y="3852109"/>
            <a:ext cx="564682" cy="564682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29" y="3807873"/>
            <a:ext cx="343695" cy="343695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15781" y="5398488"/>
            <a:ext cx="8720806" cy="89395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Преимущества использования ЕСИАП:</a:t>
            </a:r>
            <a:endParaRPr lang="en-US" sz="1400" b="1" kern="0" dirty="0" smtClea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Не требует установки дополнительного ПО на компьютер пользователя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Возможность идентификации и аутентификации по </a:t>
            </a:r>
            <a:r>
              <a:rPr lang="ru-RU" sz="1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токену</a:t>
            </a:r>
            <a:endParaRPr lang="ru-RU" sz="14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Требует однократного ввода логина/пароля или использования токена доступа</a:t>
            </a:r>
          </a:p>
        </p:txBody>
      </p:sp>
      <p:sp>
        <p:nvSpPr>
          <p:cNvPr id="53" name="Пятиугольник 52"/>
          <p:cNvSpPr/>
          <p:nvPr/>
        </p:nvSpPr>
        <p:spPr>
          <a:xfrm rot="16200000" flipH="1">
            <a:off x="4623724" y="2829085"/>
            <a:ext cx="256080" cy="563938"/>
          </a:xfrm>
          <a:prstGeom prst="homePlate">
            <a:avLst>
              <a:gd name="adj" fmla="val 39445"/>
            </a:avLst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423997" y="3339224"/>
            <a:ext cx="890691" cy="180994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ЕСИАП</a:t>
            </a:r>
          </a:p>
        </p:txBody>
      </p:sp>
      <p:sp>
        <p:nvSpPr>
          <p:cNvPr id="55" name="Пятиугольник 54"/>
          <p:cNvSpPr/>
          <p:nvPr/>
        </p:nvSpPr>
        <p:spPr>
          <a:xfrm rot="10800000" flipH="1" flipV="1">
            <a:off x="5344391" y="4136544"/>
            <a:ext cx="556946" cy="349787"/>
          </a:xfrm>
          <a:prstGeom prst="homePlate">
            <a:avLst/>
          </a:prstGeom>
          <a:solidFill>
            <a:srgbClr val="F7CB38"/>
          </a:solidFill>
          <a:ln w="25400" cap="flat" cmpd="sng" algn="ctr">
            <a:noFill/>
            <a:prstDash val="solid"/>
          </a:ln>
          <a:effectLst/>
        </p:spPr>
        <p:txBody>
          <a:bodyPr lIns="36000" rIns="0" anchor="ctr"/>
          <a:lstStyle/>
          <a:p>
            <a:pPr>
              <a:defRPr/>
            </a:pPr>
            <a:endParaRPr lang="ru-RU" sz="1050" kern="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ＭＳ Ｐゴシック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2652" y="4542333"/>
            <a:ext cx="702648" cy="48747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1274" y="2306796"/>
            <a:ext cx="702648" cy="4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Блок-схема: процесс 100"/>
          <p:cNvSpPr/>
          <p:nvPr/>
        </p:nvSpPr>
        <p:spPr bwMode="auto">
          <a:xfrm>
            <a:off x="4565116" y="1045968"/>
            <a:ext cx="4487443" cy="4932209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  <a:effectLst/>
        </p:spPr>
        <p:txBody>
          <a:bodyPr anchor="t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Times New Roman" pitchFamily="18" charset="0"/>
              </a:rPr>
              <a:t>После внедрения ЕСИАП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1" y="180000"/>
            <a:ext cx="6572512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ЕДИНАЯ</a:t>
            </a:r>
            <a:r>
              <a:rPr lang="ru-RU" altLang="ru-RU" sz="1600" b="1" dirty="0" smtClean="0">
                <a:solidFill>
                  <a:srgbClr val="42445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ТОЧКА АДМИНИСТРИРОВАНИЯ ИБ И РАЗГРАНИЧЕНИЯ ПРАВ ПОЛЬЗОВАТЕЛЕЙ</a:t>
            </a:r>
            <a:endParaRPr lang="ru-RU" altLang="ru-RU" sz="1600" b="1" dirty="0" smtClean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  <a:p>
            <a:pPr algn="l"/>
            <a:endParaRPr lang="ru-RU" altLang="ru-RU" sz="1600" b="1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3621" y="1045968"/>
            <a:ext cx="2823579" cy="4932209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  <a:effectLst/>
        </p:spPr>
        <p:txBody>
          <a:bodyPr anchor="t"/>
          <a:lstStyle>
            <a:defPPr>
              <a:defRPr lang="en-US"/>
            </a:defPPr>
            <a:lvl1pPr algn="ctr">
              <a:defRPr sz="1600" b="1">
                <a:latin typeface="Cambria" panose="02040503050406030204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Существующий подход</a:t>
            </a:r>
            <a:endParaRPr lang="ru-RU" dirty="0"/>
          </a:p>
        </p:txBody>
      </p:sp>
      <p:sp>
        <p:nvSpPr>
          <p:cNvPr id="55" name="Пятиугольник 54"/>
          <p:cNvSpPr/>
          <p:nvPr/>
        </p:nvSpPr>
        <p:spPr>
          <a:xfrm>
            <a:off x="3017520" y="2908944"/>
            <a:ext cx="1547596" cy="847696"/>
          </a:xfrm>
          <a:prstGeom prst="homePlate">
            <a:avLst>
              <a:gd name="adj" fmla="val 28365"/>
            </a:avLst>
          </a:prstGeom>
          <a:solidFill>
            <a:srgbClr val="00A651"/>
          </a:solidFill>
          <a:ln w="25400" cap="flat" cmpd="sng" algn="ctr">
            <a:noFill/>
            <a:prstDash val="solid"/>
          </a:ln>
          <a:effectLst/>
        </p:spPr>
        <p:txBody>
          <a:bodyPr vert="horz" anchor="ctr"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Cambria" panose="02040503050406030204" pitchFamily="18" charset="0"/>
                <a:cs typeface="Arial" charset="0"/>
              </a:rPr>
              <a:t>Выделение всех функций ИБ в единую систему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043599" y="5209680"/>
            <a:ext cx="1680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cs typeface="Arial" charset="0"/>
              </a:rPr>
              <a:t>Администратор ИБ </a:t>
            </a:r>
            <a:r>
              <a:rPr lang="ru-RU" sz="1200" dirty="0" smtClean="0">
                <a:latin typeface="Cambria" panose="02040503050406030204" pitchFamily="18" charset="0"/>
                <a:cs typeface="Arial" charset="0"/>
              </a:rPr>
              <a:t>АИС «Финансы»</a:t>
            </a:r>
            <a:endParaRPr lang="ru-RU" sz="1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718195" y="2318716"/>
            <a:ext cx="1833076" cy="308306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ЕСИАП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52" y="2017587"/>
            <a:ext cx="671197" cy="671197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4993664" y="2756355"/>
            <a:ext cx="1638185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Идентификация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993664" y="3217101"/>
            <a:ext cx="1638185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Аутентификация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993664" y="3677847"/>
            <a:ext cx="1638185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Авторизация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062820" y="4138593"/>
            <a:ext cx="163818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БД пользователей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62820" y="4784003"/>
            <a:ext cx="163818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БД прав и полномочий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565115" y="1470602"/>
            <a:ext cx="4487443" cy="48314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Функции ИБ выделены в одну отдельную систему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51" y="4469713"/>
            <a:ext cx="660400" cy="660400"/>
          </a:xfrm>
          <a:prstGeom prst="rect">
            <a:avLst/>
          </a:prstGeom>
        </p:spPr>
      </p:pic>
      <p:sp>
        <p:nvSpPr>
          <p:cNvPr id="10" name="Стрелка вверх 9"/>
          <p:cNvSpPr/>
          <p:nvPr/>
        </p:nvSpPr>
        <p:spPr>
          <a:xfrm rot="16200000">
            <a:off x="6928775" y="4406444"/>
            <a:ext cx="243183" cy="837034"/>
          </a:xfrm>
          <a:prstGeom prst="upArrow">
            <a:avLst/>
          </a:prstGeom>
          <a:solidFill>
            <a:srgbClr val="00A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687231" y="5293666"/>
            <a:ext cx="1680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Cambria" panose="02040503050406030204" pitchFamily="18" charset="0"/>
                <a:cs typeface="Arial" charset="0"/>
              </a:rPr>
              <a:t>Администраторы </a:t>
            </a:r>
            <a:r>
              <a:rPr lang="ru-RU" sz="1200" dirty="0">
                <a:latin typeface="Cambria" panose="02040503050406030204" pitchFamily="18" charset="0"/>
                <a:cs typeface="Arial" charset="0"/>
              </a:rPr>
              <a:t>ИБ </a:t>
            </a:r>
            <a:r>
              <a:rPr lang="ru-RU" sz="1200" dirty="0" smtClean="0">
                <a:latin typeface="Cambria" panose="02040503050406030204" pitchFamily="18" charset="0"/>
                <a:cs typeface="Arial" charset="0"/>
              </a:rPr>
              <a:t>для каждой ГИС</a:t>
            </a:r>
            <a:endParaRPr lang="ru-RU" sz="1200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16" name="Двойная стрелка влево/вправо 115"/>
          <p:cNvSpPr/>
          <p:nvPr/>
        </p:nvSpPr>
        <p:spPr>
          <a:xfrm>
            <a:off x="6551272" y="3325389"/>
            <a:ext cx="435032" cy="219075"/>
          </a:xfrm>
          <a:prstGeom prst="leftRightArrow">
            <a:avLst/>
          </a:prstGeom>
          <a:solidFill>
            <a:srgbClr val="00A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трелка вправо 116"/>
          <p:cNvSpPr/>
          <p:nvPr/>
        </p:nvSpPr>
        <p:spPr>
          <a:xfrm rot="16200000">
            <a:off x="1267909" y="4000320"/>
            <a:ext cx="519152" cy="219075"/>
          </a:xfrm>
          <a:prstGeom prst="rightArrow">
            <a:avLst/>
          </a:prstGeom>
          <a:solidFill>
            <a:srgbClr val="00A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115154" y="4397220"/>
            <a:ext cx="868745" cy="822445"/>
            <a:chOff x="1699239" y="5272128"/>
            <a:chExt cx="868745" cy="822445"/>
          </a:xfrm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584" y="5272128"/>
              <a:ext cx="660400" cy="660400"/>
            </a:xfrm>
            <a:prstGeom prst="rect">
              <a:avLst/>
            </a:prstGeom>
            <a:effectLst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411" y="5353151"/>
              <a:ext cx="660400" cy="6604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39" y="5434173"/>
              <a:ext cx="660400" cy="6604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0" name="Прямоугольник 119"/>
          <p:cNvSpPr/>
          <p:nvPr/>
        </p:nvSpPr>
        <p:spPr>
          <a:xfrm>
            <a:off x="173621" y="1470602"/>
            <a:ext cx="2823579" cy="48314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Функции ИБ находятся в каждой </a:t>
            </a:r>
            <a:r>
              <a:rPr lang="ru-RU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ГИС</a:t>
            </a: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80" y="4244746"/>
            <a:ext cx="304947" cy="3049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06" y="4853679"/>
            <a:ext cx="304947" cy="3049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3" y="2811056"/>
            <a:ext cx="228600" cy="2381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97" y="3280290"/>
            <a:ext cx="228600" cy="2381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3" y="3741185"/>
            <a:ext cx="228600" cy="23812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24" y="4189286"/>
            <a:ext cx="228600" cy="2381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9" y="4799804"/>
            <a:ext cx="228600" cy="238125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62" name="Блок-схема: процесс 61"/>
          <p:cNvSpPr/>
          <p:nvPr/>
        </p:nvSpPr>
        <p:spPr bwMode="auto">
          <a:xfrm>
            <a:off x="231922" y="2129092"/>
            <a:ext cx="2690272" cy="17211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9000"/>
            </a:schemeClr>
          </a:solidFill>
          <a:ln>
            <a:solidFill>
              <a:schemeClr val="tx2"/>
            </a:solidFill>
          </a:ln>
          <a:effectLst/>
        </p:spPr>
        <p:txBody>
          <a:bodyPr/>
          <a:lstStyle/>
          <a:p>
            <a:pPr algn="ctr"/>
            <a:endParaRPr lang="ru-RU" sz="1400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1155" y="2847253"/>
            <a:ext cx="1471854" cy="648745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4" y="2277583"/>
            <a:ext cx="901424" cy="1164936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6" y="2329096"/>
            <a:ext cx="1456587" cy="737946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" b="6064"/>
          <a:stretch>
            <a:fillRect/>
          </a:stretch>
        </p:blipFill>
        <p:spPr bwMode="auto">
          <a:xfrm>
            <a:off x="502212" y="2801836"/>
            <a:ext cx="1613521" cy="905890"/>
          </a:xfrm>
          <a:prstGeom prst="rect">
            <a:avLst/>
          </a:prstGeom>
          <a:ln w="952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986304" y="2723966"/>
            <a:ext cx="1883811" cy="1432966"/>
            <a:chOff x="6986304" y="2522834"/>
            <a:chExt cx="2690272" cy="1721188"/>
          </a:xfrm>
        </p:grpSpPr>
        <p:sp>
          <p:nvSpPr>
            <p:cNvPr id="67" name="Блок-схема: процесс 66"/>
            <p:cNvSpPr/>
            <p:nvPr/>
          </p:nvSpPr>
          <p:spPr bwMode="auto">
            <a:xfrm>
              <a:off x="6986304" y="2522834"/>
              <a:ext cx="2690272" cy="1721188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  <a:alpha val="29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68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05537" y="3240995"/>
              <a:ext cx="1471854" cy="648745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686" y="2671325"/>
              <a:ext cx="901424" cy="1164936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868" y="2722838"/>
              <a:ext cx="1456587" cy="737946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" b="6064"/>
            <a:stretch>
              <a:fillRect/>
            </a:stretch>
          </p:blipFill>
          <p:spPr bwMode="auto">
            <a:xfrm>
              <a:off x="7256594" y="3195578"/>
              <a:ext cx="1613521" cy="905890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54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6529981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МИНИМИЗАЦИЯ ФИНАНСОВЫХ ЗАТРАТ НА СЕРТИФИКАЦИЮ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4" name="Блок-схема: процесс 123"/>
          <p:cNvSpPr/>
          <p:nvPr/>
        </p:nvSpPr>
        <p:spPr bwMode="auto">
          <a:xfrm>
            <a:off x="4565116" y="775063"/>
            <a:ext cx="4487443" cy="5573485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  <a:effectLst/>
        </p:spPr>
        <p:txBody>
          <a:bodyPr anchor="t"/>
          <a:lstStyle/>
          <a:p>
            <a:pPr algn="ctr"/>
            <a:r>
              <a:rPr lang="ru-RU" sz="1600" b="1" dirty="0" smtClean="0">
                <a:latin typeface="Cambria" panose="02040503050406030204" pitchFamily="18" charset="0"/>
                <a:cs typeface="Times New Roman" pitchFamily="18" charset="0"/>
              </a:rPr>
              <a:t>После внедрения ЕСИАП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3621" y="775063"/>
            <a:ext cx="2823579" cy="5573485"/>
          </a:xfrm>
          <a:prstGeom prst="rect">
            <a:avLst/>
          </a:prstGeom>
          <a:solidFill>
            <a:schemeClr val="accent5">
              <a:lumMod val="20000"/>
              <a:lumOff val="80000"/>
              <a:alpha val="15000"/>
            </a:schemeClr>
          </a:solidFill>
          <a:ln>
            <a:solidFill>
              <a:schemeClr val="tx2"/>
            </a:solidFill>
          </a:ln>
          <a:effectLst/>
        </p:spPr>
        <p:txBody>
          <a:bodyPr anchor="t"/>
          <a:lstStyle>
            <a:defPPr>
              <a:defRPr lang="en-US"/>
            </a:defPPr>
            <a:lvl1pPr algn="ctr">
              <a:defRPr sz="1600" b="1">
                <a:latin typeface="Cambria" panose="02040503050406030204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Существующий подход</a:t>
            </a:r>
            <a:endParaRPr lang="ru-RU" dirty="0"/>
          </a:p>
        </p:txBody>
      </p:sp>
      <p:sp>
        <p:nvSpPr>
          <p:cNvPr id="126" name="Пятиугольник 125"/>
          <p:cNvSpPr/>
          <p:nvPr/>
        </p:nvSpPr>
        <p:spPr>
          <a:xfrm>
            <a:off x="3016068" y="3160087"/>
            <a:ext cx="1547596" cy="847696"/>
          </a:xfrm>
          <a:prstGeom prst="homePlate">
            <a:avLst>
              <a:gd name="adj" fmla="val 28365"/>
            </a:avLst>
          </a:prstGeom>
          <a:solidFill>
            <a:srgbClr val="00A651"/>
          </a:solidFill>
          <a:ln w="25400" cap="flat" cmpd="sng" algn="ctr">
            <a:noFill/>
            <a:prstDash val="solid"/>
          </a:ln>
          <a:effectLst/>
        </p:spPr>
        <p:txBody>
          <a:bodyPr vert="horz" anchor="ctr"/>
          <a:lstStyle/>
          <a:p>
            <a:pPr>
              <a:defRPr/>
            </a:pPr>
            <a:r>
              <a:rPr lang="ru-RU" sz="1200" b="1" dirty="0">
                <a:solidFill>
                  <a:srgbClr val="FFFFFF"/>
                </a:solidFill>
                <a:latin typeface="Cambria" panose="02040503050406030204" pitchFamily="18" charset="0"/>
                <a:cs typeface="Arial" charset="0"/>
              </a:rPr>
              <a:t>Выделение всех функций ИБ в единую систему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718195" y="3099638"/>
            <a:ext cx="1833076" cy="308306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ЕСИАП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52" y="2798509"/>
            <a:ext cx="671197" cy="671197"/>
          </a:xfrm>
          <a:prstGeom prst="rect">
            <a:avLst/>
          </a:prstGeom>
        </p:spPr>
      </p:pic>
      <p:sp>
        <p:nvSpPr>
          <p:cNvPr id="203" name="Прямоугольник 202"/>
          <p:cNvSpPr/>
          <p:nvPr/>
        </p:nvSpPr>
        <p:spPr>
          <a:xfrm>
            <a:off x="4565115" y="1104049"/>
            <a:ext cx="4487443" cy="53557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Сертифицируется только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ЕСИАП</a:t>
            </a:r>
          </a:p>
        </p:txBody>
      </p:sp>
      <p:sp>
        <p:nvSpPr>
          <p:cNvPr id="212" name="Двойная стрелка влево/вправо 211"/>
          <p:cNvSpPr/>
          <p:nvPr/>
        </p:nvSpPr>
        <p:spPr>
          <a:xfrm>
            <a:off x="6578959" y="4507166"/>
            <a:ext cx="435032" cy="219075"/>
          </a:xfrm>
          <a:prstGeom prst="leftRightArrow">
            <a:avLst/>
          </a:prstGeom>
          <a:solidFill>
            <a:srgbClr val="00A6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рямоугольник 217"/>
          <p:cNvSpPr/>
          <p:nvPr/>
        </p:nvSpPr>
        <p:spPr>
          <a:xfrm>
            <a:off x="173621" y="1104049"/>
            <a:ext cx="2823579" cy="5331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Сертифицируется каждая версия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каждой ГИС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93664" y="3501189"/>
            <a:ext cx="1638185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Идентификация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93664" y="3961935"/>
            <a:ext cx="1638185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Аутентификация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93664" y="4422681"/>
            <a:ext cx="1638185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Авторизация 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62820" y="4883427"/>
            <a:ext cx="163818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БД пользователей</a:t>
            </a: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62820" y="5528837"/>
            <a:ext cx="1638185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mbria" panose="02040503050406030204" pitchFamily="18" charset="0"/>
              </a:rPr>
              <a:t>БД прав и полномочий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80" y="4989580"/>
            <a:ext cx="304947" cy="30494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06" y="5598513"/>
            <a:ext cx="304947" cy="3049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3" y="3555890"/>
            <a:ext cx="228600" cy="2381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97" y="4025124"/>
            <a:ext cx="228600" cy="2381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23" y="4486019"/>
            <a:ext cx="228600" cy="23812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24" y="4934120"/>
            <a:ext cx="228600" cy="23812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79" y="5544638"/>
            <a:ext cx="228600" cy="238125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0274" y="2900302"/>
            <a:ext cx="2690272" cy="1721188"/>
            <a:chOff x="231922" y="2433893"/>
            <a:chExt cx="2690272" cy="1721188"/>
          </a:xfrm>
        </p:grpSpPr>
        <p:sp>
          <p:nvSpPr>
            <p:cNvPr id="199" name="Блок-схема: процесс 198"/>
            <p:cNvSpPr/>
            <p:nvPr/>
          </p:nvSpPr>
          <p:spPr bwMode="auto">
            <a:xfrm>
              <a:off x="231922" y="2433893"/>
              <a:ext cx="2690272" cy="1721188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  <a:alpha val="29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5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51155" y="3152054"/>
              <a:ext cx="1471854" cy="648745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04" y="2582384"/>
              <a:ext cx="901424" cy="1164936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486" y="2633897"/>
              <a:ext cx="1456587" cy="737946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" b="6064"/>
            <a:stretch>
              <a:fillRect/>
            </a:stretch>
          </p:blipFill>
          <p:spPr bwMode="auto">
            <a:xfrm>
              <a:off x="502212" y="3106637"/>
              <a:ext cx="1613521" cy="905890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9" name="Группа 68"/>
          <p:cNvGrpSpPr/>
          <p:nvPr/>
        </p:nvGrpSpPr>
        <p:grpSpPr>
          <a:xfrm>
            <a:off x="7024008" y="3888598"/>
            <a:ext cx="1883811" cy="1432966"/>
            <a:chOff x="6986304" y="2522834"/>
            <a:chExt cx="2690272" cy="1721188"/>
          </a:xfrm>
        </p:grpSpPr>
        <p:sp>
          <p:nvSpPr>
            <p:cNvPr id="70" name="Блок-схема: процесс 69"/>
            <p:cNvSpPr/>
            <p:nvPr/>
          </p:nvSpPr>
          <p:spPr bwMode="auto">
            <a:xfrm>
              <a:off x="6986304" y="2522834"/>
              <a:ext cx="2690272" cy="1721188"/>
            </a:xfrm>
            <a:prstGeom prst="flowChartProcess">
              <a:avLst/>
            </a:prstGeom>
            <a:solidFill>
              <a:schemeClr val="accent3">
                <a:lumMod val="20000"/>
                <a:lumOff val="80000"/>
                <a:alpha val="29000"/>
              </a:schemeClr>
            </a:solidFill>
            <a:ln>
              <a:solidFill>
                <a:schemeClr val="tx2"/>
              </a:solidFill>
            </a:ln>
            <a:effectLst/>
          </p:spPr>
          <p:txBody>
            <a:bodyPr/>
            <a:lstStyle/>
            <a:p>
              <a:pPr algn="ctr"/>
              <a:endParaRPr 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pic>
          <p:nvPicPr>
            <p:cNvPr id="71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5537" y="3240995"/>
              <a:ext cx="1471854" cy="648745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686" y="2671325"/>
              <a:ext cx="901424" cy="1164936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868" y="2722838"/>
              <a:ext cx="1456587" cy="737946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1" b="6064"/>
            <a:stretch>
              <a:fillRect/>
            </a:stretch>
          </p:blipFill>
          <p:spPr bwMode="auto">
            <a:xfrm>
              <a:off x="7256594" y="3195578"/>
              <a:ext cx="1613521" cy="905890"/>
            </a:xfrm>
            <a:prstGeom prst="rect">
              <a:avLst/>
            </a:prstGeom>
            <a:ln w="952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5" name="Прямоугольник 74"/>
          <p:cNvSpPr/>
          <p:nvPr/>
        </p:nvSpPr>
        <p:spPr>
          <a:xfrm>
            <a:off x="173977" y="1639626"/>
            <a:ext cx="2823579" cy="5331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Аттестуется </a:t>
            </a:r>
            <a:r>
              <a:rPr lang="ru-RU" sz="1300" dirty="0">
                <a:solidFill>
                  <a:schemeClr val="tx1"/>
                </a:solidFill>
                <a:latin typeface="Cambria" panose="02040503050406030204" pitchFamily="18" charset="0"/>
              </a:rPr>
              <a:t>каждая версия 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каждой ГИС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4346" y="2157782"/>
            <a:ext cx="2823579" cy="6313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После каждого изменения ГИС необходимо её </a:t>
            </a:r>
            <a:r>
              <a:rPr lang="ru-RU" sz="13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пересертифицировать</a:t>
            </a:r>
            <a:endParaRPr lang="ru-RU" sz="13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563664" y="1630959"/>
            <a:ext cx="4487443" cy="53557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Аттестация ГИС проходит по типовому проекту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61462" y="2167111"/>
            <a:ext cx="4487443" cy="53557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Нет необходимости </a:t>
            </a:r>
            <a:r>
              <a:rPr lang="ru-RU" sz="13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пересертифицировать</a:t>
            </a:r>
            <a:r>
              <a:rPr lang="ru-RU" sz="13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ГИС после её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8421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трелка вправо с вырезом 36"/>
          <p:cNvSpPr/>
          <p:nvPr/>
        </p:nvSpPr>
        <p:spPr>
          <a:xfrm>
            <a:off x="877896" y="3976267"/>
            <a:ext cx="3038557" cy="2110695"/>
          </a:xfrm>
          <a:prstGeom prst="notchedRightArrow">
            <a:avLst>
              <a:gd name="adj1" fmla="val 50000"/>
              <a:gd name="adj2" fmla="val 33496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924531" y="1177078"/>
            <a:ext cx="3038557" cy="2110695"/>
          </a:xfrm>
          <a:prstGeom prst="notchedRightArrow">
            <a:avLst>
              <a:gd name="adj1" fmla="val 50000"/>
              <a:gd name="adj2" fmla="val 33496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ИМПОРТОЗАМЕЩЕНИЕ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895" y="1676904"/>
            <a:ext cx="2399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Использование свободного программного обеспечения (СПО)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8940" y="4477616"/>
            <a:ext cx="2249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Использование отечественных средств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защиты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14216" y="1185806"/>
            <a:ext cx="3900281" cy="146518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Единая Система Идентификации, Аутентификации и Авторизации Приложений Минфина (ЕСИАП) российского производства на базе СПО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40879" y="924217"/>
            <a:ext cx="773136" cy="72016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4407895" y="4035746"/>
            <a:ext cx="3900281" cy="110602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StoneGate SSL/VPN – </a:t>
            </a: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сертифицированное решение на базе отечественных </a:t>
            </a:r>
            <a:r>
              <a:rPr lang="ru-RU" sz="1600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криптоалгоритмов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93" y="3926050"/>
            <a:ext cx="876733" cy="48749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427447" y="2863137"/>
            <a:ext cx="3900281" cy="96669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Все СЗИ от НСД являются сертифицированными программными средствами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14" y="2655870"/>
            <a:ext cx="509159" cy="50915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07894" y="5343057"/>
            <a:ext cx="3900281" cy="9611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Планируется переход на разрабатываемый отечественный </a:t>
            </a: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аналог </a:t>
            </a:r>
            <a:r>
              <a:rPr lang="en-US" sz="16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StoneGate</a:t>
            </a:r>
            <a:r>
              <a: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SSL/VPN 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3" y="5194196"/>
            <a:ext cx="452648" cy="54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89" y="3882260"/>
            <a:ext cx="467373" cy="5312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3" y="2715870"/>
            <a:ext cx="467373" cy="53128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72" y="1048426"/>
            <a:ext cx="467373" cy="53128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 rot="10800000">
            <a:off x="140595" y="1185806"/>
            <a:ext cx="556821" cy="50234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vert="vert"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Тенденции</a:t>
            </a:r>
          </a:p>
        </p:txBody>
      </p:sp>
    </p:spTree>
    <p:extLst>
      <p:ext uri="{BB962C8B-B14F-4D97-AF65-F5344CB8AC3E}">
        <p14:creationId xmlns:p14="http://schemas.microsoft.com/office/powerpoint/2010/main" val="15180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055324" y="365760"/>
            <a:ext cx="5154856" cy="5502021"/>
          </a:xfrm>
          <a:prstGeom prst="ellipse">
            <a:avLst/>
          </a:prstGeom>
          <a:gradFill flip="none" rotWithShape="1">
            <a:gsLst>
              <a:gs pos="38000">
                <a:schemeClr val="bg1">
                  <a:alpha val="69000"/>
                </a:scheme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/>
          <p:nvPr/>
        </p:nvSpPr>
        <p:spPr>
          <a:xfrm>
            <a:off x="1587" y="4641274"/>
            <a:ext cx="9142413" cy="1738066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17"/>
          <p:cNvSpPr>
            <a:spLocks noGrp="1"/>
          </p:cNvSpPr>
          <p:nvPr>
            <p:ph type="ctrTitle"/>
          </p:nvPr>
        </p:nvSpPr>
        <p:spPr>
          <a:xfrm>
            <a:off x="163513" y="3855720"/>
            <a:ext cx="5322887" cy="2897505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800" dirty="0" smtClean="0">
              <a:solidFill>
                <a:srgbClr val="002060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l="3197" t="33872" r="-6506" b="55995"/>
          <a:stretch/>
        </p:blipFill>
        <p:spPr>
          <a:xfrm>
            <a:off x="8718" y="4641274"/>
            <a:ext cx="9143999" cy="1731149"/>
          </a:xfrm>
          <a:prstGeom prst="rect">
            <a:avLst/>
          </a:prstGeom>
        </p:spPr>
      </p:pic>
      <p:sp>
        <p:nvSpPr>
          <p:cNvPr id="4" name="Rectangle 17"/>
          <p:cNvSpPr txBox="1">
            <a:spLocks/>
          </p:cNvSpPr>
          <p:nvPr/>
        </p:nvSpPr>
        <p:spPr bwMode="auto">
          <a:xfrm>
            <a:off x="3213194" y="4641275"/>
            <a:ext cx="5939524" cy="17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ru-RU" sz="1800" dirty="0">
                <a:solidFill>
                  <a:schemeClr val="bg1"/>
                </a:solidFill>
                <a:latin typeface="Cambria" panose="02040503050406030204" pitchFamily="18" charset="0"/>
              </a:rPr>
              <a:t>Заместитель директора Департамента информационных технологий в сфере управления государственными и муниципальными финансами и информационного обеспечения бюджетного процесса Миронов Сергей Владимирович</a:t>
            </a:r>
            <a:endParaRPr lang="ru-RU" sz="20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098" name="Rectangle 17"/>
          <p:cNvSpPr>
            <a:spLocks noGrp="1"/>
          </p:cNvSpPr>
          <p:nvPr>
            <p:ph type="ctrTitle" idx="4294967295"/>
          </p:nvPr>
        </p:nvSpPr>
        <p:spPr>
          <a:xfrm>
            <a:off x="1" y="2134782"/>
            <a:ext cx="9143999" cy="2380068"/>
          </a:xfrm>
          <a:prstGeom prst="rect">
            <a:avLst/>
          </a:prstGeom>
        </p:spPr>
        <p:txBody>
          <a:bodyPr/>
          <a:lstStyle/>
          <a:p>
            <a:r>
              <a:rPr lang="ru-RU" altLang="ru-RU" sz="4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5867781"/>
            <a:ext cx="3143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Дата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.0</a:t>
            </a:r>
            <a:r>
              <a:rPr lang="ru-RU" sz="2400" b="1" smtClean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US" sz="2400" b="1" smtClean="0">
                <a:solidFill>
                  <a:schemeClr val="bg1"/>
                </a:solidFill>
                <a:latin typeface="Cambria" panose="02040503050406030204" pitchFamily="18" charset="0"/>
              </a:rPr>
              <a:t>.2015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5186724" y="80725"/>
            <a:ext cx="3647000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1" y="180000"/>
            <a:ext cx="6304710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ПРИНЦИПЫ ОБЕСПЕЧЕНИЯ ИНФОРМАЦИОННОЙ БЕЗОПАСНОСТИ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48411" y="1144234"/>
            <a:ext cx="7023590" cy="684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Обеспечение </a:t>
            </a:r>
            <a:r>
              <a:rPr lang="ru-RU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безопасности в </a:t>
            </a: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соответствие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законодательству </a:t>
            </a:r>
            <a:r>
              <a:rPr lang="ru-RU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48411" y="2116500"/>
            <a:ext cx="7023590" cy="684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39807" y="3092932"/>
            <a:ext cx="7023590" cy="684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 России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448411" y="4065198"/>
            <a:ext cx="7023590" cy="684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  <a:endParaRPr lang="ru-RU" sz="1600" kern="0" dirty="0" smtClea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48411" y="5037464"/>
            <a:ext cx="7023590" cy="684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  <a:endParaRPr lang="ru-RU" sz="1600" kern="0" dirty="0" smtClea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193234" y="1244285"/>
            <a:ext cx="510353" cy="479732"/>
            <a:chOff x="266823" y="898216"/>
            <a:chExt cx="510353" cy="47973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1193233" y="2229500"/>
            <a:ext cx="510353" cy="479732"/>
            <a:chOff x="266823" y="898216"/>
            <a:chExt cx="510353" cy="479732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1193234" y="3214715"/>
            <a:ext cx="510353" cy="479732"/>
            <a:chOff x="266823" y="898216"/>
            <a:chExt cx="510353" cy="47973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1193234" y="4160632"/>
            <a:ext cx="510353" cy="479732"/>
            <a:chOff x="266823" y="898216"/>
            <a:chExt cx="510353" cy="4797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1193234" y="5139598"/>
            <a:ext cx="510353" cy="479732"/>
            <a:chOff x="266823" y="898216"/>
            <a:chExt cx="510353" cy="4797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036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5571335" y="50579"/>
            <a:ext cx="1630654" cy="590380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379590" y="1217018"/>
            <a:ext cx="779201" cy="132182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362173" y="1302132"/>
            <a:ext cx="77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149-</a:t>
            </a:r>
            <a:r>
              <a:rPr lang="ru-RU" sz="1200" dirty="0" smtClean="0">
                <a:latin typeface="Cambria" panose="02040503050406030204" pitchFamily="18" charset="0"/>
              </a:rPr>
              <a:t>ФЗ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152-ФЗ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44-ФЗ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63-ФЗ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1119-ПП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222-ПП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6732000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ОБЕСПЕЧЕНИЕ БЕЗОПАСНОСТИ В СООТВЕТСТВИЕ ЗАКОНОДАТЕЛЬСТВУ РФ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52" y="5313232"/>
            <a:ext cx="2166594" cy="1271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843758" y="2013918"/>
            <a:ext cx="1641361" cy="3187579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45" y="2300189"/>
            <a:ext cx="1197092" cy="2341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76" y="2701860"/>
            <a:ext cx="1383478" cy="1839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3795923" y="2994919"/>
            <a:ext cx="1675853" cy="1575302"/>
            <a:chOff x="3795923" y="2994919"/>
            <a:chExt cx="1675853" cy="157530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923" y="2994919"/>
              <a:ext cx="1675853" cy="1575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732" y="3191593"/>
              <a:ext cx="955024" cy="10463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Пятиугольник 7"/>
          <p:cNvSpPr/>
          <p:nvPr/>
        </p:nvSpPr>
        <p:spPr>
          <a:xfrm>
            <a:off x="2400040" y="3432780"/>
            <a:ext cx="1253091" cy="563938"/>
          </a:xfrm>
          <a:prstGeom prst="homePlate">
            <a:avLst/>
          </a:prstGeom>
          <a:solidFill>
            <a:schemeClr val="accent3">
              <a:lumMod val="75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 flipH="1">
            <a:off x="5600786" y="3432780"/>
            <a:ext cx="1253091" cy="563938"/>
          </a:xfrm>
          <a:prstGeom prst="homePlate">
            <a:avLst/>
          </a:prstGeom>
          <a:solidFill>
            <a:schemeClr val="accent3">
              <a:lumMod val="75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 rot="16200000" flipH="1">
            <a:off x="4264186" y="2233772"/>
            <a:ext cx="739327" cy="563938"/>
          </a:xfrm>
          <a:prstGeom prst="homePlate">
            <a:avLst/>
          </a:prstGeom>
          <a:solidFill>
            <a:schemeClr val="accent3">
              <a:lumMod val="75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rot="5400000" flipH="1" flipV="1">
            <a:off x="4264186" y="4768574"/>
            <a:ext cx="739327" cy="563938"/>
          </a:xfrm>
          <a:prstGeom prst="homePlate">
            <a:avLst/>
          </a:prstGeom>
          <a:solidFill>
            <a:schemeClr val="accent3">
              <a:lumMod val="75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38" y="807397"/>
            <a:ext cx="1265299" cy="1265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5052182" y="5235166"/>
            <a:ext cx="103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Требования к ПДн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36509" y="4417063"/>
            <a:ext cx="100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66 приказ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795 приказ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796 приказ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8964" y="4420524"/>
            <a:ext cx="100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17 приказ</a:t>
            </a:r>
          </a:p>
          <a:p>
            <a:r>
              <a:rPr lang="ru-RU" sz="1200" dirty="0" smtClean="0">
                <a:latin typeface="Cambria" panose="02040503050406030204" pitchFamily="18" charset="0"/>
              </a:rPr>
              <a:t>21 приказ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5494184" y="80725"/>
            <a:ext cx="3225154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6444617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КОНЦЕПЦИЯ ОБЕСПЕЧЕНИЯ ИНФОРМАЦИОННОЙ БЕЗОПАСНОСТИ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2000" y="837774"/>
            <a:ext cx="8100000" cy="612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Определение подходов </a:t>
            </a: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к обеспечению </a:t>
            </a: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информационной безопасности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2000" y="2535194"/>
            <a:ext cx="8100000" cy="612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Выделение трёх сегментов </a:t>
            </a: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сети: </a:t>
            </a:r>
            <a:r>
              <a:rPr lang="ru-RU" sz="1600" b="1" kern="0" dirty="0">
                <a:solidFill>
                  <a:srgbClr val="00A651"/>
                </a:solidFill>
                <a:latin typeface="Cambria" panose="02040503050406030204" pitchFamily="18" charset="0"/>
                <a:cs typeface="Arial" pitchFamily="34" charset="0"/>
              </a:rPr>
              <a:t>ЗКВС</a:t>
            </a: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600" b="1" kern="0" dirty="0">
                <a:solidFill>
                  <a:srgbClr val="00A651"/>
                </a:solidFill>
                <a:latin typeface="Cambria" panose="02040503050406030204" pitchFamily="18" charset="0"/>
                <a:cs typeface="Arial" pitchFamily="34" charset="0"/>
              </a:rPr>
              <a:t>ОКВС аттестованный</a:t>
            </a: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и </a:t>
            </a:r>
            <a:r>
              <a:rPr lang="ru-RU" sz="1600" b="1" kern="0" dirty="0" smtClean="0">
                <a:solidFill>
                  <a:srgbClr val="00A651"/>
                </a:solidFill>
                <a:latin typeface="Cambria" panose="02040503050406030204" pitchFamily="18" charset="0"/>
                <a:cs typeface="Arial" pitchFamily="34" charset="0"/>
              </a:rPr>
              <a:t>не аттестованный</a:t>
            </a:r>
            <a:endParaRPr lang="ru-RU" sz="1600" b="1" kern="0" dirty="0">
              <a:solidFill>
                <a:srgbClr val="00A65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2000" y="3386754"/>
            <a:ext cx="8100000" cy="612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Определение целевых показателей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522000" y="4235572"/>
            <a:ext cx="8100000" cy="192606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72000" rIns="0" anchor="ctr"/>
          <a:lstStyle/>
          <a:p>
            <a:pPr>
              <a:defRPr/>
            </a:pPr>
            <a:r>
              <a:rPr lang="ru-RU" sz="12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Примеры целевых показателей:</a:t>
            </a:r>
            <a:endParaRPr lang="ru-RU" sz="1200" b="1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Построение комплексной системы обеспечения безопасности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информации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Обеспечение гарантированного выявления инцидентов нарушения безопасности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информации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Успешное отражение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атак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Своевременное выявление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уязвимостей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Соответствие средств защиты информации, обязательным требованиям по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сертификации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Достижение расширенного уровня обеспечения безопасности информации путем внедрения дополнительных мер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защиты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Разработка необходимого набора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ОРД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1">
              <a:defRPr/>
            </a:pPr>
            <a:r>
              <a:rPr lang="ru-RU" sz="12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Аттестация ГИС </a:t>
            </a:r>
            <a:r>
              <a:rPr lang="ru-RU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Минфина</a:t>
            </a:r>
            <a:endParaRPr lang="ru-RU" sz="12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000" y="1683634"/>
            <a:ext cx="8100000" cy="612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Определение </a:t>
            </a:r>
            <a:r>
              <a:rPr lang="ru-RU" sz="1600" b="1" kern="0" dirty="0" smtClean="0">
                <a:solidFill>
                  <a:srgbClr val="00B050"/>
                </a:solidFill>
                <a:latin typeface="Cambria" panose="02040503050406030204" pitchFamily="18" charset="0"/>
                <a:cs typeface="Arial" pitchFamily="34" charset="0"/>
              </a:rPr>
              <a:t>базового</a:t>
            </a: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и </a:t>
            </a:r>
            <a:r>
              <a:rPr lang="ru-RU" sz="1600" b="1" kern="0" dirty="0" smtClean="0">
                <a:solidFill>
                  <a:srgbClr val="00A651"/>
                </a:solidFill>
                <a:latin typeface="Cambria" panose="02040503050406030204" pitchFamily="18" charset="0"/>
                <a:cs typeface="Arial" pitchFamily="34" charset="0"/>
              </a:rPr>
              <a:t>расширенного уровней </a:t>
            </a:r>
            <a:r>
              <a:rPr lang="ru-RU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информационной безопасности</a:t>
            </a:r>
          </a:p>
        </p:txBody>
      </p:sp>
      <p:sp>
        <p:nvSpPr>
          <p:cNvPr id="68" name="Пятиугольник 67"/>
          <p:cNvSpPr/>
          <p:nvPr/>
        </p:nvSpPr>
        <p:spPr>
          <a:xfrm rot="16200000" flipH="1">
            <a:off x="4452113" y="1281778"/>
            <a:ext cx="239774" cy="563938"/>
          </a:xfrm>
          <a:prstGeom prst="homePlate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9" name="Пятиугольник 68"/>
          <p:cNvSpPr/>
          <p:nvPr/>
        </p:nvSpPr>
        <p:spPr>
          <a:xfrm rot="16200000" flipH="1">
            <a:off x="4454331" y="2135556"/>
            <a:ext cx="235338" cy="563938"/>
          </a:xfrm>
          <a:prstGeom prst="homePlate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rot="16200000" flipH="1">
            <a:off x="4452051" y="2984836"/>
            <a:ext cx="239897" cy="563938"/>
          </a:xfrm>
          <a:prstGeom prst="homePlate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 rot="16200000" flipH="1">
            <a:off x="4452646" y="3834249"/>
            <a:ext cx="238708" cy="563938"/>
          </a:xfrm>
          <a:prstGeom prst="homePlate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837074" y="4484231"/>
            <a:ext cx="156736" cy="156736"/>
            <a:chOff x="3904566" y="5083999"/>
            <a:chExt cx="1464666" cy="146466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29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0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>
            <a:grpSpLocks noChangeAspect="1"/>
          </p:cNvGrpSpPr>
          <p:nvPr/>
        </p:nvGrpSpPr>
        <p:grpSpPr>
          <a:xfrm>
            <a:off x="832738" y="4671454"/>
            <a:ext cx="156736" cy="156736"/>
            <a:chOff x="3904566" y="5083999"/>
            <a:chExt cx="1464666" cy="146466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35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36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>
            <a:grpSpLocks noChangeAspect="1"/>
          </p:cNvGrpSpPr>
          <p:nvPr/>
        </p:nvGrpSpPr>
        <p:grpSpPr>
          <a:xfrm>
            <a:off x="832607" y="4849521"/>
            <a:ext cx="156736" cy="156736"/>
            <a:chOff x="3904566" y="5083999"/>
            <a:chExt cx="1464666" cy="146466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41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42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832738" y="5046888"/>
            <a:ext cx="156736" cy="156736"/>
            <a:chOff x="3904566" y="5083999"/>
            <a:chExt cx="1464666" cy="146466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47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50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>
            <a:off x="837074" y="5241882"/>
            <a:ext cx="156736" cy="156736"/>
            <a:chOff x="3904566" y="5083999"/>
            <a:chExt cx="1464666" cy="1464666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58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59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>
            <a:grpSpLocks noChangeAspect="1"/>
          </p:cNvGrpSpPr>
          <p:nvPr/>
        </p:nvGrpSpPr>
        <p:grpSpPr>
          <a:xfrm>
            <a:off x="830087" y="5428302"/>
            <a:ext cx="156736" cy="156736"/>
            <a:chOff x="3904566" y="5083999"/>
            <a:chExt cx="1464666" cy="1464666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64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65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>
            <a:grpSpLocks noChangeAspect="1"/>
          </p:cNvGrpSpPr>
          <p:nvPr/>
        </p:nvGrpSpPr>
        <p:grpSpPr>
          <a:xfrm>
            <a:off x="837074" y="5764465"/>
            <a:ext cx="156736" cy="156736"/>
            <a:chOff x="3904566" y="5083999"/>
            <a:chExt cx="1464666" cy="1464666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75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6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>
            <a:grpSpLocks noChangeAspect="1"/>
          </p:cNvGrpSpPr>
          <p:nvPr/>
        </p:nvGrpSpPr>
        <p:grpSpPr>
          <a:xfrm>
            <a:off x="837074" y="5960174"/>
            <a:ext cx="156736" cy="156736"/>
            <a:chOff x="3904566" y="5083999"/>
            <a:chExt cx="1464666" cy="1464666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80" name="Рисунок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81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82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266823" y="898216"/>
            <a:ext cx="510353" cy="479732"/>
            <a:chOff x="266823" y="898216"/>
            <a:chExt cx="510353" cy="479732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66822" y="1749768"/>
            <a:ext cx="510353" cy="479732"/>
            <a:chOff x="266823" y="898216"/>
            <a:chExt cx="510353" cy="479732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266821" y="2601328"/>
            <a:ext cx="510353" cy="479732"/>
            <a:chOff x="266823" y="898216"/>
            <a:chExt cx="510353" cy="479732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266820" y="3464421"/>
            <a:ext cx="510353" cy="479732"/>
            <a:chOff x="266823" y="898216"/>
            <a:chExt cx="510353" cy="479732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23" y="898216"/>
              <a:ext cx="510353" cy="479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32" y="954152"/>
              <a:ext cx="279734" cy="3064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428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 52"/>
          <p:cNvSpPr/>
          <p:nvPr/>
        </p:nvSpPr>
        <p:spPr>
          <a:xfrm>
            <a:off x="3762103" y="-383176"/>
            <a:ext cx="5738947" cy="5837658"/>
          </a:xfrm>
          <a:prstGeom prst="ellipse">
            <a:avLst/>
          </a:prstGeom>
          <a:gradFill flip="none" rotWithShape="1">
            <a:gsLst>
              <a:gs pos="38000">
                <a:schemeClr val="bg1">
                  <a:alpha val="69000"/>
                </a:schemeClr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5494184" y="80725"/>
            <a:ext cx="690687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6520441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РАЗДЕЛЕНИЕ НА СЕГМЕНТЫ ЗАЩИТЫ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028257" y="4524582"/>
            <a:ext cx="7087487" cy="18239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 cap="rnd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lIns="72000" rIns="0" anchor="ctr"/>
          <a:lstStyle/>
          <a:p>
            <a:r>
              <a:rPr lang="ru-RU" sz="14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Реализованные функции защиты: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МЭ (межсетевой экран)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СОВ (система обнаружения вторжений)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КШ (</a:t>
            </a:r>
            <a:r>
              <a:rPr lang="ru-RU" sz="1400" kern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криптошлюз</a:t>
            </a:r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ССАСБ  (система сбора, анализа и корреляции событий безопасности)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ЗСВ (защита среды виртуализации)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АВЗ (антивирусная защита) </a:t>
            </a:r>
          </a:p>
          <a:p>
            <a:pPr lvl="1"/>
            <a:r>
              <a:rPr lang="ru-RU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САЗ (средства анализа защищенности)</a:t>
            </a:r>
          </a:p>
        </p:txBody>
      </p:sp>
      <p:grpSp>
        <p:nvGrpSpPr>
          <p:cNvPr id="122" name="Группа 121"/>
          <p:cNvGrpSpPr>
            <a:grpSpLocks noChangeAspect="1"/>
          </p:cNvGrpSpPr>
          <p:nvPr/>
        </p:nvGrpSpPr>
        <p:grpSpPr>
          <a:xfrm>
            <a:off x="1368297" y="4880201"/>
            <a:ext cx="156736" cy="156736"/>
            <a:chOff x="3904566" y="5083999"/>
            <a:chExt cx="1464666" cy="1464666"/>
          </a:xfrm>
        </p:grpSpPr>
        <p:grpSp>
          <p:nvGrpSpPr>
            <p:cNvPr id="123" name="Группа 122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125" name="Рисунок 1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126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27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1363961" y="5084842"/>
            <a:ext cx="156736" cy="156736"/>
            <a:chOff x="3904566" y="5083999"/>
            <a:chExt cx="1464666" cy="1464666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48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49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>
            <a:grpSpLocks noChangeAspect="1"/>
          </p:cNvGrpSpPr>
          <p:nvPr/>
        </p:nvGrpSpPr>
        <p:grpSpPr>
          <a:xfrm>
            <a:off x="1363830" y="5297745"/>
            <a:ext cx="156736" cy="156736"/>
            <a:chOff x="3904566" y="5083999"/>
            <a:chExt cx="1464666" cy="1464666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57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58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>
            <a:grpSpLocks noChangeAspect="1"/>
          </p:cNvGrpSpPr>
          <p:nvPr/>
        </p:nvGrpSpPr>
        <p:grpSpPr>
          <a:xfrm>
            <a:off x="1363961" y="5503821"/>
            <a:ext cx="156736" cy="156736"/>
            <a:chOff x="3904566" y="5083999"/>
            <a:chExt cx="1464666" cy="1464666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63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64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>
            <a:off x="1368297" y="5716233"/>
            <a:ext cx="156736" cy="156736"/>
            <a:chOff x="3904566" y="5083999"/>
            <a:chExt cx="1464666" cy="1464666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70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1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>
            <a:grpSpLocks noChangeAspect="1"/>
          </p:cNvGrpSpPr>
          <p:nvPr/>
        </p:nvGrpSpPr>
        <p:grpSpPr>
          <a:xfrm>
            <a:off x="1361310" y="5928780"/>
            <a:ext cx="156736" cy="156736"/>
            <a:chOff x="3904566" y="5083999"/>
            <a:chExt cx="1464666" cy="1464666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77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8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>
            <a:grpSpLocks noChangeAspect="1"/>
          </p:cNvGrpSpPr>
          <p:nvPr/>
        </p:nvGrpSpPr>
        <p:grpSpPr>
          <a:xfrm>
            <a:off x="1368297" y="6160435"/>
            <a:ext cx="156736" cy="156736"/>
            <a:chOff x="3904566" y="5083999"/>
            <a:chExt cx="1464666" cy="1464666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3904566" y="5083999"/>
              <a:ext cx="1464666" cy="1464666"/>
              <a:chOff x="5352694" y="2566651"/>
              <a:chExt cx="1464666" cy="1464666"/>
            </a:xfrm>
          </p:grpSpPr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2694" y="2566651"/>
                <a:ext cx="1464666" cy="1464666"/>
              </a:xfrm>
              <a:prstGeom prst="rect">
                <a:avLst/>
              </a:prstGeom>
            </p:spPr>
          </p:pic>
          <p:sp>
            <p:nvSpPr>
              <p:cNvPr id="83" name="Прямоугольный треугольник 14"/>
              <p:cNvSpPr/>
              <p:nvPr/>
            </p:nvSpPr>
            <p:spPr>
              <a:xfrm flipH="1" flipV="1">
                <a:off x="5566409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7090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84" name="Прямоугольный треугольник 14"/>
              <p:cNvSpPr/>
              <p:nvPr/>
            </p:nvSpPr>
            <p:spPr>
              <a:xfrm flipV="1">
                <a:off x="6083807" y="2847371"/>
                <a:ext cx="518617" cy="1008348"/>
              </a:xfrm>
              <a:custGeom>
                <a:avLst/>
                <a:gdLst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  <a:gd name="connsiteX0" fmla="*/ 0 w 518617"/>
                  <a:gd name="connsiteY0" fmla="*/ 1008348 h 1008348"/>
                  <a:gd name="connsiteX1" fmla="*/ 0 w 518617"/>
                  <a:gd name="connsiteY1" fmla="*/ 0 h 1008348"/>
                  <a:gd name="connsiteX2" fmla="*/ 518617 w 518617"/>
                  <a:gd name="connsiteY2" fmla="*/ 1008348 h 1008348"/>
                  <a:gd name="connsiteX3" fmla="*/ 0 w 518617"/>
                  <a:gd name="connsiteY3" fmla="*/ 1008348 h 1008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617" h="1008348">
                    <a:moveTo>
                      <a:pt x="0" y="1008348"/>
                    </a:moveTo>
                    <a:lnTo>
                      <a:pt x="0" y="0"/>
                    </a:lnTo>
                    <a:cubicBezTo>
                      <a:pt x="576732" y="336116"/>
                      <a:pt x="345745" y="672232"/>
                      <a:pt x="518617" y="1008348"/>
                    </a:cubicBezTo>
                    <a:lnTo>
                      <a:pt x="0" y="1008348"/>
                    </a:lnTo>
                    <a:close/>
                  </a:path>
                </a:pathLst>
              </a:custGeom>
              <a:solidFill>
                <a:srgbClr val="47474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19" y="5468153"/>
              <a:ext cx="696357" cy="69635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681" y="679930"/>
            <a:ext cx="7177063" cy="37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4"/>
          <p:cNvSpPr txBox="1">
            <a:spLocks/>
          </p:cNvSpPr>
          <p:nvPr/>
        </p:nvSpPr>
        <p:spPr>
          <a:xfrm>
            <a:off x="2412000" y="180000"/>
            <a:ext cx="5936542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АТТЕСТАЦИЯ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19338" y="837774"/>
            <a:ext cx="8100000" cy="5915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Аттестация сегмента ОКВС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19337" y="3945267"/>
            <a:ext cx="8100000" cy="1787914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Необходимо создание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itchFamily="34" charset="0"/>
              </a:rPr>
              <a:t>Единой Системы Идентификации, Аутентификации и Авторизации Приложений Минфина (ЕСИАП)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19338" y="2472173"/>
            <a:ext cx="8100000" cy="1208224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Выявили большую стоимость аттестации:</a:t>
            </a:r>
          </a:p>
          <a:p>
            <a:pPr marL="2571750" lvl="5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Необходимость сертификация всех ГИС</a:t>
            </a:r>
          </a:p>
          <a:p>
            <a:pPr marL="2571750" lvl="5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Отсутствие централизованного управления пользователями и полномочиями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19338" y="1646850"/>
            <a:ext cx="8100000" cy="612000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cs typeface="Arial" pitchFamily="34" charset="0"/>
              </a:rPr>
              <a:t>Приступили к аттестации ГИС</a:t>
            </a:r>
            <a:endParaRPr lang="ru-RU" sz="1600" kern="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1" name="Пятиугольник 110"/>
          <p:cNvSpPr/>
          <p:nvPr/>
        </p:nvSpPr>
        <p:spPr>
          <a:xfrm rot="16200000" flipH="1">
            <a:off x="4560141" y="1255684"/>
            <a:ext cx="218394" cy="563938"/>
          </a:xfrm>
          <a:prstGeom prst="homePlate">
            <a:avLst>
              <a:gd name="adj" fmla="val 39445"/>
            </a:avLst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9" name="Пятиугольник 118"/>
          <p:cNvSpPr/>
          <p:nvPr/>
        </p:nvSpPr>
        <p:spPr>
          <a:xfrm rot="16200000" flipH="1">
            <a:off x="4558177" y="2088042"/>
            <a:ext cx="222321" cy="563938"/>
          </a:xfrm>
          <a:prstGeom prst="homePlate">
            <a:avLst>
              <a:gd name="adj" fmla="val 39445"/>
            </a:avLst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0" name="Пятиугольник 119"/>
          <p:cNvSpPr/>
          <p:nvPr/>
        </p:nvSpPr>
        <p:spPr>
          <a:xfrm rot="16200000" flipH="1">
            <a:off x="4538221" y="3532181"/>
            <a:ext cx="262234" cy="563938"/>
          </a:xfrm>
          <a:prstGeom prst="homePlate">
            <a:avLst>
              <a:gd name="adj" fmla="val 39445"/>
            </a:avLst>
          </a:prstGeom>
          <a:solidFill>
            <a:schemeClr val="accent1">
              <a:lumMod val="60000"/>
              <a:lumOff val="40000"/>
              <a:alpha val="29000"/>
            </a:scheme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32400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232770" y="4479141"/>
            <a:ext cx="773136" cy="72016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558ED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50" y="726613"/>
            <a:ext cx="467373" cy="531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12" y="2370011"/>
            <a:ext cx="452648" cy="54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12" y="1520959"/>
            <a:ext cx="467373" cy="53128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49" y="3817395"/>
            <a:ext cx="45264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292340" y="5861965"/>
            <a:ext cx="8593513" cy="466406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sq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</a:ln>
          <a:effectLst/>
        </p:spPr>
        <p:txBody>
          <a:bodyPr lIns="90000" anchor="ctr"/>
          <a:lstStyle/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Все 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ГИС </a:t>
            </a:r>
            <a:r>
              <a:rPr lang="ru-RU" sz="2000" kern="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Минфина работали в штатном </a:t>
            </a:r>
            <a:r>
              <a:rPr lang="ru-RU" sz="2000" kern="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режиме</a:t>
            </a:r>
            <a:endParaRPr lang="ru-RU" sz="2000" kern="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487276" y="80725"/>
            <a:ext cx="2118381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4"/>
          <p:cNvSpPr txBox="1">
            <a:spLocks/>
          </p:cNvSpPr>
          <p:nvPr/>
        </p:nvSpPr>
        <p:spPr>
          <a:xfrm>
            <a:off x="2412000" y="180000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РЕЗУЛЬТАТЫ ПРИМЕНЕНИЯ СИСТЕМ БЕЗОПАСНОСТИ</a:t>
            </a:r>
            <a:endParaRPr lang="ru-RU" altLang="ru-RU" sz="1600" dirty="0">
              <a:solidFill>
                <a:srgbClr val="066634"/>
              </a:solidFill>
              <a:latin typeface="Cambria" panose="0204050305040603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46078" y="744707"/>
            <a:ext cx="50972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just"/>
            <a:r>
              <a:rPr lang="ru-RU" sz="1100" dirty="0">
                <a:latin typeface="Cambria" panose="02040503050406030204" pitchFamily="18" charset="0"/>
              </a:rPr>
              <a:t>По данным компании «Лаборатория Касперского» средняя мощность </a:t>
            </a:r>
            <a:r>
              <a:rPr lang="ru-RU" sz="1100" dirty="0" err="1">
                <a:latin typeface="Cambria" panose="02040503050406030204" pitchFamily="18" charset="0"/>
              </a:rPr>
              <a:t>DDoS</a:t>
            </a:r>
            <a:r>
              <a:rPr lang="ru-RU" sz="1100" dirty="0">
                <a:latin typeface="Cambria" panose="02040503050406030204" pitchFamily="18" charset="0"/>
              </a:rPr>
              <a:t>-атак на государственные </a:t>
            </a:r>
            <a:r>
              <a:rPr lang="ru-RU" sz="1100" dirty="0" smtClean="0">
                <a:latin typeface="Cambria" panose="02040503050406030204" pitchFamily="18" charset="0"/>
              </a:rPr>
              <a:t>учреждения</a:t>
            </a:r>
            <a:r>
              <a:rPr lang="en-US" sz="1100" dirty="0" smtClean="0">
                <a:latin typeface="Cambria" panose="02040503050406030204" pitchFamily="18" charset="0"/>
              </a:rPr>
              <a:t>, </a:t>
            </a:r>
            <a:r>
              <a:rPr lang="ru-RU" sz="1100" dirty="0" smtClean="0">
                <a:latin typeface="Cambria" panose="02040503050406030204" pitchFamily="18" charset="0"/>
              </a:rPr>
              <a:t>ведущие </a:t>
            </a:r>
            <a:r>
              <a:rPr lang="ru-RU" sz="1100" dirty="0">
                <a:latin typeface="Cambria" panose="02040503050406030204" pitchFamily="18" charset="0"/>
              </a:rPr>
              <a:t>российские банки, крупные компании </a:t>
            </a:r>
            <a:r>
              <a:rPr lang="ru-RU" sz="1100" dirty="0" smtClean="0">
                <a:latin typeface="Cambria" panose="02040503050406030204" pitchFamily="18" charset="0"/>
              </a:rPr>
              <a:t>весной </a:t>
            </a:r>
            <a:r>
              <a:rPr lang="ru-RU" sz="1100" dirty="0">
                <a:latin typeface="Cambria" panose="02040503050406030204" pitchFamily="18" charset="0"/>
              </a:rPr>
              <a:t>2014 г. составляла 70-80 Гбит/с, а в пиковые моменты доходила до рекордных 120 </a:t>
            </a:r>
            <a:r>
              <a:rPr lang="ru-RU" sz="1100" dirty="0" smtClean="0">
                <a:latin typeface="Cambria" panose="02040503050406030204" pitchFamily="18" charset="0"/>
              </a:rPr>
              <a:t>Гбит/с. Атки совершались на </a:t>
            </a:r>
            <a:r>
              <a:rPr lang="ru-RU" sz="1100" dirty="0">
                <a:latin typeface="Cambria" panose="02040503050406030204" pitchFamily="18" charset="0"/>
              </a:rPr>
              <a:t>веб-сайты российских органов </a:t>
            </a:r>
            <a:r>
              <a:rPr lang="ru-RU" sz="1100" dirty="0" smtClean="0">
                <a:latin typeface="Cambria" panose="02040503050406030204" pitchFamily="18" charset="0"/>
              </a:rPr>
              <a:t>власти — Минфина России, </a:t>
            </a:r>
            <a:r>
              <a:rPr lang="ru-RU" sz="1100" dirty="0" err="1" smtClean="0">
                <a:latin typeface="Cambria" panose="02040503050406030204" pitchFamily="18" charset="0"/>
              </a:rPr>
              <a:t>Роскомнадзора</a:t>
            </a:r>
            <a:r>
              <a:rPr lang="ru-RU" sz="1100" dirty="0">
                <a:latin typeface="Cambria" panose="02040503050406030204" pitchFamily="18" charset="0"/>
              </a:rPr>
              <a:t>, Центробанка, администрации президента, банки — </a:t>
            </a:r>
            <a:r>
              <a:rPr lang="ru-RU" sz="1100" dirty="0">
                <a:latin typeface="Cambria" panose="02040503050406030204" pitchFamily="18" charset="0"/>
                <a:hlinkClick r:id="rId3"/>
              </a:rPr>
              <a:t>Сбербанк</a:t>
            </a:r>
            <a:r>
              <a:rPr lang="ru-RU" sz="1100" dirty="0">
                <a:latin typeface="Cambria" panose="02040503050406030204" pitchFamily="18" charset="0"/>
              </a:rPr>
              <a:t>,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ru-RU" sz="1100" dirty="0">
                <a:latin typeface="Cambria" panose="02040503050406030204" pitchFamily="18" charset="0"/>
                <a:hlinkClick r:id="rId4"/>
              </a:rPr>
              <a:t>Газпромбанк</a:t>
            </a:r>
            <a:r>
              <a:rPr lang="ru-RU" sz="1100" dirty="0">
                <a:latin typeface="Cambria" panose="02040503050406030204" pitchFamily="18" charset="0"/>
              </a:rPr>
              <a:t>, </a:t>
            </a:r>
            <a:r>
              <a:rPr lang="ru-RU" sz="1100" dirty="0" err="1">
                <a:latin typeface="Cambria" panose="02040503050406030204" pitchFamily="18" charset="0"/>
                <a:hlinkClick r:id="rId5"/>
              </a:rPr>
              <a:t>Альфа-банк</a:t>
            </a:r>
            <a:r>
              <a:rPr lang="ru-RU" sz="1100" dirty="0">
                <a:latin typeface="Cambria" panose="02040503050406030204" pitchFamily="18" charset="0"/>
              </a:rPr>
              <a:t>, «</a:t>
            </a:r>
            <a:r>
              <a:rPr lang="ru-RU" sz="1100" dirty="0">
                <a:latin typeface="Cambria" panose="02040503050406030204" pitchFamily="18" charset="0"/>
                <a:hlinkClick r:id="rId6"/>
              </a:rPr>
              <a:t>ВТБ 24</a:t>
            </a:r>
            <a:r>
              <a:rPr lang="ru-RU" sz="1100" dirty="0" smtClean="0">
                <a:latin typeface="Cambria" panose="02040503050406030204" pitchFamily="18" charset="0"/>
              </a:rPr>
              <a:t>». 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62" y="3377394"/>
            <a:ext cx="3626291" cy="233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43332" y="744707"/>
            <a:ext cx="3642521" cy="2599381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600">
                <a:latin typeface="Cambria" panose="02040503050406030204" pitchFamily="18" charset="0"/>
                <a:cs typeface="Times New Roman" pitchFamily="18" charset="0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МОСКВА, </a:t>
            </a:r>
            <a:r>
              <a:rPr lang="ru-RU" sz="1200" dirty="0">
                <a:solidFill>
                  <a:srgbClr val="C00000"/>
                </a:solidFill>
              </a:rPr>
              <a:t>13 марта</a:t>
            </a:r>
            <a:r>
              <a:rPr lang="ru-RU" sz="1200" dirty="0"/>
              <a:t>. /ИТАР-ТАСС/. Сайт </a:t>
            </a:r>
            <a:r>
              <a:rPr lang="ru-RU" sz="1200" dirty="0">
                <a:solidFill>
                  <a:srgbClr val="C00000"/>
                </a:solidFill>
              </a:rPr>
              <a:t>1tv.ru</a:t>
            </a:r>
            <a:r>
              <a:rPr lang="ru-RU" sz="1200" dirty="0"/>
              <a:t> был недоступен из-за </a:t>
            </a:r>
            <a:r>
              <a:rPr lang="ru-RU" sz="1200" dirty="0" err="1"/>
              <a:t>DDoS</a:t>
            </a:r>
            <a:r>
              <a:rPr lang="ru-RU" sz="1200" dirty="0"/>
              <a:t>-атаки</a:t>
            </a:r>
            <a:r>
              <a:rPr lang="ru-RU" sz="1200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МОСКВА, </a:t>
            </a:r>
            <a:r>
              <a:rPr lang="ru-RU" sz="1200" dirty="0">
                <a:solidFill>
                  <a:srgbClr val="C00000"/>
                </a:solidFill>
              </a:rPr>
              <a:t>14 марта</a:t>
            </a:r>
            <a:r>
              <a:rPr lang="ru-RU" sz="1200" dirty="0"/>
              <a:t>. /ИТАР-ТАСС/. Хакерская атака на </a:t>
            </a:r>
            <a:r>
              <a:rPr lang="ru-RU" sz="1200" dirty="0">
                <a:solidFill>
                  <a:srgbClr val="C00000"/>
                </a:solidFill>
              </a:rPr>
              <a:t>официальный сайт президента РФ</a:t>
            </a:r>
            <a:r>
              <a:rPr lang="ru-RU" sz="1200" dirty="0"/>
              <a:t>.</a:t>
            </a:r>
            <a:r>
              <a:rPr lang="en-US" sz="1200" dirty="0"/>
              <a:t> </a:t>
            </a:r>
            <a:endParaRPr lang="ru-RU" sz="12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МОСКВА, </a:t>
            </a:r>
            <a:r>
              <a:rPr lang="ru-RU" sz="1200" dirty="0">
                <a:solidFill>
                  <a:srgbClr val="C00000"/>
                </a:solidFill>
              </a:rPr>
              <a:t>14 марта</a:t>
            </a:r>
            <a:r>
              <a:rPr lang="ru-RU" sz="1200" dirty="0"/>
              <a:t>. /ИТАР-ТАСС/. </a:t>
            </a:r>
            <a:r>
              <a:rPr lang="ru-RU" sz="1200" dirty="0">
                <a:solidFill>
                  <a:srgbClr val="C00000"/>
                </a:solidFill>
              </a:rPr>
              <a:t>Сайт Центробанка</a:t>
            </a:r>
            <a:r>
              <a:rPr lang="ru-RU" sz="1200" dirty="0"/>
              <a:t> России подвергся хакерской атаке.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МОСКВА, </a:t>
            </a:r>
            <a:r>
              <a:rPr lang="ru-RU" sz="1200" dirty="0">
                <a:solidFill>
                  <a:srgbClr val="C00000"/>
                </a:solidFill>
              </a:rPr>
              <a:t>17 марта</a:t>
            </a:r>
            <a:r>
              <a:rPr lang="ru-RU" sz="1200" dirty="0"/>
              <a:t>. /ИТАР-ТАСС/. </a:t>
            </a:r>
            <a:br>
              <a:rPr lang="ru-RU" sz="1200" dirty="0"/>
            </a:br>
            <a:r>
              <a:rPr lang="ru-RU" sz="1200" dirty="0">
                <a:solidFill>
                  <a:srgbClr val="C00000"/>
                </a:solidFill>
              </a:rPr>
              <a:t>Сайт </a:t>
            </a:r>
            <a:r>
              <a:rPr lang="ru-RU" sz="1200" dirty="0" err="1">
                <a:solidFill>
                  <a:srgbClr val="C00000"/>
                </a:solidFill>
              </a:rPr>
              <a:t>Альфа-банка</a:t>
            </a:r>
            <a:r>
              <a:rPr lang="ru-RU" sz="1200" dirty="0"/>
              <a:t> недоступен для пользователей</a:t>
            </a:r>
            <a:r>
              <a:rPr lang="ru-RU" sz="1200" dirty="0" smtClean="0"/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200" dirty="0"/>
              <a:t>МОСКВА. </a:t>
            </a:r>
            <a:r>
              <a:rPr lang="ru-RU" sz="1200" dirty="0">
                <a:solidFill>
                  <a:srgbClr val="C00000"/>
                </a:solidFill>
              </a:rPr>
              <a:t>28 апреля. </a:t>
            </a:r>
            <a:r>
              <a:rPr lang="ru-RU" sz="1200" dirty="0"/>
              <a:t>INTERFAX.RU - Хакеры попытались провести </a:t>
            </a:r>
            <a:r>
              <a:rPr lang="ru-RU" sz="1200" dirty="0" err="1"/>
              <a:t>DDoS</a:t>
            </a:r>
            <a:r>
              <a:rPr lang="ru-RU" sz="1200" dirty="0"/>
              <a:t>-атаку на портал видеонаблюдения</a:t>
            </a:r>
            <a:r>
              <a:rPr lang="en-US" sz="1200" dirty="0"/>
              <a:t> </a:t>
            </a:r>
            <a:r>
              <a:rPr lang="ru-RU" sz="1200" dirty="0"/>
              <a:t>за</a:t>
            </a:r>
            <a:br>
              <a:rPr lang="ru-RU" sz="1200" dirty="0"/>
            </a:br>
            <a:r>
              <a:rPr lang="ru-RU" sz="1200" dirty="0"/>
              <a:t> ЕГЭ-2014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92460"/>
              </p:ext>
            </p:extLst>
          </p:nvPr>
        </p:nvGraphicFramePr>
        <p:xfrm>
          <a:off x="217714" y="2021980"/>
          <a:ext cx="4920342" cy="8785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2557"/>
                <a:gridCol w="1060777"/>
                <a:gridCol w="1553036"/>
                <a:gridCol w="1453972"/>
              </a:tblGrid>
              <a:tr h="33628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ДАТА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РЕСУРС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ПРОДОЛЖИТЕЛЬНОСТЬ АТАКИ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ЗАБЛОКИРОВАНО АТАКУЮЩИХ ХОСТОВ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9000"/>
                      </a:schemeClr>
                    </a:solidFill>
                  </a:tcPr>
                </a:tc>
              </a:tr>
              <a:tr h="25095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07.02.2015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minfin.ru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50 </a:t>
                      </a:r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минут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131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184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10.02.2015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minfin.ru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50 часов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290 000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41105"/>
              </p:ext>
            </p:extLst>
          </p:nvPr>
        </p:nvGraphicFramePr>
        <p:xfrm>
          <a:off x="217714" y="2980929"/>
          <a:ext cx="4920342" cy="8229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852557"/>
                <a:gridCol w="1060777"/>
                <a:gridCol w="1553036"/>
                <a:gridCol w="1453972"/>
              </a:tblGrid>
              <a:tr h="29458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ДАТА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РЕСУРС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АТАКИ НА ИСЧЕРПАНИЕ РЕСУРСОВ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Cambria" panose="02040503050406030204" pitchFamily="18" charset="0"/>
                        </a:rPr>
                        <a:t>АТАКИ НА ХИЩЕНИЯ ДАННЫХ</a:t>
                      </a:r>
                      <a:endParaRPr lang="ru-RU" sz="900" b="1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  <a:alpha val="29000"/>
                      </a:schemeClr>
                    </a:solidFill>
                  </a:tcPr>
                </a:tc>
              </a:tr>
              <a:tr h="18411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январь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minfin.ru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1,8 млн.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300 тысяч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41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май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ambria" panose="02040503050406030204" pitchFamily="18" charset="0"/>
                        </a:rPr>
                        <a:t>minfin.ru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0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ambria" panose="02040503050406030204" pitchFamily="18" charset="0"/>
                        </a:rPr>
                        <a:t>5,5 тысяч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06570"/>
              </p:ext>
            </p:extLst>
          </p:nvPr>
        </p:nvGraphicFramePr>
        <p:xfrm>
          <a:off x="217713" y="3876871"/>
          <a:ext cx="4920343" cy="183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" y="5719890"/>
            <a:ext cx="625840" cy="7114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9865" y="3878509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Источники атак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4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901338" y="3016967"/>
            <a:ext cx="2585581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48087" y="388502"/>
            <a:ext cx="1682804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35743"/>
            <a:ext cx="71437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4" y="3577200"/>
            <a:ext cx="821055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19"/>
          <p:cNvSpPr txBox="1"/>
          <p:nvPr/>
        </p:nvSpPr>
        <p:spPr>
          <a:xfrm>
            <a:off x="657082" y="3114849"/>
            <a:ext cx="782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r>
              <a:rPr lang="ru-RU" sz="1600" b="1" dirty="0" smtClean="0">
                <a:latin typeface="Cambria" panose="02040503050406030204" pitchFamily="18" charset="0"/>
              </a:rPr>
              <a:t>Ресурсы с которых производились атаки на сайт Министерства с начала года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412000" y="180000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solidFill>
                  <a:srgbClr val="066634"/>
                </a:solidFill>
                <a:latin typeface="Cambria" panose="02040503050406030204" pitchFamily="18" charset="0"/>
                <a:cs typeface="Times New Roman" pitchFamily="18" charset="0"/>
              </a:rPr>
              <a:t>РЕЗУЛЬТАТЫ ПРИМЕНЕНИЯ СИСТЕМ БЕЗОПАСНОСТИ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412000" y="487777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err="1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DDoS</a:t>
            </a:r>
            <a:r>
              <a:rPr lang="en-US" sz="1600" dirty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атаки на сайт Министерства с начала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5487276" y="166782"/>
            <a:ext cx="2063056" cy="368940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841966" y="1537836"/>
            <a:ext cx="3875313" cy="560233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56068" y="410849"/>
            <a:ext cx="3587931" cy="368940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412000" y="180000"/>
            <a:ext cx="664373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>
                <a:solidFill>
                  <a:srgbClr val="066634"/>
                </a:solidFill>
                <a:latin typeface="Cambria" panose="02040503050406030204" pitchFamily="18" charset="0"/>
                <a:cs typeface="Times New Roman" pitchFamily="18" charset="0"/>
              </a:rPr>
              <a:t>РЕЗУЛЬТАТЫ ПРИМЕНЕНИЯ СИСТЕМ БЕЗОПАСНОСТИ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412000" y="418105"/>
            <a:ext cx="6888754" cy="3616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Централизованный мониторинг событий и выявления инцидентов И</a:t>
            </a:r>
            <a:r>
              <a:rPr lang="ru-RU" sz="1600" dirty="0">
                <a:solidFill>
                  <a:srgbClr val="066634"/>
                </a:solidFill>
                <a:latin typeface="Cambria" panose="02040503050406030204" pitchFamily="18" charset="0"/>
                <a:ea typeface="+mn-ea"/>
                <a:cs typeface="Times New Roman" pitchFamily="18" charset="0"/>
              </a:rPr>
              <a:t>Б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257114" y="1574849"/>
            <a:ext cx="4007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ru-RU" sz="1400" dirty="0" smtClean="0">
                <a:latin typeface="Cambria" panose="02040503050406030204" pitchFamily="18" charset="0"/>
              </a:rPr>
              <a:t>Осуществляется мониторинг аутентификации на серверах ОКВС Минфина России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4" y="2325283"/>
            <a:ext cx="4064105" cy="310412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/>
        </p:spPr>
      </p:pic>
      <p:sp>
        <p:nvSpPr>
          <p:cNvPr id="18" name="TextBox 6"/>
          <p:cNvSpPr txBox="1"/>
          <p:nvPr/>
        </p:nvSpPr>
        <p:spPr>
          <a:xfrm>
            <a:off x="4486336" y="1574849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ru-RU" sz="1400" dirty="0" smtClean="0">
                <a:latin typeface="Cambria" panose="02040503050406030204" pitchFamily="18" charset="0"/>
              </a:rPr>
              <a:t>В том числе не удачных попыток входа и попыток подбора паролей</a:t>
            </a:r>
            <a:endParaRPr lang="ru-RU" sz="1400" dirty="0">
              <a:latin typeface="Cambria" panose="02040503050406030204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4" y="2325283"/>
            <a:ext cx="4439960" cy="310412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1829092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внешних пользователей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58184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Удобство для Минфина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487276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Минимизация финансовых затрат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16368" y="6453051"/>
            <a:ext cx="1836000" cy="404949"/>
          </a:xfrm>
          <a:prstGeom prst="rect">
            <a:avLst/>
          </a:prstGeom>
          <a:solidFill>
            <a:schemeClr val="accent3">
              <a:lumMod val="75000"/>
              <a:alpha val="86000"/>
            </a:schemeClr>
          </a:solidFill>
          <a:ln w="9525" cap="sq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Импортозамещение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8709" y="6453051"/>
            <a:ext cx="1836000" cy="404949"/>
          </a:xfrm>
          <a:prstGeom prst="rect">
            <a:avLst/>
          </a:prstGeom>
          <a:solidFill>
            <a:srgbClr val="FFFF00">
              <a:alpha val="86000"/>
            </a:srgbClr>
          </a:solidFill>
          <a:ln w="9525" cap="sq" cmpd="sng" algn="ctr">
            <a:solidFill>
              <a:schemeClr val="tx2"/>
            </a:solidFill>
            <a:prstDash val="solid"/>
            <a:round/>
          </a:ln>
          <a:effectLst/>
        </p:spPr>
        <p:txBody>
          <a:bodyPr lIns="0" rIns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kern="0" dirty="0" smtClean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rPr>
              <a:t>Соответствие законодательству РФ</a:t>
            </a:r>
            <a:endParaRPr lang="ru-RU" sz="1200" kern="0" dirty="0">
              <a:solidFill>
                <a:schemeClr val="tx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8116</TotalTime>
  <Words>979</Words>
  <Application>Microsoft Office PowerPoint</Application>
  <PresentationFormat>Экран (4:3)</PresentationFormat>
  <Paragraphs>266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ГНАТЧЕНКО ДЕНИС ОЛЕГОВИЧ</dc:creator>
  <cp:lastModifiedBy>МИРОНОВ СЕРГЕЙ ВЛАДИМИРОВИЧ</cp:lastModifiedBy>
  <cp:revision>619</cp:revision>
  <cp:lastPrinted>2015-06-02T16:26:55Z</cp:lastPrinted>
  <dcterms:created xsi:type="dcterms:W3CDTF">2014-05-13T07:16:38Z</dcterms:created>
  <dcterms:modified xsi:type="dcterms:W3CDTF">2015-07-03T13:34:17Z</dcterms:modified>
</cp:coreProperties>
</file>