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7" r:id="rId2"/>
  </p:sldMasterIdLst>
  <p:notesMasterIdLst>
    <p:notesMasterId r:id="rId14"/>
  </p:notesMasterIdLst>
  <p:sldIdLst>
    <p:sldId id="256" r:id="rId3"/>
    <p:sldId id="295" r:id="rId4"/>
    <p:sldId id="335" r:id="rId5"/>
    <p:sldId id="336" r:id="rId6"/>
    <p:sldId id="337" r:id="rId7"/>
    <p:sldId id="338" r:id="rId8"/>
    <p:sldId id="339" r:id="rId9"/>
    <p:sldId id="341" r:id="rId10"/>
    <p:sldId id="340" r:id="rId11"/>
    <p:sldId id="342" r:id="rId12"/>
    <p:sldId id="318" r:id="rId13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.Dudnik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F7F1"/>
    <a:srgbClr val="C1ED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Grid="0" snapToObjects="1">
      <p:cViewPr>
        <p:scale>
          <a:sx n="80" d="100"/>
          <a:sy n="80" d="100"/>
        </p:scale>
        <p:origin x="-475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3FDD1B-AE69-4889-8729-2CF94881F35A}" type="datetimeFigureOut">
              <a:rPr lang="ru-RU"/>
              <a:pPr>
                <a:defRPr/>
              </a:pPr>
              <a:t>03.07.2015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56EFB8-3919-4252-85F4-30B01AC92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6EFB8-3919-4252-85F4-30B01AC92A7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320" y="3463020"/>
            <a:ext cx="5514509" cy="752539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320" y="4583175"/>
            <a:ext cx="551450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0" y="6028267"/>
            <a:ext cx="4193157" cy="508528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488113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/>
        </p:nvSpPr>
        <p:spPr>
          <a:xfrm>
            <a:off x="0" y="6499225"/>
            <a:ext cx="9144000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7" descr="rzd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2412849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BC2B98D5-E141-41C4-A854-934347B79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085E535-4B82-4529-9F32-B2E69BB43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83EDE33-4858-4975-AAE4-35D8342EA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03EAC0E-4D58-4EC1-AE88-9A2931192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F25E7CE-B866-44DC-90EA-1EEC20506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DE3F63A-3687-4094-94C5-7AAA9F1CF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19800" y="6245225"/>
            <a:ext cx="2895600" cy="476250"/>
          </a:xfrm>
        </p:spPr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28900" y="6369050"/>
            <a:ext cx="2133600" cy="476250"/>
          </a:xfrm>
        </p:spPr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D648B28-A1AA-4A8E-A147-536C5E1F1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5C151F9-EACC-4392-9E98-FDA1C0B0B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6A7A52F-BB2E-40C4-9C36-A0AB0F813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F54466E-4F71-4A91-B3ED-A06CFBF04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6786B2A-57F2-4CC5-9B09-C49AA1481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3" y="1806448"/>
            <a:ext cx="8529889" cy="439417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806448"/>
            <a:ext cx="7094790" cy="439417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878479"/>
            <a:ext cx="1316459" cy="432214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99" y="1794218"/>
            <a:ext cx="4206713" cy="438115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0"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39" y="1794218"/>
            <a:ext cx="4196473" cy="438115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  <a:lvl2pPr marL="0" indent="0">
              <a:buFont typeface="Arial"/>
              <a:buNone/>
              <a:defRPr sz="1600"/>
            </a:lvl2pPr>
            <a:lvl3pPr marL="0" indent="0">
              <a:buFont typeface="Arial"/>
              <a:buNone/>
              <a:defRPr sz="1600"/>
            </a:lvl3pPr>
            <a:lvl4pPr marL="0" indent="0">
              <a:buFont typeface="Arial"/>
              <a:buNone/>
              <a:defRPr sz="1600"/>
            </a:lvl4pPr>
            <a:lvl5pPr marL="0" indent="0">
              <a:buFont typeface="Arial"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99" y="1803038"/>
            <a:ext cx="4206713" cy="4372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639" y="1803038"/>
            <a:ext cx="4196473" cy="43723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5" y="1712913"/>
            <a:ext cx="7013575" cy="446404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4" y="1719737"/>
            <a:ext cx="1316459" cy="4457226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25" y="1712914"/>
            <a:ext cx="4125913" cy="3778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00" y="5657136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345190"/>
            <a:ext cx="8543382" cy="102323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4667249" y="1714500"/>
            <a:ext cx="4125913" cy="3778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69524" y="5649903"/>
            <a:ext cx="4214113" cy="68738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0188" y="274638"/>
            <a:ext cx="854392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0188" y="1790700"/>
            <a:ext cx="85439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для редактирования</a:t>
            </a:r>
          </a:p>
          <a:p>
            <a:pPr lvl="0"/>
            <a:r>
              <a:rPr lang="ru-RU" smtClean="0"/>
              <a:t>Нажмите для ввода текста</a:t>
            </a:r>
            <a:endParaRPr lang="en-US" smtClean="0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33350" y="1333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ru-RU" smtClean="0"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1613" y="6597650"/>
            <a:ext cx="2301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ED4338FE-E5DD-4198-BEEA-B23FBF7FD07D}" type="slidenum">
              <a:rPr lang="en-US" sz="1000" smtClean="0">
                <a:latin typeface="Verdana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smtClean="0">
              <a:latin typeface="Verdana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87363" y="6588125"/>
            <a:ext cx="37338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smtClean="0">
                <a:latin typeface="Verdana" charset="0"/>
              </a:rPr>
              <a:t>| </a:t>
            </a:r>
            <a:r>
              <a:rPr lang="ru-RU" sz="1000" smtClean="0">
                <a:latin typeface="Verdana" charset="0"/>
              </a:rPr>
              <a:t>Тема презентации </a:t>
            </a:r>
            <a:r>
              <a:rPr lang="en-US" sz="1000" smtClean="0">
                <a:latin typeface="Verdana" charset="0"/>
              </a:rPr>
              <a:t>| XX</a:t>
            </a:r>
            <a:r>
              <a:rPr lang="ru-RU" sz="1000" smtClean="0">
                <a:latin typeface="Verdana" charset="0"/>
              </a:rPr>
              <a:t>/ХХ/ХХ</a:t>
            </a:r>
            <a:endParaRPr lang="en-US" sz="1000" smtClean="0">
              <a:latin typeface="Verdana" charset="0"/>
            </a:endParaRPr>
          </a:p>
        </p:txBody>
      </p:sp>
      <p:pic>
        <p:nvPicPr>
          <p:cNvPr id="1033" name="Picture 17" descr="rzd_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12"/>
          <p:cNvGrpSpPr>
            <a:grpSpLocks/>
          </p:cNvGrpSpPr>
          <p:nvPr/>
        </p:nvGrpSpPr>
        <p:grpSpPr bwMode="auto">
          <a:xfrm>
            <a:off x="-374650" y="-17463"/>
            <a:ext cx="366712" cy="2930526"/>
            <a:chOff x="-374650" y="-17463"/>
            <a:chExt cx="366712" cy="2930526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11EC77-B3F6-445C-A5A2-A7D98090A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1.docx"/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4.w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Placeholder 13" descr="cover_illustrat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over_2.png"/>
          <p:cNvPicPr>
            <a:picLocks noChangeAspect="1"/>
          </p:cNvPicPr>
          <p:nvPr/>
        </p:nvPicPr>
        <p:blipFill>
          <a:blip r:embed="rId4"/>
          <a:srcRect t="48518"/>
          <a:stretch>
            <a:fillRect/>
          </a:stretch>
        </p:blipFill>
        <p:spPr bwMode="auto">
          <a:xfrm>
            <a:off x="0" y="3327400"/>
            <a:ext cx="9144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5"/>
          <p:cNvSpPr>
            <a:spLocks noGrp="1"/>
          </p:cNvSpPr>
          <p:nvPr>
            <p:ph type="ctrTitle"/>
          </p:nvPr>
        </p:nvSpPr>
        <p:spPr>
          <a:xfrm>
            <a:off x="860426" y="3424238"/>
            <a:ext cx="6550024" cy="752475"/>
          </a:xfrm>
        </p:spPr>
        <p:txBody>
          <a:bodyPr/>
          <a:lstStyle/>
          <a:p>
            <a:r>
              <a:rPr lang="ru-RU" sz="1300" b="1" dirty="0" smtClean="0"/>
              <a:t>Вопросы применения электронной подписи для обеспечения кибербезопасности автоматизированных систем управления технологическими процессами и техническими средствами железнодорожного транспорта.</a:t>
            </a:r>
            <a:endParaRPr lang="en-US" sz="1300" b="1" dirty="0" smtClean="0">
              <a:ea typeface="ＭＳ Ｐゴシック" pitchFamily="34" charset="-128"/>
            </a:endParaRPr>
          </a:p>
        </p:txBody>
      </p:sp>
      <p:sp>
        <p:nvSpPr>
          <p:cNvPr id="15365" name="Subtitle 6"/>
          <p:cNvSpPr>
            <a:spLocks noGrp="1"/>
          </p:cNvSpPr>
          <p:nvPr>
            <p:ph type="subTitle" idx="1"/>
          </p:nvPr>
        </p:nvSpPr>
        <p:spPr>
          <a:xfrm>
            <a:off x="898525" y="4583114"/>
            <a:ext cx="6588125" cy="912812"/>
          </a:xfrm>
        </p:spPr>
        <p:txBody>
          <a:bodyPr/>
          <a:lstStyle/>
          <a:p>
            <a:pPr eaLnBrk="1" hangingPunct="1"/>
            <a:r>
              <a:rPr lang="ru-RU" b="1" dirty="0" smtClean="0">
                <a:ea typeface="ＭＳ Ｐゴシック" pitchFamily="34" charset="-128"/>
              </a:rPr>
              <a:t>Первый заместитель генерального директора – научный руководитель ОАО «НИИАС» </a:t>
            </a:r>
          </a:p>
          <a:p>
            <a:pPr eaLnBrk="1" hangingPunct="1"/>
            <a:r>
              <a:rPr lang="ru-RU" b="1" dirty="0" smtClean="0">
                <a:ea typeface="ＭＳ Ｐゴシック" pitchFamily="34" charset="-128"/>
              </a:rPr>
              <a:t>В.Г. Матюхин</a:t>
            </a:r>
            <a:endParaRPr lang="en-US" b="1" dirty="0" smtClean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8" name="Picture 4" descr="logo_rz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" y="6294438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915275" y="6237288"/>
            <a:ext cx="1104900" cy="4587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>
            <a:off x="0" y="623728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2" descr="l_niias_rus.w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7988" y="6308725"/>
            <a:ext cx="1050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0800000">
            <a:off x="0" y="623728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Рисунок 12" descr="l_niias_rus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6308725"/>
            <a:ext cx="1050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logo_rz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294438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1274" y="-9525"/>
            <a:ext cx="9102725" cy="711197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endParaRPr lang="en-US" sz="2200" i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01673"/>
            <a:ext cx="9144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8B28-A1AA-4A8E-A147-536C5E1F1DA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49" y="1761619"/>
            <a:ext cx="8067675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Электронная подпись из инструмента построения юридически значимого электронного документооборота преобразуется в универсальное средство обеспечения взаимного доверия в современном киберпространстве, что является одной из правовых и технологических предпосылок построения нового информационного общества.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D:\MEDVEDIK_WORK\RGD\Prezentaciya\Poezd_smoll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0920" y="1859452"/>
            <a:ext cx="8673080" cy="868231"/>
          </a:xfrm>
          <a:prstGeom prst="rect">
            <a:avLst/>
          </a:prstGeom>
          <a:noFill/>
        </p:spPr>
        <p:txBody>
          <a:bodyPr wrap="square" lIns="67355" tIns="33677" rIns="67355" bIns="33677">
            <a:spAutoFit/>
          </a:bodyPr>
          <a:lstStyle/>
          <a:p>
            <a:pPr algn="ctr"/>
            <a:r>
              <a:rPr lang="ru-RU" sz="5200" b="1" spc="37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 !</a:t>
            </a:r>
            <a:endParaRPr lang="ru-RU" sz="5200" b="1" spc="37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>
            <a:off x="0" y="623728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logo_rz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294438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848600" y="6308725"/>
            <a:ext cx="1230313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2" descr="l_niias_rus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99200"/>
            <a:ext cx="1050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8625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0800000">
            <a:off x="0" y="623728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Рисунок 12" descr="l_niias_rus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6308725"/>
            <a:ext cx="1050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logo_rz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294438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1274" y="-1588"/>
            <a:ext cx="9102725" cy="684211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ru-RU" sz="2200" i="1" dirty="0" smtClean="0">
                <a:solidFill>
                  <a:srgbClr val="000000"/>
                </a:solidFill>
              </a:rPr>
              <a:t>Стратегия развития железнодорожного транспорта в Российской Федерации до 2030 года</a:t>
            </a:r>
            <a:endParaRPr lang="en-US" sz="2200" i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01673"/>
            <a:ext cx="9144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8B28-A1AA-4A8E-A147-536C5E1F1DA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3375" y="857250"/>
            <a:ext cx="810577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(утверждена Распоряжением Правительства РФ № 877-р от  17.06.2008)</a:t>
            </a:r>
          </a:p>
          <a:p>
            <a:endParaRPr lang="ru-RU" dirty="0" smtClean="0"/>
          </a:p>
          <a:p>
            <a:pPr marL="628650">
              <a:tabLst>
                <a:tab pos="8429625" algn="l"/>
              </a:tabLst>
            </a:pPr>
            <a:endParaRPr lang="ru-RU" dirty="0" smtClean="0"/>
          </a:p>
          <a:p>
            <a:pPr marL="628650">
              <a:tabLst>
                <a:tab pos="8429625" algn="l"/>
              </a:tabLst>
            </a:pPr>
            <a:endParaRPr lang="ru-RU" dirty="0" smtClean="0"/>
          </a:p>
          <a:p>
            <a:pPr marL="628650">
              <a:tabLst>
                <a:tab pos="8429625" algn="l"/>
              </a:tabLst>
            </a:pPr>
            <a:r>
              <a:rPr lang="ru-RU" dirty="0" smtClean="0"/>
              <a:t>Для повышения конкурентоспособности российских железных дорог в системе международных транспортных коридоров необходимо развивать следующие направления:</a:t>
            </a:r>
          </a:p>
          <a:p>
            <a:pPr marL="3619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… </a:t>
            </a:r>
          </a:p>
          <a:p>
            <a:pPr marL="3619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 информатизация перевозок по международным транспортным коридорам, включая информационную поддержку грузоотправителей, внедрение электронного документооборота и электронной подписи</a:t>
            </a:r>
          </a:p>
          <a:p>
            <a:pPr marL="3619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 …</a:t>
            </a:r>
          </a:p>
          <a:p>
            <a:pPr marL="36195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0800000">
            <a:off x="0" y="623728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Рисунок 12" descr="l_niias_rus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308725"/>
            <a:ext cx="1050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logo_rz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6294438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1274" y="-1588"/>
            <a:ext cx="9102725" cy="684211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ru-RU" sz="2200" i="1" dirty="0" smtClean="0">
                <a:solidFill>
                  <a:srgbClr val="000000"/>
                </a:solidFill>
              </a:rPr>
              <a:t>УЦ ОАО «НИИАС» как основа организации электронного документооборота ОАО «РЖД» с клиентами и контрагентами</a:t>
            </a:r>
            <a:endParaRPr lang="en-US" sz="2200" i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01673"/>
            <a:ext cx="9144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8B28-A1AA-4A8E-A147-536C5E1F1DA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9" name="AutoShape 86"/>
          <p:cNvSpPr>
            <a:spLocks noChangeArrowheads="1"/>
          </p:cNvSpPr>
          <p:nvPr/>
        </p:nvSpPr>
        <p:spPr bwMode="auto">
          <a:xfrm>
            <a:off x="1908176" y="3932239"/>
            <a:ext cx="1225550" cy="192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lIns="37710" tIns="47891" rIns="37710" bIns="47891" anchor="ctr"/>
          <a:lstStyle/>
          <a:p>
            <a:pPr algn="ctr"/>
            <a:r>
              <a:rPr lang="ru-RU" sz="800" b="1" dirty="0">
                <a:solidFill>
                  <a:srgbClr val="5F5F5F"/>
                </a:solidFill>
                <a:latin typeface="Tahoma" pitchFamily="34" charset="0"/>
              </a:rPr>
              <a:t>ГРУЗООТПРАВИТЕЛЬ</a:t>
            </a:r>
          </a:p>
        </p:txBody>
      </p:sp>
      <p:sp>
        <p:nvSpPr>
          <p:cNvPr id="11" name="AutoShape 54"/>
          <p:cNvSpPr>
            <a:spLocks noChangeArrowheads="1"/>
          </p:cNvSpPr>
          <p:nvPr/>
        </p:nvSpPr>
        <p:spPr bwMode="auto">
          <a:xfrm>
            <a:off x="1908177" y="2133601"/>
            <a:ext cx="1222375" cy="190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lIns="18855" tIns="47891" rIns="18855" bIns="47891" anchor="ctr"/>
          <a:lstStyle/>
          <a:p>
            <a:pPr algn="ctr"/>
            <a:r>
              <a:rPr lang="ru-RU" sz="800" b="1" dirty="0">
                <a:solidFill>
                  <a:srgbClr val="5F5F5F"/>
                </a:solidFill>
                <a:latin typeface="Tahoma" pitchFamily="34" charset="0"/>
              </a:rPr>
              <a:t>АГЕНТ СФТО</a:t>
            </a:r>
          </a:p>
        </p:txBody>
      </p:sp>
      <p:pic>
        <p:nvPicPr>
          <p:cNvPr id="12" name="Picture 4" descr="serve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9" y="1628777"/>
            <a:ext cx="11731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05"/>
          <p:cNvGrpSpPr>
            <a:grpSpLocks noChangeAspect="1"/>
          </p:cNvGrpSpPr>
          <p:nvPr/>
        </p:nvGrpSpPr>
        <p:grpSpPr bwMode="auto">
          <a:xfrm>
            <a:off x="1547813" y="3068640"/>
            <a:ext cx="252412" cy="377825"/>
            <a:chOff x="340" y="2840"/>
            <a:chExt cx="818" cy="1200"/>
          </a:xfrm>
        </p:grpSpPr>
        <p:pic>
          <p:nvPicPr>
            <p:cNvPr id="15" name="Picture 106" descr="Policy_Writing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" y="2840"/>
              <a:ext cx="818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07"/>
            <p:cNvGrpSpPr>
              <a:grpSpLocks noChangeAspect="1"/>
            </p:cNvGrpSpPr>
            <p:nvPr/>
          </p:nvGrpSpPr>
          <p:grpSpPr bwMode="auto">
            <a:xfrm>
              <a:off x="839" y="3612"/>
              <a:ext cx="286" cy="428"/>
              <a:chOff x="1007" y="3636"/>
              <a:chExt cx="286" cy="428"/>
            </a:xfrm>
          </p:grpSpPr>
          <p:sp>
            <p:nvSpPr>
              <p:cNvPr id="17" name="Freeform 108"/>
              <p:cNvSpPr>
                <a:spLocks noChangeAspect="1"/>
              </p:cNvSpPr>
              <p:nvPr/>
            </p:nvSpPr>
            <p:spPr bwMode="auto">
              <a:xfrm>
                <a:off x="1007" y="3748"/>
                <a:ext cx="286" cy="316"/>
              </a:xfrm>
              <a:custGeom>
                <a:avLst/>
                <a:gdLst>
                  <a:gd name="T0" fmla="*/ 1 w 572"/>
                  <a:gd name="T1" fmla="*/ 1 h 632"/>
                  <a:gd name="T2" fmla="*/ 1 w 572"/>
                  <a:gd name="T3" fmla="*/ 1 h 632"/>
                  <a:gd name="T4" fmla="*/ 1 w 572"/>
                  <a:gd name="T5" fmla="*/ 1 h 632"/>
                  <a:gd name="T6" fmla="*/ 0 w 572"/>
                  <a:gd name="T7" fmla="*/ 2 h 632"/>
                  <a:gd name="T8" fmla="*/ 1 w 572"/>
                  <a:gd name="T9" fmla="*/ 2 h 632"/>
                  <a:gd name="T10" fmla="*/ 1 w 572"/>
                  <a:gd name="T11" fmla="*/ 2 h 632"/>
                  <a:gd name="T12" fmla="*/ 1 w 572"/>
                  <a:gd name="T13" fmla="*/ 2 h 632"/>
                  <a:gd name="T14" fmla="*/ 1 w 572"/>
                  <a:gd name="T15" fmla="*/ 1 h 632"/>
                  <a:gd name="T16" fmla="*/ 1 w 572"/>
                  <a:gd name="T17" fmla="*/ 1 h 632"/>
                  <a:gd name="T18" fmla="*/ 1 w 572"/>
                  <a:gd name="T19" fmla="*/ 1 h 632"/>
                  <a:gd name="T20" fmla="*/ 1 w 572"/>
                  <a:gd name="T21" fmla="*/ 1 h 632"/>
                  <a:gd name="T22" fmla="*/ 1 w 572"/>
                  <a:gd name="T23" fmla="*/ 1 h 632"/>
                  <a:gd name="T24" fmla="*/ 1 w 572"/>
                  <a:gd name="T25" fmla="*/ 1 h 632"/>
                  <a:gd name="T26" fmla="*/ 1 w 572"/>
                  <a:gd name="T27" fmla="*/ 1 h 632"/>
                  <a:gd name="T28" fmla="*/ 1 w 572"/>
                  <a:gd name="T29" fmla="*/ 1 h 632"/>
                  <a:gd name="T30" fmla="*/ 1 w 572"/>
                  <a:gd name="T31" fmla="*/ 1 h 632"/>
                  <a:gd name="T32" fmla="*/ 1 w 572"/>
                  <a:gd name="T33" fmla="*/ 1 h 632"/>
                  <a:gd name="T34" fmla="*/ 1 w 572"/>
                  <a:gd name="T35" fmla="*/ 1 h 632"/>
                  <a:gd name="T36" fmla="*/ 2 w 572"/>
                  <a:gd name="T37" fmla="*/ 2 h 632"/>
                  <a:gd name="T38" fmla="*/ 2 w 572"/>
                  <a:gd name="T39" fmla="*/ 2 h 632"/>
                  <a:gd name="T40" fmla="*/ 2 w 572"/>
                  <a:gd name="T41" fmla="*/ 1 h 632"/>
                  <a:gd name="T42" fmla="*/ 2 w 572"/>
                  <a:gd name="T43" fmla="*/ 1 h 632"/>
                  <a:gd name="T44" fmla="*/ 1 w 572"/>
                  <a:gd name="T45" fmla="*/ 1 h 632"/>
                  <a:gd name="T46" fmla="*/ 1 w 572"/>
                  <a:gd name="T47" fmla="*/ 1 h 632"/>
                  <a:gd name="T48" fmla="*/ 1 w 572"/>
                  <a:gd name="T49" fmla="*/ 1 h 632"/>
                  <a:gd name="T50" fmla="*/ 1 w 572"/>
                  <a:gd name="T51" fmla="*/ 0 h 632"/>
                  <a:gd name="T52" fmla="*/ 1 w 572"/>
                  <a:gd name="T53" fmla="*/ 1 h 6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72"/>
                  <a:gd name="T82" fmla="*/ 0 h 632"/>
                  <a:gd name="T83" fmla="*/ 572 w 572"/>
                  <a:gd name="T84" fmla="*/ 632 h 6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72" h="632">
                    <a:moveTo>
                      <a:pt x="197" y="32"/>
                    </a:moveTo>
                    <a:lnTo>
                      <a:pt x="141" y="244"/>
                    </a:lnTo>
                    <a:lnTo>
                      <a:pt x="75" y="425"/>
                    </a:lnTo>
                    <a:lnTo>
                      <a:pt x="0" y="632"/>
                    </a:lnTo>
                    <a:lnTo>
                      <a:pt x="63" y="591"/>
                    </a:lnTo>
                    <a:lnTo>
                      <a:pt x="137" y="545"/>
                    </a:lnTo>
                    <a:lnTo>
                      <a:pt x="178" y="524"/>
                    </a:lnTo>
                    <a:lnTo>
                      <a:pt x="210" y="510"/>
                    </a:lnTo>
                    <a:lnTo>
                      <a:pt x="242" y="502"/>
                    </a:lnTo>
                    <a:lnTo>
                      <a:pt x="273" y="499"/>
                    </a:lnTo>
                    <a:lnTo>
                      <a:pt x="315" y="490"/>
                    </a:lnTo>
                    <a:lnTo>
                      <a:pt x="289" y="421"/>
                    </a:lnTo>
                    <a:lnTo>
                      <a:pt x="321" y="417"/>
                    </a:lnTo>
                    <a:lnTo>
                      <a:pt x="360" y="425"/>
                    </a:lnTo>
                    <a:lnTo>
                      <a:pt x="399" y="445"/>
                    </a:lnTo>
                    <a:lnTo>
                      <a:pt x="429" y="463"/>
                    </a:lnTo>
                    <a:lnTo>
                      <a:pt x="455" y="485"/>
                    </a:lnTo>
                    <a:lnTo>
                      <a:pt x="482" y="506"/>
                    </a:lnTo>
                    <a:lnTo>
                      <a:pt x="524" y="545"/>
                    </a:lnTo>
                    <a:lnTo>
                      <a:pt x="572" y="583"/>
                    </a:lnTo>
                    <a:lnTo>
                      <a:pt x="561" y="448"/>
                    </a:lnTo>
                    <a:lnTo>
                      <a:pt x="536" y="340"/>
                    </a:lnTo>
                    <a:lnTo>
                      <a:pt x="509" y="215"/>
                    </a:lnTo>
                    <a:lnTo>
                      <a:pt x="486" y="124"/>
                    </a:lnTo>
                    <a:lnTo>
                      <a:pt x="471" y="51"/>
                    </a:lnTo>
                    <a:lnTo>
                      <a:pt x="464" y="0"/>
                    </a:lnTo>
                    <a:lnTo>
                      <a:pt x="197" y="32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Oval 109"/>
              <p:cNvSpPr>
                <a:spLocks noChangeAspect="1" noChangeArrowheads="1"/>
              </p:cNvSpPr>
              <p:nvPr/>
            </p:nvSpPr>
            <p:spPr bwMode="auto">
              <a:xfrm>
                <a:off x="1083" y="3636"/>
                <a:ext cx="174" cy="16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10"/>
              <p:cNvSpPr>
                <a:spLocks noChangeAspect="1"/>
              </p:cNvSpPr>
              <p:nvPr/>
            </p:nvSpPr>
            <p:spPr bwMode="auto">
              <a:xfrm>
                <a:off x="1086" y="3640"/>
                <a:ext cx="166" cy="161"/>
              </a:xfrm>
              <a:custGeom>
                <a:avLst/>
                <a:gdLst>
                  <a:gd name="T0" fmla="*/ 0 w 333"/>
                  <a:gd name="T1" fmla="*/ 0 h 322"/>
                  <a:gd name="T2" fmla="*/ 0 w 333"/>
                  <a:gd name="T3" fmla="*/ 1 h 322"/>
                  <a:gd name="T4" fmla="*/ 0 w 333"/>
                  <a:gd name="T5" fmla="*/ 1 h 322"/>
                  <a:gd name="T6" fmla="*/ 0 w 333"/>
                  <a:gd name="T7" fmla="*/ 1 h 322"/>
                  <a:gd name="T8" fmla="*/ 0 w 333"/>
                  <a:gd name="T9" fmla="*/ 1 h 322"/>
                  <a:gd name="T10" fmla="*/ 0 w 333"/>
                  <a:gd name="T11" fmla="*/ 1 h 322"/>
                  <a:gd name="T12" fmla="*/ 0 w 333"/>
                  <a:gd name="T13" fmla="*/ 1 h 322"/>
                  <a:gd name="T14" fmla="*/ 0 w 333"/>
                  <a:gd name="T15" fmla="*/ 1 h 322"/>
                  <a:gd name="T16" fmla="*/ 0 w 333"/>
                  <a:gd name="T17" fmla="*/ 1 h 322"/>
                  <a:gd name="T18" fmla="*/ 0 w 333"/>
                  <a:gd name="T19" fmla="*/ 1 h 322"/>
                  <a:gd name="T20" fmla="*/ 0 w 333"/>
                  <a:gd name="T21" fmla="*/ 1 h 322"/>
                  <a:gd name="T22" fmla="*/ 0 w 333"/>
                  <a:gd name="T23" fmla="*/ 1 h 322"/>
                  <a:gd name="T24" fmla="*/ 0 w 333"/>
                  <a:gd name="T25" fmla="*/ 1 h 322"/>
                  <a:gd name="T26" fmla="*/ 0 w 333"/>
                  <a:gd name="T27" fmla="*/ 1 h 322"/>
                  <a:gd name="T28" fmla="*/ 0 w 333"/>
                  <a:gd name="T29" fmla="*/ 1 h 322"/>
                  <a:gd name="T30" fmla="*/ 0 w 333"/>
                  <a:gd name="T31" fmla="*/ 1 h 322"/>
                  <a:gd name="T32" fmla="*/ 0 w 333"/>
                  <a:gd name="T33" fmla="*/ 1 h 322"/>
                  <a:gd name="T34" fmla="*/ 0 w 333"/>
                  <a:gd name="T35" fmla="*/ 1 h 322"/>
                  <a:gd name="T36" fmla="*/ 0 w 333"/>
                  <a:gd name="T37" fmla="*/ 1 h 322"/>
                  <a:gd name="T38" fmla="*/ 0 w 333"/>
                  <a:gd name="T39" fmla="*/ 1 h 322"/>
                  <a:gd name="T40" fmla="*/ 0 w 333"/>
                  <a:gd name="T41" fmla="*/ 1 h 322"/>
                  <a:gd name="T42" fmla="*/ 0 w 333"/>
                  <a:gd name="T43" fmla="*/ 1 h 322"/>
                  <a:gd name="T44" fmla="*/ 0 w 333"/>
                  <a:gd name="T45" fmla="*/ 1 h 322"/>
                  <a:gd name="T46" fmla="*/ 0 w 333"/>
                  <a:gd name="T47" fmla="*/ 1 h 322"/>
                  <a:gd name="T48" fmla="*/ 0 w 333"/>
                  <a:gd name="T49" fmla="*/ 1 h 322"/>
                  <a:gd name="T50" fmla="*/ 0 w 333"/>
                  <a:gd name="T51" fmla="*/ 1 h 322"/>
                  <a:gd name="T52" fmla="*/ 0 w 333"/>
                  <a:gd name="T53" fmla="*/ 1 h 322"/>
                  <a:gd name="T54" fmla="*/ 0 w 333"/>
                  <a:gd name="T55" fmla="*/ 1 h 322"/>
                  <a:gd name="T56" fmla="*/ 0 w 333"/>
                  <a:gd name="T57" fmla="*/ 1 h 322"/>
                  <a:gd name="T58" fmla="*/ 0 w 333"/>
                  <a:gd name="T59" fmla="*/ 1 h 322"/>
                  <a:gd name="T60" fmla="*/ 1 w 333"/>
                  <a:gd name="T61" fmla="*/ 1 h 322"/>
                  <a:gd name="T62" fmla="*/ 0 w 333"/>
                  <a:gd name="T63" fmla="*/ 1 h 322"/>
                  <a:gd name="T64" fmla="*/ 1 w 333"/>
                  <a:gd name="T65" fmla="*/ 1 h 322"/>
                  <a:gd name="T66" fmla="*/ 1 w 333"/>
                  <a:gd name="T67" fmla="*/ 1 h 322"/>
                  <a:gd name="T68" fmla="*/ 1 w 333"/>
                  <a:gd name="T69" fmla="*/ 1 h 322"/>
                  <a:gd name="T70" fmla="*/ 1 w 333"/>
                  <a:gd name="T71" fmla="*/ 1 h 322"/>
                  <a:gd name="T72" fmla="*/ 1 w 333"/>
                  <a:gd name="T73" fmla="*/ 1 h 322"/>
                  <a:gd name="T74" fmla="*/ 1 w 333"/>
                  <a:gd name="T75" fmla="*/ 1 h 322"/>
                  <a:gd name="T76" fmla="*/ 1 w 333"/>
                  <a:gd name="T77" fmla="*/ 1 h 322"/>
                  <a:gd name="T78" fmla="*/ 1 w 333"/>
                  <a:gd name="T79" fmla="*/ 1 h 322"/>
                  <a:gd name="T80" fmla="*/ 1 w 333"/>
                  <a:gd name="T81" fmla="*/ 1 h 322"/>
                  <a:gd name="T82" fmla="*/ 1 w 333"/>
                  <a:gd name="T83" fmla="*/ 1 h 322"/>
                  <a:gd name="T84" fmla="*/ 1 w 333"/>
                  <a:gd name="T85" fmla="*/ 1 h 322"/>
                  <a:gd name="T86" fmla="*/ 0 w 333"/>
                  <a:gd name="T87" fmla="*/ 1 h 322"/>
                  <a:gd name="T88" fmla="*/ 1 w 333"/>
                  <a:gd name="T89" fmla="*/ 1 h 322"/>
                  <a:gd name="T90" fmla="*/ 0 w 333"/>
                  <a:gd name="T91" fmla="*/ 1 h 322"/>
                  <a:gd name="T92" fmla="*/ 0 w 333"/>
                  <a:gd name="T93" fmla="*/ 1 h 322"/>
                  <a:gd name="T94" fmla="*/ 0 w 333"/>
                  <a:gd name="T95" fmla="*/ 1 h 322"/>
                  <a:gd name="T96" fmla="*/ 0 w 333"/>
                  <a:gd name="T97" fmla="*/ 0 h 3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3"/>
                  <a:gd name="T148" fmla="*/ 0 h 322"/>
                  <a:gd name="T149" fmla="*/ 333 w 333"/>
                  <a:gd name="T150" fmla="*/ 322 h 3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3" h="322">
                    <a:moveTo>
                      <a:pt x="164" y="0"/>
                    </a:moveTo>
                    <a:lnTo>
                      <a:pt x="152" y="59"/>
                    </a:lnTo>
                    <a:lnTo>
                      <a:pt x="118" y="8"/>
                    </a:lnTo>
                    <a:lnTo>
                      <a:pt x="125" y="65"/>
                    </a:lnTo>
                    <a:lnTo>
                      <a:pt x="83" y="22"/>
                    </a:lnTo>
                    <a:lnTo>
                      <a:pt x="99" y="79"/>
                    </a:lnTo>
                    <a:lnTo>
                      <a:pt x="54" y="44"/>
                    </a:lnTo>
                    <a:lnTo>
                      <a:pt x="80" y="98"/>
                    </a:lnTo>
                    <a:lnTo>
                      <a:pt x="24" y="78"/>
                    </a:lnTo>
                    <a:lnTo>
                      <a:pt x="64" y="122"/>
                    </a:lnTo>
                    <a:lnTo>
                      <a:pt x="6" y="115"/>
                    </a:lnTo>
                    <a:lnTo>
                      <a:pt x="61" y="145"/>
                    </a:lnTo>
                    <a:lnTo>
                      <a:pt x="0" y="160"/>
                    </a:lnTo>
                    <a:lnTo>
                      <a:pt x="61" y="174"/>
                    </a:lnTo>
                    <a:lnTo>
                      <a:pt x="6" y="199"/>
                    </a:lnTo>
                    <a:lnTo>
                      <a:pt x="65" y="201"/>
                    </a:lnTo>
                    <a:lnTo>
                      <a:pt x="22" y="242"/>
                    </a:lnTo>
                    <a:lnTo>
                      <a:pt x="79" y="224"/>
                    </a:lnTo>
                    <a:lnTo>
                      <a:pt x="48" y="274"/>
                    </a:lnTo>
                    <a:lnTo>
                      <a:pt x="99" y="245"/>
                    </a:lnTo>
                    <a:lnTo>
                      <a:pt x="83" y="300"/>
                    </a:lnTo>
                    <a:lnTo>
                      <a:pt x="120" y="260"/>
                    </a:lnTo>
                    <a:lnTo>
                      <a:pt x="119" y="317"/>
                    </a:lnTo>
                    <a:lnTo>
                      <a:pt x="146" y="264"/>
                    </a:lnTo>
                    <a:lnTo>
                      <a:pt x="164" y="322"/>
                    </a:lnTo>
                    <a:lnTo>
                      <a:pt x="178" y="266"/>
                    </a:lnTo>
                    <a:lnTo>
                      <a:pt x="196" y="319"/>
                    </a:lnTo>
                    <a:lnTo>
                      <a:pt x="207" y="261"/>
                    </a:lnTo>
                    <a:lnTo>
                      <a:pt x="237" y="306"/>
                    </a:lnTo>
                    <a:lnTo>
                      <a:pt x="230" y="248"/>
                    </a:lnTo>
                    <a:lnTo>
                      <a:pt x="272" y="281"/>
                    </a:lnTo>
                    <a:lnTo>
                      <a:pt x="251" y="228"/>
                    </a:lnTo>
                    <a:lnTo>
                      <a:pt x="305" y="247"/>
                    </a:lnTo>
                    <a:lnTo>
                      <a:pt x="269" y="205"/>
                    </a:lnTo>
                    <a:lnTo>
                      <a:pt x="326" y="204"/>
                    </a:lnTo>
                    <a:lnTo>
                      <a:pt x="275" y="180"/>
                    </a:lnTo>
                    <a:lnTo>
                      <a:pt x="333" y="160"/>
                    </a:lnTo>
                    <a:lnTo>
                      <a:pt x="273" y="146"/>
                    </a:lnTo>
                    <a:lnTo>
                      <a:pt x="329" y="123"/>
                    </a:lnTo>
                    <a:lnTo>
                      <a:pt x="266" y="120"/>
                    </a:lnTo>
                    <a:lnTo>
                      <a:pt x="316" y="87"/>
                    </a:lnTo>
                    <a:lnTo>
                      <a:pt x="257" y="96"/>
                    </a:lnTo>
                    <a:lnTo>
                      <a:pt x="292" y="53"/>
                    </a:lnTo>
                    <a:lnTo>
                      <a:pt x="238" y="78"/>
                    </a:lnTo>
                    <a:lnTo>
                      <a:pt x="259" y="29"/>
                    </a:lnTo>
                    <a:lnTo>
                      <a:pt x="215" y="65"/>
                    </a:lnTo>
                    <a:lnTo>
                      <a:pt x="222" y="10"/>
                    </a:lnTo>
                    <a:lnTo>
                      <a:pt x="187" y="5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Oval 111"/>
              <p:cNvSpPr>
                <a:spLocks noChangeAspect="1" noChangeArrowheads="1"/>
              </p:cNvSpPr>
              <p:nvPr/>
            </p:nvSpPr>
            <p:spPr bwMode="auto">
              <a:xfrm>
                <a:off x="1115" y="3662"/>
                <a:ext cx="110" cy="114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12"/>
              <p:cNvSpPr>
                <a:spLocks noChangeAspect="1"/>
              </p:cNvSpPr>
              <p:nvPr/>
            </p:nvSpPr>
            <p:spPr bwMode="auto">
              <a:xfrm>
                <a:off x="1126" y="3798"/>
                <a:ext cx="26" cy="173"/>
              </a:xfrm>
              <a:custGeom>
                <a:avLst/>
                <a:gdLst>
                  <a:gd name="T0" fmla="*/ 1 w 52"/>
                  <a:gd name="T1" fmla="*/ 1 h 346"/>
                  <a:gd name="T2" fmla="*/ 1 w 52"/>
                  <a:gd name="T3" fmla="*/ 1 h 346"/>
                  <a:gd name="T4" fmla="*/ 0 w 52"/>
                  <a:gd name="T5" fmla="*/ 1 h 346"/>
                  <a:gd name="T6" fmla="*/ 1 w 52"/>
                  <a:gd name="T7" fmla="*/ 0 h 346"/>
                  <a:gd name="T8" fmla="*/ 1 w 52"/>
                  <a:gd name="T9" fmla="*/ 0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46"/>
                  <a:gd name="T17" fmla="*/ 52 w 52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46">
                    <a:moveTo>
                      <a:pt x="52" y="318"/>
                    </a:moveTo>
                    <a:lnTo>
                      <a:pt x="23" y="332"/>
                    </a:lnTo>
                    <a:lnTo>
                      <a:pt x="0" y="346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2" name="Picture 9" descr="eToken_Pro_FSTE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9" y="3860800"/>
            <a:ext cx="86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5508626" y="3789364"/>
          <a:ext cx="1052513" cy="649287"/>
        </p:xfrm>
        <a:graphic>
          <a:graphicData uri="http://schemas.openxmlformats.org/presentationml/2006/ole">
            <p:oleObj spid="_x0000_s71682" name="Документ" r:id="rId8" imgW="6001986" imgH="3471603" progId="Word.Document.12">
              <p:embed/>
            </p:oleObj>
          </a:graphicData>
        </a:graphic>
      </p:graphicFrame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3492501" y="4076700"/>
            <a:ext cx="13668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792" tIns="47896" rIns="95792" bIns="47896"/>
          <a:lstStyle/>
          <a:p>
            <a:endParaRPr lang="ru-RU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6588127" y="4076700"/>
            <a:ext cx="1439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792" tIns="47896" rIns="95792" bIns="47896"/>
          <a:lstStyle/>
          <a:p>
            <a:endParaRPr lang="ru-RU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2700338" y="3789363"/>
            <a:ext cx="792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792" tIns="47896" rIns="95792" bIns="47896"/>
          <a:lstStyle/>
          <a:p>
            <a:endParaRPr lang="ru-RU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3492500" y="1989138"/>
            <a:ext cx="0" cy="2087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5792" tIns="47896" rIns="95792" bIns="47896"/>
          <a:lstStyle/>
          <a:p>
            <a:endParaRPr lang="ru-RU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5435600" y="3644900"/>
            <a:ext cx="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792" tIns="47896" rIns="95792" bIns="47896"/>
          <a:lstStyle/>
          <a:p>
            <a:endParaRPr lang="ru-RU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V="1">
            <a:off x="1331914" y="1844675"/>
            <a:ext cx="863600" cy="2159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 lIns="95792" tIns="47896" rIns="95792" bIns="47896"/>
          <a:lstStyle/>
          <a:p>
            <a:endParaRPr lang="ru-RU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1042989" y="2997200"/>
            <a:ext cx="1512887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triangle" w="med" len="med"/>
            <a:tailEnd type="triangle" w="med" len="med"/>
          </a:ln>
        </p:spPr>
        <p:txBody>
          <a:bodyPr lIns="95792" tIns="47896" rIns="95792" bIns="47896"/>
          <a:lstStyle/>
          <a:p>
            <a:endParaRPr lang="ru-RU"/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179389" y="1123950"/>
            <a:ext cx="1511299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5792" tIns="47896" rIns="95792" bIns="47896"/>
          <a:lstStyle/>
          <a:p>
            <a:pPr algn="ctr"/>
            <a:r>
              <a:rPr lang="ru-RU" dirty="0">
                <a:solidFill>
                  <a:schemeClr val="hlink"/>
                </a:solidFill>
              </a:rPr>
              <a:t>АС ЭТРАН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702550" y="1008063"/>
            <a:ext cx="1441450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5792" tIns="47896" rIns="95792" bIns="47896"/>
          <a:lstStyle/>
          <a:p>
            <a:pPr algn="ctr"/>
            <a:r>
              <a:rPr lang="ru-RU" sz="1600" dirty="0">
                <a:solidFill>
                  <a:schemeClr val="hlink"/>
                </a:solidFill>
              </a:rPr>
              <a:t>ЭТЗП</a:t>
            </a:r>
          </a:p>
          <a:p>
            <a:pPr algn="ctr"/>
            <a:r>
              <a:rPr lang="ru-RU" sz="1600" dirty="0">
                <a:solidFill>
                  <a:schemeClr val="hlink"/>
                </a:solidFill>
              </a:rPr>
              <a:t>ОАО «РЖД»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1619251" y="2420938"/>
            <a:ext cx="172878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5792" tIns="47896" rIns="95792" bIns="47896"/>
          <a:lstStyle/>
          <a:p>
            <a:pPr algn="ctr"/>
            <a:r>
              <a:rPr lang="ru-RU" sz="1300" dirty="0">
                <a:solidFill>
                  <a:schemeClr val="hlink"/>
                </a:solidFill>
              </a:rPr>
              <a:t>Перевозочные документы с </a:t>
            </a:r>
            <a:r>
              <a:rPr lang="ru-RU" sz="1300" dirty="0" smtClean="0">
                <a:solidFill>
                  <a:schemeClr val="hlink"/>
                </a:solidFill>
              </a:rPr>
              <a:t>ЭП</a:t>
            </a:r>
            <a:endParaRPr lang="ru-RU" sz="1300" dirty="0">
              <a:solidFill>
                <a:schemeClr val="hlink"/>
              </a:solidFill>
            </a:endParaRPr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 flipH="1" flipV="1">
            <a:off x="8459788" y="2636840"/>
            <a:ext cx="0" cy="720725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lIns="95792" tIns="47896" rIns="95792" bIns="47896"/>
          <a:lstStyle/>
          <a:p>
            <a:endParaRPr lang="ru-RU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6804025" y="2781300"/>
            <a:ext cx="1584325" cy="50323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lIns="95792" tIns="47896" rIns="95792" bIns="47896"/>
          <a:lstStyle/>
          <a:p>
            <a:pPr algn="ctr"/>
            <a:r>
              <a:rPr lang="ru-RU" sz="1300" dirty="0">
                <a:solidFill>
                  <a:schemeClr val="hlink"/>
                </a:solidFill>
              </a:rPr>
              <a:t>Заявка на торги, подписанная </a:t>
            </a:r>
            <a:r>
              <a:rPr lang="ru-RU" sz="1300" dirty="0" smtClean="0">
                <a:solidFill>
                  <a:schemeClr val="hlink"/>
                </a:solidFill>
              </a:rPr>
              <a:t>ЭП</a:t>
            </a:r>
            <a:endParaRPr lang="ru-RU" sz="1300" dirty="0">
              <a:solidFill>
                <a:schemeClr val="hlink"/>
              </a:solidFill>
            </a:endParaRPr>
          </a:p>
        </p:txBody>
      </p:sp>
      <p:grpSp>
        <p:nvGrpSpPr>
          <p:cNvPr id="36" name="Group 105"/>
          <p:cNvGrpSpPr>
            <a:grpSpLocks noChangeAspect="1"/>
          </p:cNvGrpSpPr>
          <p:nvPr/>
        </p:nvGrpSpPr>
        <p:grpSpPr bwMode="auto">
          <a:xfrm>
            <a:off x="8604251" y="2781302"/>
            <a:ext cx="252413" cy="377825"/>
            <a:chOff x="340" y="2840"/>
            <a:chExt cx="818" cy="1200"/>
          </a:xfrm>
        </p:grpSpPr>
        <p:pic>
          <p:nvPicPr>
            <p:cNvPr id="37" name="Picture 106" descr="Policy_Writing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" y="2840"/>
              <a:ext cx="818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" name="Group 107"/>
            <p:cNvGrpSpPr>
              <a:grpSpLocks noChangeAspect="1"/>
            </p:cNvGrpSpPr>
            <p:nvPr/>
          </p:nvGrpSpPr>
          <p:grpSpPr bwMode="auto">
            <a:xfrm>
              <a:off x="839" y="3612"/>
              <a:ext cx="286" cy="428"/>
              <a:chOff x="1007" y="3636"/>
              <a:chExt cx="286" cy="428"/>
            </a:xfrm>
          </p:grpSpPr>
          <p:sp>
            <p:nvSpPr>
              <p:cNvPr id="39" name="Freeform 108"/>
              <p:cNvSpPr>
                <a:spLocks noChangeAspect="1"/>
              </p:cNvSpPr>
              <p:nvPr/>
            </p:nvSpPr>
            <p:spPr bwMode="auto">
              <a:xfrm>
                <a:off x="1007" y="3748"/>
                <a:ext cx="286" cy="316"/>
              </a:xfrm>
              <a:custGeom>
                <a:avLst/>
                <a:gdLst>
                  <a:gd name="T0" fmla="*/ 1 w 572"/>
                  <a:gd name="T1" fmla="*/ 1 h 632"/>
                  <a:gd name="T2" fmla="*/ 1 w 572"/>
                  <a:gd name="T3" fmla="*/ 1 h 632"/>
                  <a:gd name="T4" fmla="*/ 1 w 572"/>
                  <a:gd name="T5" fmla="*/ 1 h 632"/>
                  <a:gd name="T6" fmla="*/ 0 w 572"/>
                  <a:gd name="T7" fmla="*/ 2 h 632"/>
                  <a:gd name="T8" fmla="*/ 1 w 572"/>
                  <a:gd name="T9" fmla="*/ 2 h 632"/>
                  <a:gd name="T10" fmla="*/ 1 w 572"/>
                  <a:gd name="T11" fmla="*/ 2 h 632"/>
                  <a:gd name="T12" fmla="*/ 1 w 572"/>
                  <a:gd name="T13" fmla="*/ 2 h 632"/>
                  <a:gd name="T14" fmla="*/ 1 w 572"/>
                  <a:gd name="T15" fmla="*/ 1 h 632"/>
                  <a:gd name="T16" fmla="*/ 1 w 572"/>
                  <a:gd name="T17" fmla="*/ 1 h 632"/>
                  <a:gd name="T18" fmla="*/ 1 w 572"/>
                  <a:gd name="T19" fmla="*/ 1 h 632"/>
                  <a:gd name="T20" fmla="*/ 1 w 572"/>
                  <a:gd name="T21" fmla="*/ 1 h 632"/>
                  <a:gd name="T22" fmla="*/ 1 w 572"/>
                  <a:gd name="T23" fmla="*/ 1 h 632"/>
                  <a:gd name="T24" fmla="*/ 1 w 572"/>
                  <a:gd name="T25" fmla="*/ 1 h 632"/>
                  <a:gd name="T26" fmla="*/ 1 w 572"/>
                  <a:gd name="T27" fmla="*/ 1 h 632"/>
                  <a:gd name="T28" fmla="*/ 1 w 572"/>
                  <a:gd name="T29" fmla="*/ 1 h 632"/>
                  <a:gd name="T30" fmla="*/ 1 w 572"/>
                  <a:gd name="T31" fmla="*/ 1 h 632"/>
                  <a:gd name="T32" fmla="*/ 1 w 572"/>
                  <a:gd name="T33" fmla="*/ 1 h 632"/>
                  <a:gd name="T34" fmla="*/ 1 w 572"/>
                  <a:gd name="T35" fmla="*/ 1 h 632"/>
                  <a:gd name="T36" fmla="*/ 2 w 572"/>
                  <a:gd name="T37" fmla="*/ 2 h 632"/>
                  <a:gd name="T38" fmla="*/ 2 w 572"/>
                  <a:gd name="T39" fmla="*/ 2 h 632"/>
                  <a:gd name="T40" fmla="*/ 2 w 572"/>
                  <a:gd name="T41" fmla="*/ 1 h 632"/>
                  <a:gd name="T42" fmla="*/ 2 w 572"/>
                  <a:gd name="T43" fmla="*/ 1 h 632"/>
                  <a:gd name="T44" fmla="*/ 1 w 572"/>
                  <a:gd name="T45" fmla="*/ 1 h 632"/>
                  <a:gd name="T46" fmla="*/ 1 w 572"/>
                  <a:gd name="T47" fmla="*/ 1 h 632"/>
                  <a:gd name="T48" fmla="*/ 1 w 572"/>
                  <a:gd name="T49" fmla="*/ 1 h 632"/>
                  <a:gd name="T50" fmla="*/ 1 w 572"/>
                  <a:gd name="T51" fmla="*/ 0 h 632"/>
                  <a:gd name="T52" fmla="*/ 1 w 572"/>
                  <a:gd name="T53" fmla="*/ 1 h 6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72"/>
                  <a:gd name="T82" fmla="*/ 0 h 632"/>
                  <a:gd name="T83" fmla="*/ 572 w 572"/>
                  <a:gd name="T84" fmla="*/ 632 h 6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72" h="632">
                    <a:moveTo>
                      <a:pt x="197" y="32"/>
                    </a:moveTo>
                    <a:lnTo>
                      <a:pt x="141" y="244"/>
                    </a:lnTo>
                    <a:lnTo>
                      <a:pt x="75" y="425"/>
                    </a:lnTo>
                    <a:lnTo>
                      <a:pt x="0" y="632"/>
                    </a:lnTo>
                    <a:lnTo>
                      <a:pt x="63" y="591"/>
                    </a:lnTo>
                    <a:lnTo>
                      <a:pt x="137" y="545"/>
                    </a:lnTo>
                    <a:lnTo>
                      <a:pt x="178" y="524"/>
                    </a:lnTo>
                    <a:lnTo>
                      <a:pt x="210" y="510"/>
                    </a:lnTo>
                    <a:lnTo>
                      <a:pt x="242" y="502"/>
                    </a:lnTo>
                    <a:lnTo>
                      <a:pt x="273" y="499"/>
                    </a:lnTo>
                    <a:lnTo>
                      <a:pt x="315" y="490"/>
                    </a:lnTo>
                    <a:lnTo>
                      <a:pt x="289" y="421"/>
                    </a:lnTo>
                    <a:lnTo>
                      <a:pt x="321" y="417"/>
                    </a:lnTo>
                    <a:lnTo>
                      <a:pt x="360" y="425"/>
                    </a:lnTo>
                    <a:lnTo>
                      <a:pt x="399" y="445"/>
                    </a:lnTo>
                    <a:lnTo>
                      <a:pt x="429" y="463"/>
                    </a:lnTo>
                    <a:lnTo>
                      <a:pt x="455" y="485"/>
                    </a:lnTo>
                    <a:lnTo>
                      <a:pt x="482" y="506"/>
                    </a:lnTo>
                    <a:lnTo>
                      <a:pt x="524" y="545"/>
                    </a:lnTo>
                    <a:lnTo>
                      <a:pt x="572" y="583"/>
                    </a:lnTo>
                    <a:lnTo>
                      <a:pt x="561" y="448"/>
                    </a:lnTo>
                    <a:lnTo>
                      <a:pt x="536" y="340"/>
                    </a:lnTo>
                    <a:lnTo>
                      <a:pt x="509" y="215"/>
                    </a:lnTo>
                    <a:lnTo>
                      <a:pt x="486" y="124"/>
                    </a:lnTo>
                    <a:lnTo>
                      <a:pt x="471" y="51"/>
                    </a:lnTo>
                    <a:lnTo>
                      <a:pt x="464" y="0"/>
                    </a:lnTo>
                    <a:lnTo>
                      <a:pt x="197" y="32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Oval 109"/>
              <p:cNvSpPr>
                <a:spLocks noChangeAspect="1" noChangeArrowheads="1"/>
              </p:cNvSpPr>
              <p:nvPr/>
            </p:nvSpPr>
            <p:spPr bwMode="auto">
              <a:xfrm>
                <a:off x="1083" y="3636"/>
                <a:ext cx="174" cy="16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10"/>
              <p:cNvSpPr>
                <a:spLocks noChangeAspect="1"/>
              </p:cNvSpPr>
              <p:nvPr/>
            </p:nvSpPr>
            <p:spPr bwMode="auto">
              <a:xfrm>
                <a:off x="1086" y="3640"/>
                <a:ext cx="166" cy="161"/>
              </a:xfrm>
              <a:custGeom>
                <a:avLst/>
                <a:gdLst>
                  <a:gd name="T0" fmla="*/ 0 w 333"/>
                  <a:gd name="T1" fmla="*/ 0 h 322"/>
                  <a:gd name="T2" fmla="*/ 0 w 333"/>
                  <a:gd name="T3" fmla="*/ 1 h 322"/>
                  <a:gd name="T4" fmla="*/ 0 w 333"/>
                  <a:gd name="T5" fmla="*/ 1 h 322"/>
                  <a:gd name="T6" fmla="*/ 0 w 333"/>
                  <a:gd name="T7" fmla="*/ 1 h 322"/>
                  <a:gd name="T8" fmla="*/ 0 w 333"/>
                  <a:gd name="T9" fmla="*/ 1 h 322"/>
                  <a:gd name="T10" fmla="*/ 0 w 333"/>
                  <a:gd name="T11" fmla="*/ 1 h 322"/>
                  <a:gd name="T12" fmla="*/ 0 w 333"/>
                  <a:gd name="T13" fmla="*/ 1 h 322"/>
                  <a:gd name="T14" fmla="*/ 0 w 333"/>
                  <a:gd name="T15" fmla="*/ 1 h 322"/>
                  <a:gd name="T16" fmla="*/ 0 w 333"/>
                  <a:gd name="T17" fmla="*/ 1 h 322"/>
                  <a:gd name="T18" fmla="*/ 0 w 333"/>
                  <a:gd name="T19" fmla="*/ 1 h 322"/>
                  <a:gd name="T20" fmla="*/ 0 w 333"/>
                  <a:gd name="T21" fmla="*/ 1 h 322"/>
                  <a:gd name="T22" fmla="*/ 0 w 333"/>
                  <a:gd name="T23" fmla="*/ 1 h 322"/>
                  <a:gd name="T24" fmla="*/ 0 w 333"/>
                  <a:gd name="T25" fmla="*/ 1 h 322"/>
                  <a:gd name="T26" fmla="*/ 0 w 333"/>
                  <a:gd name="T27" fmla="*/ 1 h 322"/>
                  <a:gd name="T28" fmla="*/ 0 w 333"/>
                  <a:gd name="T29" fmla="*/ 1 h 322"/>
                  <a:gd name="T30" fmla="*/ 0 w 333"/>
                  <a:gd name="T31" fmla="*/ 1 h 322"/>
                  <a:gd name="T32" fmla="*/ 0 w 333"/>
                  <a:gd name="T33" fmla="*/ 1 h 322"/>
                  <a:gd name="T34" fmla="*/ 0 w 333"/>
                  <a:gd name="T35" fmla="*/ 1 h 322"/>
                  <a:gd name="T36" fmla="*/ 0 w 333"/>
                  <a:gd name="T37" fmla="*/ 1 h 322"/>
                  <a:gd name="T38" fmla="*/ 0 w 333"/>
                  <a:gd name="T39" fmla="*/ 1 h 322"/>
                  <a:gd name="T40" fmla="*/ 0 w 333"/>
                  <a:gd name="T41" fmla="*/ 1 h 322"/>
                  <a:gd name="T42" fmla="*/ 0 w 333"/>
                  <a:gd name="T43" fmla="*/ 1 h 322"/>
                  <a:gd name="T44" fmla="*/ 0 w 333"/>
                  <a:gd name="T45" fmla="*/ 1 h 322"/>
                  <a:gd name="T46" fmla="*/ 0 w 333"/>
                  <a:gd name="T47" fmla="*/ 1 h 322"/>
                  <a:gd name="T48" fmla="*/ 0 w 333"/>
                  <a:gd name="T49" fmla="*/ 1 h 322"/>
                  <a:gd name="T50" fmla="*/ 0 w 333"/>
                  <a:gd name="T51" fmla="*/ 1 h 322"/>
                  <a:gd name="T52" fmla="*/ 0 w 333"/>
                  <a:gd name="T53" fmla="*/ 1 h 322"/>
                  <a:gd name="T54" fmla="*/ 0 w 333"/>
                  <a:gd name="T55" fmla="*/ 1 h 322"/>
                  <a:gd name="T56" fmla="*/ 0 w 333"/>
                  <a:gd name="T57" fmla="*/ 1 h 322"/>
                  <a:gd name="T58" fmla="*/ 0 w 333"/>
                  <a:gd name="T59" fmla="*/ 1 h 322"/>
                  <a:gd name="T60" fmla="*/ 1 w 333"/>
                  <a:gd name="T61" fmla="*/ 1 h 322"/>
                  <a:gd name="T62" fmla="*/ 0 w 333"/>
                  <a:gd name="T63" fmla="*/ 1 h 322"/>
                  <a:gd name="T64" fmla="*/ 1 w 333"/>
                  <a:gd name="T65" fmla="*/ 1 h 322"/>
                  <a:gd name="T66" fmla="*/ 1 w 333"/>
                  <a:gd name="T67" fmla="*/ 1 h 322"/>
                  <a:gd name="T68" fmla="*/ 1 w 333"/>
                  <a:gd name="T69" fmla="*/ 1 h 322"/>
                  <a:gd name="T70" fmla="*/ 1 w 333"/>
                  <a:gd name="T71" fmla="*/ 1 h 322"/>
                  <a:gd name="T72" fmla="*/ 1 w 333"/>
                  <a:gd name="T73" fmla="*/ 1 h 322"/>
                  <a:gd name="T74" fmla="*/ 1 w 333"/>
                  <a:gd name="T75" fmla="*/ 1 h 322"/>
                  <a:gd name="T76" fmla="*/ 1 w 333"/>
                  <a:gd name="T77" fmla="*/ 1 h 322"/>
                  <a:gd name="T78" fmla="*/ 1 w 333"/>
                  <a:gd name="T79" fmla="*/ 1 h 322"/>
                  <a:gd name="T80" fmla="*/ 1 w 333"/>
                  <a:gd name="T81" fmla="*/ 1 h 322"/>
                  <a:gd name="T82" fmla="*/ 1 w 333"/>
                  <a:gd name="T83" fmla="*/ 1 h 322"/>
                  <a:gd name="T84" fmla="*/ 1 w 333"/>
                  <a:gd name="T85" fmla="*/ 1 h 322"/>
                  <a:gd name="T86" fmla="*/ 0 w 333"/>
                  <a:gd name="T87" fmla="*/ 1 h 322"/>
                  <a:gd name="T88" fmla="*/ 1 w 333"/>
                  <a:gd name="T89" fmla="*/ 1 h 322"/>
                  <a:gd name="T90" fmla="*/ 0 w 333"/>
                  <a:gd name="T91" fmla="*/ 1 h 322"/>
                  <a:gd name="T92" fmla="*/ 0 w 333"/>
                  <a:gd name="T93" fmla="*/ 1 h 322"/>
                  <a:gd name="T94" fmla="*/ 0 w 333"/>
                  <a:gd name="T95" fmla="*/ 1 h 322"/>
                  <a:gd name="T96" fmla="*/ 0 w 333"/>
                  <a:gd name="T97" fmla="*/ 0 h 3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3"/>
                  <a:gd name="T148" fmla="*/ 0 h 322"/>
                  <a:gd name="T149" fmla="*/ 333 w 333"/>
                  <a:gd name="T150" fmla="*/ 322 h 3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3" h="322">
                    <a:moveTo>
                      <a:pt x="164" y="0"/>
                    </a:moveTo>
                    <a:lnTo>
                      <a:pt x="152" y="59"/>
                    </a:lnTo>
                    <a:lnTo>
                      <a:pt x="118" y="8"/>
                    </a:lnTo>
                    <a:lnTo>
                      <a:pt x="125" y="65"/>
                    </a:lnTo>
                    <a:lnTo>
                      <a:pt x="83" y="22"/>
                    </a:lnTo>
                    <a:lnTo>
                      <a:pt x="99" y="79"/>
                    </a:lnTo>
                    <a:lnTo>
                      <a:pt x="54" y="44"/>
                    </a:lnTo>
                    <a:lnTo>
                      <a:pt x="80" y="98"/>
                    </a:lnTo>
                    <a:lnTo>
                      <a:pt x="24" y="78"/>
                    </a:lnTo>
                    <a:lnTo>
                      <a:pt x="64" y="122"/>
                    </a:lnTo>
                    <a:lnTo>
                      <a:pt x="6" y="115"/>
                    </a:lnTo>
                    <a:lnTo>
                      <a:pt x="61" y="145"/>
                    </a:lnTo>
                    <a:lnTo>
                      <a:pt x="0" y="160"/>
                    </a:lnTo>
                    <a:lnTo>
                      <a:pt x="61" y="174"/>
                    </a:lnTo>
                    <a:lnTo>
                      <a:pt x="6" y="199"/>
                    </a:lnTo>
                    <a:lnTo>
                      <a:pt x="65" y="201"/>
                    </a:lnTo>
                    <a:lnTo>
                      <a:pt x="22" y="242"/>
                    </a:lnTo>
                    <a:lnTo>
                      <a:pt x="79" y="224"/>
                    </a:lnTo>
                    <a:lnTo>
                      <a:pt x="48" y="274"/>
                    </a:lnTo>
                    <a:lnTo>
                      <a:pt x="99" y="245"/>
                    </a:lnTo>
                    <a:lnTo>
                      <a:pt x="83" y="300"/>
                    </a:lnTo>
                    <a:lnTo>
                      <a:pt x="120" y="260"/>
                    </a:lnTo>
                    <a:lnTo>
                      <a:pt x="119" y="317"/>
                    </a:lnTo>
                    <a:lnTo>
                      <a:pt x="146" y="264"/>
                    </a:lnTo>
                    <a:lnTo>
                      <a:pt x="164" y="322"/>
                    </a:lnTo>
                    <a:lnTo>
                      <a:pt x="178" y="266"/>
                    </a:lnTo>
                    <a:lnTo>
                      <a:pt x="196" y="319"/>
                    </a:lnTo>
                    <a:lnTo>
                      <a:pt x="207" y="261"/>
                    </a:lnTo>
                    <a:lnTo>
                      <a:pt x="237" y="306"/>
                    </a:lnTo>
                    <a:lnTo>
                      <a:pt x="230" y="248"/>
                    </a:lnTo>
                    <a:lnTo>
                      <a:pt x="272" y="281"/>
                    </a:lnTo>
                    <a:lnTo>
                      <a:pt x="251" y="228"/>
                    </a:lnTo>
                    <a:lnTo>
                      <a:pt x="305" y="247"/>
                    </a:lnTo>
                    <a:lnTo>
                      <a:pt x="269" y="205"/>
                    </a:lnTo>
                    <a:lnTo>
                      <a:pt x="326" y="204"/>
                    </a:lnTo>
                    <a:lnTo>
                      <a:pt x="275" y="180"/>
                    </a:lnTo>
                    <a:lnTo>
                      <a:pt x="333" y="160"/>
                    </a:lnTo>
                    <a:lnTo>
                      <a:pt x="273" y="146"/>
                    </a:lnTo>
                    <a:lnTo>
                      <a:pt x="329" y="123"/>
                    </a:lnTo>
                    <a:lnTo>
                      <a:pt x="266" y="120"/>
                    </a:lnTo>
                    <a:lnTo>
                      <a:pt x="316" y="87"/>
                    </a:lnTo>
                    <a:lnTo>
                      <a:pt x="257" y="96"/>
                    </a:lnTo>
                    <a:lnTo>
                      <a:pt x="292" y="53"/>
                    </a:lnTo>
                    <a:lnTo>
                      <a:pt x="238" y="78"/>
                    </a:lnTo>
                    <a:lnTo>
                      <a:pt x="259" y="29"/>
                    </a:lnTo>
                    <a:lnTo>
                      <a:pt x="215" y="65"/>
                    </a:lnTo>
                    <a:lnTo>
                      <a:pt x="222" y="10"/>
                    </a:lnTo>
                    <a:lnTo>
                      <a:pt x="187" y="5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Oval 111"/>
              <p:cNvSpPr>
                <a:spLocks noChangeAspect="1" noChangeArrowheads="1"/>
              </p:cNvSpPr>
              <p:nvPr/>
            </p:nvSpPr>
            <p:spPr bwMode="auto">
              <a:xfrm>
                <a:off x="1115" y="3662"/>
                <a:ext cx="110" cy="114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12"/>
              <p:cNvSpPr>
                <a:spLocks noChangeAspect="1"/>
              </p:cNvSpPr>
              <p:nvPr/>
            </p:nvSpPr>
            <p:spPr bwMode="auto">
              <a:xfrm>
                <a:off x="1126" y="3798"/>
                <a:ext cx="26" cy="173"/>
              </a:xfrm>
              <a:custGeom>
                <a:avLst/>
                <a:gdLst>
                  <a:gd name="T0" fmla="*/ 1 w 52"/>
                  <a:gd name="T1" fmla="*/ 1 h 346"/>
                  <a:gd name="T2" fmla="*/ 1 w 52"/>
                  <a:gd name="T3" fmla="*/ 1 h 346"/>
                  <a:gd name="T4" fmla="*/ 0 w 52"/>
                  <a:gd name="T5" fmla="*/ 1 h 346"/>
                  <a:gd name="T6" fmla="*/ 1 w 52"/>
                  <a:gd name="T7" fmla="*/ 0 h 346"/>
                  <a:gd name="T8" fmla="*/ 1 w 52"/>
                  <a:gd name="T9" fmla="*/ 0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46"/>
                  <a:gd name="T17" fmla="*/ 52 w 52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46">
                    <a:moveTo>
                      <a:pt x="52" y="318"/>
                    </a:moveTo>
                    <a:lnTo>
                      <a:pt x="23" y="332"/>
                    </a:lnTo>
                    <a:lnTo>
                      <a:pt x="0" y="346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3995739" y="908049"/>
            <a:ext cx="3671886" cy="1368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5792" tIns="47896" rIns="95792" bIns="47896"/>
          <a:lstStyle/>
          <a:p>
            <a:pPr algn="ctr"/>
            <a:r>
              <a:rPr lang="ru-RU" sz="1500" b="1" dirty="0">
                <a:solidFill>
                  <a:srgbClr val="C00000"/>
                </a:solidFill>
              </a:rPr>
              <a:t>Удостоверяющий </a:t>
            </a:r>
            <a:r>
              <a:rPr lang="ru-RU" sz="1500" b="1" dirty="0" smtClean="0">
                <a:solidFill>
                  <a:srgbClr val="C00000"/>
                </a:solidFill>
              </a:rPr>
              <a:t>Центр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</a:rPr>
              <a:t> </a:t>
            </a:r>
            <a:r>
              <a:rPr lang="ru-RU" sz="1500" b="1" dirty="0">
                <a:solidFill>
                  <a:srgbClr val="C00000"/>
                </a:solidFill>
              </a:rPr>
              <a:t>ОАО «НИИАС»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</a:rPr>
              <a:t>Выпуск ключей ЭП и ключей проверки ЭП, сертификатов ключей проверки ЭП, </a:t>
            </a:r>
            <a:endParaRPr lang="ru-RU" sz="1300" dirty="0">
              <a:solidFill>
                <a:srgbClr val="FF0000"/>
              </a:solidFill>
            </a:endParaRPr>
          </a:p>
          <a:p>
            <a:pPr algn="ctr"/>
            <a:r>
              <a:rPr lang="ru-RU" sz="1300" dirty="0">
                <a:solidFill>
                  <a:srgbClr val="FF0000"/>
                </a:solidFill>
              </a:rPr>
              <a:t>услуги по обслуживанию сертификатов, подтверждение подлинности </a:t>
            </a:r>
            <a:r>
              <a:rPr lang="ru-RU" sz="1300" dirty="0" smtClean="0">
                <a:solidFill>
                  <a:srgbClr val="FF0000"/>
                </a:solidFill>
              </a:rPr>
              <a:t>ЭП</a:t>
            </a:r>
            <a:endParaRPr lang="ru-RU" sz="1300" dirty="0">
              <a:solidFill>
                <a:srgbClr val="FF0000"/>
              </a:solidFill>
            </a:endParaRPr>
          </a:p>
        </p:txBody>
      </p:sp>
      <p:pic>
        <p:nvPicPr>
          <p:cNvPr id="45" name="Picture 28" descr="UserWithDesktopComputer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3" y="1123952"/>
            <a:ext cx="8445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8" descr="UserWithDesktopComputer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7988" y="3213102"/>
            <a:ext cx="8445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7" descr="Server0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7" y="2324101"/>
            <a:ext cx="1165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Содержимое 5" descr="NIIA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01" y="2349502"/>
            <a:ext cx="5762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8" descr="UserWithDesktopComputer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3" y="2924177"/>
            <a:ext cx="8445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211" descr="тзп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089" y="1628775"/>
            <a:ext cx="11461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Line 21"/>
          <p:cNvSpPr>
            <a:spLocks noChangeShapeType="1"/>
          </p:cNvSpPr>
          <p:nvPr/>
        </p:nvSpPr>
        <p:spPr bwMode="auto">
          <a:xfrm flipH="1">
            <a:off x="2627313" y="1989138"/>
            <a:ext cx="8651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792" tIns="47896" rIns="95792" bIns="47896"/>
          <a:lstStyle/>
          <a:p>
            <a:endParaRPr lang="ru-RU"/>
          </a:p>
        </p:txBody>
      </p:sp>
      <p:grpSp>
        <p:nvGrpSpPr>
          <p:cNvPr id="52" name="Group 105"/>
          <p:cNvGrpSpPr>
            <a:grpSpLocks noChangeAspect="1"/>
          </p:cNvGrpSpPr>
          <p:nvPr/>
        </p:nvGrpSpPr>
        <p:grpSpPr bwMode="auto">
          <a:xfrm>
            <a:off x="1763713" y="1484315"/>
            <a:ext cx="252412" cy="377825"/>
            <a:chOff x="340" y="2840"/>
            <a:chExt cx="818" cy="1200"/>
          </a:xfrm>
        </p:grpSpPr>
        <p:pic>
          <p:nvPicPr>
            <p:cNvPr id="53" name="Picture 106" descr="Policy_Writing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" y="2840"/>
              <a:ext cx="818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4" name="Group 107"/>
            <p:cNvGrpSpPr>
              <a:grpSpLocks noChangeAspect="1"/>
            </p:cNvGrpSpPr>
            <p:nvPr/>
          </p:nvGrpSpPr>
          <p:grpSpPr bwMode="auto">
            <a:xfrm>
              <a:off x="839" y="3612"/>
              <a:ext cx="286" cy="428"/>
              <a:chOff x="1007" y="3636"/>
              <a:chExt cx="286" cy="428"/>
            </a:xfrm>
          </p:grpSpPr>
          <p:sp>
            <p:nvSpPr>
              <p:cNvPr id="55" name="Freeform 108"/>
              <p:cNvSpPr>
                <a:spLocks noChangeAspect="1"/>
              </p:cNvSpPr>
              <p:nvPr/>
            </p:nvSpPr>
            <p:spPr bwMode="auto">
              <a:xfrm>
                <a:off x="1007" y="3748"/>
                <a:ext cx="286" cy="316"/>
              </a:xfrm>
              <a:custGeom>
                <a:avLst/>
                <a:gdLst>
                  <a:gd name="T0" fmla="*/ 1 w 572"/>
                  <a:gd name="T1" fmla="*/ 1 h 632"/>
                  <a:gd name="T2" fmla="*/ 1 w 572"/>
                  <a:gd name="T3" fmla="*/ 1 h 632"/>
                  <a:gd name="T4" fmla="*/ 1 w 572"/>
                  <a:gd name="T5" fmla="*/ 1 h 632"/>
                  <a:gd name="T6" fmla="*/ 0 w 572"/>
                  <a:gd name="T7" fmla="*/ 2 h 632"/>
                  <a:gd name="T8" fmla="*/ 1 w 572"/>
                  <a:gd name="T9" fmla="*/ 2 h 632"/>
                  <a:gd name="T10" fmla="*/ 1 w 572"/>
                  <a:gd name="T11" fmla="*/ 2 h 632"/>
                  <a:gd name="T12" fmla="*/ 1 w 572"/>
                  <a:gd name="T13" fmla="*/ 2 h 632"/>
                  <a:gd name="T14" fmla="*/ 1 w 572"/>
                  <a:gd name="T15" fmla="*/ 1 h 632"/>
                  <a:gd name="T16" fmla="*/ 1 w 572"/>
                  <a:gd name="T17" fmla="*/ 1 h 632"/>
                  <a:gd name="T18" fmla="*/ 1 w 572"/>
                  <a:gd name="T19" fmla="*/ 1 h 632"/>
                  <a:gd name="T20" fmla="*/ 1 w 572"/>
                  <a:gd name="T21" fmla="*/ 1 h 632"/>
                  <a:gd name="T22" fmla="*/ 1 w 572"/>
                  <a:gd name="T23" fmla="*/ 1 h 632"/>
                  <a:gd name="T24" fmla="*/ 1 w 572"/>
                  <a:gd name="T25" fmla="*/ 1 h 632"/>
                  <a:gd name="T26" fmla="*/ 1 w 572"/>
                  <a:gd name="T27" fmla="*/ 1 h 632"/>
                  <a:gd name="T28" fmla="*/ 1 w 572"/>
                  <a:gd name="T29" fmla="*/ 1 h 632"/>
                  <a:gd name="T30" fmla="*/ 1 w 572"/>
                  <a:gd name="T31" fmla="*/ 1 h 632"/>
                  <a:gd name="T32" fmla="*/ 1 w 572"/>
                  <a:gd name="T33" fmla="*/ 1 h 632"/>
                  <a:gd name="T34" fmla="*/ 1 w 572"/>
                  <a:gd name="T35" fmla="*/ 1 h 632"/>
                  <a:gd name="T36" fmla="*/ 2 w 572"/>
                  <a:gd name="T37" fmla="*/ 2 h 632"/>
                  <a:gd name="T38" fmla="*/ 2 w 572"/>
                  <a:gd name="T39" fmla="*/ 2 h 632"/>
                  <a:gd name="T40" fmla="*/ 2 w 572"/>
                  <a:gd name="T41" fmla="*/ 1 h 632"/>
                  <a:gd name="T42" fmla="*/ 2 w 572"/>
                  <a:gd name="T43" fmla="*/ 1 h 632"/>
                  <a:gd name="T44" fmla="*/ 1 w 572"/>
                  <a:gd name="T45" fmla="*/ 1 h 632"/>
                  <a:gd name="T46" fmla="*/ 1 w 572"/>
                  <a:gd name="T47" fmla="*/ 1 h 632"/>
                  <a:gd name="T48" fmla="*/ 1 w 572"/>
                  <a:gd name="T49" fmla="*/ 1 h 632"/>
                  <a:gd name="T50" fmla="*/ 1 w 572"/>
                  <a:gd name="T51" fmla="*/ 0 h 632"/>
                  <a:gd name="T52" fmla="*/ 1 w 572"/>
                  <a:gd name="T53" fmla="*/ 1 h 6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72"/>
                  <a:gd name="T82" fmla="*/ 0 h 632"/>
                  <a:gd name="T83" fmla="*/ 572 w 572"/>
                  <a:gd name="T84" fmla="*/ 632 h 6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72" h="632">
                    <a:moveTo>
                      <a:pt x="197" y="32"/>
                    </a:moveTo>
                    <a:lnTo>
                      <a:pt x="141" y="244"/>
                    </a:lnTo>
                    <a:lnTo>
                      <a:pt x="75" y="425"/>
                    </a:lnTo>
                    <a:lnTo>
                      <a:pt x="0" y="632"/>
                    </a:lnTo>
                    <a:lnTo>
                      <a:pt x="63" y="591"/>
                    </a:lnTo>
                    <a:lnTo>
                      <a:pt x="137" y="545"/>
                    </a:lnTo>
                    <a:lnTo>
                      <a:pt x="178" y="524"/>
                    </a:lnTo>
                    <a:lnTo>
                      <a:pt x="210" y="510"/>
                    </a:lnTo>
                    <a:lnTo>
                      <a:pt x="242" y="502"/>
                    </a:lnTo>
                    <a:lnTo>
                      <a:pt x="273" y="499"/>
                    </a:lnTo>
                    <a:lnTo>
                      <a:pt x="315" y="490"/>
                    </a:lnTo>
                    <a:lnTo>
                      <a:pt x="289" y="421"/>
                    </a:lnTo>
                    <a:lnTo>
                      <a:pt x="321" y="417"/>
                    </a:lnTo>
                    <a:lnTo>
                      <a:pt x="360" y="425"/>
                    </a:lnTo>
                    <a:lnTo>
                      <a:pt x="399" y="445"/>
                    </a:lnTo>
                    <a:lnTo>
                      <a:pt x="429" y="463"/>
                    </a:lnTo>
                    <a:lnTo>
                      <a:pt x="455" y="485"/>
                    </a:lnTo>
                    <a:lnTo>
                      <a:pt x="482" y="506"/>
                    </a:lnTo>
                    <a:lnTo>
                      <a:pt x="524" y="545"/>
                    </a:lnTo>
                    <a:lnTo>
                      <a:pt x="572" y="583"/>
                    </a:lnTo>
                    <a:lnTo>
                      <a:pt x="561" y="448"/>
                    </a:lnTo>
                    <a:lnTo>
                      <a:pt x="536" y="340"/>
                    </a:lnTo>
                    <a:lnTo>
                      <a:pt x="509" y="215"/>
                    </a:lnTo>
                    <a:lnTo>
                      <a:pt x="486" y="124"/>
                    </a:lnTo>
                    <a:lnTo>
                      <a:pt x="471" y="51"/>
                    </a:lnTo>
                    <a:lnTo>
                      <a:pt x="464" y="0"/>
                    </a:lnTo>
                    <a:lnTo>
                      <a:pt x="197" y="32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Oval 109"/>
              <p:cNvSpPr>
                <a:spLocks noChangeAspect="1" noChangeArrowheads="1"/>
              </p:cNvSpPr>
              <p:nvPr/>
            </p:nvSpPr>
            <p:spPr bwMode="auto">
              <a:xfrm>
                <a:off x="1083" y="3636"/>
                <a:ext cx="174" cy="165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110"/>
              <p:cNvSpPr>
                <a:spLocks noChangeAspect="1"/>
              </p:cNvSpPr>
              <p:nvPr/>
            </p:nvSpPr>
            <p:spPr bwMode="auto">
              <a:xfrm>
                <a:off x="1086" y="3640"/>
                <a:ext cx="166" cy="161"/>
              </a:xfrm>
              <a:custGeom>
                <a:avLst/>
                <a:gdLst>
                  <a:gd name="T0" fmla="*/ 0 w 333"/>
                  <a:gd name="T1" fmla="*/ 0 h 322"/>
                  <a:gd name="T2" fmla="*/ 0 w 333"/>
                  <a:gd name="T3" fmla="*/ 1 h 322"/>
                  <a:gd name="T4" fmla="*/ 0 w 333"/>
                  <a:gd name="T5" fmla="*/ 1 h 322"/>
                  <a:gd name="T6" fmla="*/ 0 w 333"/>
                  <a:gd name="T7" fmla="*/ 1 h 322"/>
                  <a:gd name="T8" fmla="*/ 0 w 333"/>
                  <a:gd name="T9" fmla="*/ 1 h 322"/>
                  <a:gd name="T10" fmla="*/ 0 w 333"/>
                  <a:gd name="T11" fmla="*/ 1 h 322"/>
                  <a:gd name="T12" fmla="*/ 0 w 333"/>
                  <a:gd name="T13" fmla="*/ 1 h 322"/>
                  <a:gd name="T14" fmla="*/ 0 w 333"/>
                  <a:gd name="T15" fmla="*/ 1 h 322"/>
                  <a:gd name="T16" fmla="*/ 0 w 333"/>
                  <a:gd name="T17" fmla="*/ 1 h 322"/>
                  <a:gd name="T18" fmla="*/ 0 w 333"/>
                  <a:gd name="T19" fmla="*/ 1 h 322"/>
                  <a:gd name="T20" fmla="*/ 0 w 333"/>
                  <a:gd name="T21" fmla="*/ 1 h 322"/>
                  <a:gd name="T22" fmla="*/ 0 w 333"/>
                  <a:gd name="T23" fmla="*/ 1 h 322"/>
                  <a:gd name="T24" fmla="*/ 0 w 333"/>
                  <a:gd name="T25" fmla="*/ 1 h 322"/>
                  <a:gd name="T26" fmla="*/ 0 w 333"/>
                  <a:gd name="T27" fmla="*/ 1 h 322"/>
                  <a:gd name="T28" fmla="*/ 0 w 333"/>
                  <a:gd name="T29" fmla="*/ 1 h 322"/>
                  <a:gd name="T30" fmla="*/ 0 w 333"/>
                  <a:gd name="T31" fmla="*/ 1 h 322"/>
                  <a:gd name="T32" fmla="*/ 0 w 333"/>
                  <a:gd name="T33" fmla="*/ 1 h 322"/>
                  <a:gd name="T34" fmla="*/ 0 w 333"/>
                  <a:gd name="T35" fmla="*/ 1 h 322"/>
                  <a:gd name="T36" fmla="*/ 0 w 333"/>
                  <a:gd name="T37" fmla="*/ 1 h 322"/>
                  <a:gd name="T38" fmla="*/ 0 w 333"/>
                  <a:gd name="T39" fmla="*/ 1 h 322"/>
                  <a:gd name="T40" fmla="*/ 0 w 333"/>
                  <a:gd name="T41" fmla="*/ 1 h 322"/>
                  <a:gd name="T42" fmla="*/ 0 w 333"/>
                  <a:gd name="T43" fmla="*/ 1 h 322"/>
                  <a:gd name="T44" fmla="*/ 0 w 333"/>
                  <a:gd name="T45" fmla="*/ 1 h 322"/>
                  <a:gd name="T46" fmla="*/ 0 w 333"/>
                  <a:gd name="T47" fmla="*/ 1 h 322"/>
                  <a:gd name="T48" fmla="*/ 0 w 333"/>
                  <a:gd name="T49" fmla="*/ 1 h 322"/>
                  <a:gd name="T50" fmla="*/ 0 w 333"/>
                  <a:gd name="T51" fmla="*/ 1 h 322"/>
                  <a:gd name="T52" fmla="*/ 0 w 333"/>
                  <a:gd name="T53" fmla="*/ 1 h 322"/>
                  <a:gd name="T54" fmla="*/ 0 w 333"/>
                  <a:gd name="T55" fmla="*/ 1 h 322"/>
                  <a:gd name="T56" fmla="*/ 0 w 333"/>
                  <a:gd name="T57" fmla="*/ 1 h 322"/>
                  <a:gd name="T58" fmla="*/ 0 w 333"/>
                  <a:gd name="T59" fmla="*/ 1 h 322"/>
                  <a:gd name="T60" fmla="*/ 1 w 333"/>
                  <a:gd name="T61" fmla="*/ 1 h 322"/>
                  <a:gd name="T62" fmla="*/ 0 w 333"/>
                  <a:gd name="T63" fmla="*/ 1 h 322"/>
                  <a:gd name="T64" fmla="*/ 1 w 333"/>
                  <a:gd name="T65" fmla="*/ 1 h 322"/>
                  <a:gd name="T66" fmla="*/ 1 w 333"/>
                  <a:gd name="T67" fmla="*/ 1 h 322"/>
                  <a:gd name="T68" fmla="*/ 1 w 333"/>
                  <a:gd name="T69" fmla="*/ 1 h 322"/>
                  <a:gd name="T70" fmla="*/ 1 w 333"/>
                  <a:gd name="T71" fmla="*/ 1 h 322"/>
                  <a:gd name="T72" fmla="*/ 1 w 333"/>
                  <a:gd name="T73" fmla="*/ 1 h 322"/>
                  <a:gd name="T74" fmla="*/ 1 w 333"/>
                  <a:gd name="T75" fmla="*/ 1 h 322"/>
                  <a:gd name="T76" fmla="*/ 1 w 333"/>
                  <a:gd name="T77" fmla="*/ 1 h 322"/>
                  <a:gd name="T78" fmla="*/ 1 w 333"/>
                  <a:gd name="T79" fmla="*/ 1 h 322"/>
                  <a:gd name="T80" fmla="*/ 1 w 333"/>
                  <a:gd name="T81" fmla="*/ 1 h 322"/>
                  <a:gd name="T82" fmla="*/ 1 w 333"/>
                  <a:gd name="T83" fmla="*/ 1 h 322"/>
                  <a:gd name="T84" fmla="*/ 1 w 333"/>
                  <a:gd name="T85" fmla="*/ 1 h 322"/>
                  <a:gd name="T86" fmla="*/ 0 w 333"/>
                  <a:gd name="T87" fmla="*/ 1 h 322"/>
                  <a:gd name="T88" fmla="*/ 1 w 333"/>
                  <a:gd name="T89" fmla="*/ 1 h 322"/>
                  <a:gd name="T90" fmla="*/ 0 w 333"/>
                  <a:gd name="T91" fmla="*/ 1 h 322"/>
                  <a:gd name="T92" fmla="*/ 0 w 333"/>
                  <a:gd name="T93" fmla="*/ 1 h 322"/>
                  <a:gd name="T94" fmla="*/ 0 w 333"/>
                  <a:gd name="T95" fmla="*/ 1 h 322"/>
                  <a:gd name="T96" fmla="*/ 0 w 333"/>
                  <a:gd name="T97" fmla="*/ 0 h 3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3"/>
                  <a:gd name="T148" fmla="*/ 0 h 322"/>
                  <a:gd name="T149" fmla="*/ 333 w 333"/>
                  <a:gd name="T150" fmla="*/ 322 h 3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3" h="322">
                    <a:moveTo>
                      <a:pt x="164" y="0"/>
                    </a:moveTo>
                    <a:lnTo>
                      <a:pt x="152" y="59"/>
                    </a:lnTo>
                    <a:lnTo>
                      <a:pt x="118" y="8"/>
                    </a:lnTo>
                    <a:lnTo>
                      <a:pt x="125" y="65"/>
                    </a:lnTo>
                    <a:lnTo>
                      <a:pt x="83" y="22"/>
                    </a:lnTo>
                    <a:lnTo>
                      <a:pt x="99" y="79"/>
                    </a:lnTo>
                    <a:lnTo>
                      <a:pt x="54" y="44"/>
                    </a:lnTo>
                    <a:lnTo>
                      <a:pt x="80" y="98"/>
                    </a:lnTo>
                    <a:lnTo>
                      <a:pt x="24" y="78"/>
                    </a:lnTo>
                    <a:lnTo>
                      <a:pt x="64" y="122"/>
                    </a:lnTo>
                    <a:lnTo>
                      <a:pt x="6" y="115"/>
                    </a:lnTo>
                    <a:lnTo>
                      <a:pt x="61" y="145"/>
                    </a:lnTo>
                    <a:lnTo>
                      <a:pt x="0" y="160"/>
                    </a:lnTo>
                    <a:lnTo>
                      <a:pt x="61" y="174"/>
                    </a:lnTo>
                    <a:lnTo>
                      <a:pt x="6" y="199"/>
                    </a:lnTo>
                    <a:lnTo>
                      <a:pt x="65" y="201"/>
                    </a:lnTo>
                    <a:lnTo>
                      <a:pt x="22" y="242"/>
                    </a:lnTo>
                    <a:lnTo>
                      <a:pt x="79" y="224"/>
                    </a:lnTo>
                    <a:lnTo>
                      <a:pt x="48" y="274"/>
                    </a:lnTo>
                    <a:lnTo>
                      <a:pt x="99" y="245"/>
                    </a:lnTo>
                    <a:lnTo>
                      <a:pt x="83" y="300"/>
                    </a:lnTo>
                    <a:lnTo>
                      <a:pt x="120" y="260"/>
                    </a:lnTo>
                    <a:lnTo>
                      <a:pt x="119" y="317"/>
                    </a:lnTo>
                    <a:lnTo>
                      <a:pt x="146" y="264"/>
                    </a:lnTo>
                    <a:lnTo>
                      <a:pt x="164" y="322"/>
                    </a:lnTo>
                    <a:lnTo>
                      <a:pt x="178" y="266"/>
                    </a:lnTo>
                    <a:lnTo>
                      <a:pt x="196" y="319"/>
                    </a:lnTo>
                    <a:lnTo>
                      <a:pt x="207" y="261"/>
                    </a:lnTo>
                    <a:lnTo>
                      <a:pt x="237" y="306"/>
                    </a:lnTo>
                    <a:lnTo>
                      <a:pt x="230" y="248"/>
                    </a:lnTo>
                    <a:lnTo>
                      <a:pt x="272" y="281"/>
                    </a:lnTo>
                    <a:lnTo>
                      <a:pt x="251" y="228"/>
                    </a:lnTo>
                    <a:lnTo>
                      <a:pt x="305" y="247"/>
                    </a:lnTo>
                    <a:lnTo>
                      <a:pt x="269" y="205"/>
                    </a:lnTo>
                    <a:lnTo>
                      <a:pt x="326" y="204"/>
                    </a:lnTo>
                    <a:lnTo>
                      <a:pt x="275" y="180"/>
                    </a:lnTo>
                    <a:lnTo>
                      <a:pt x="333" y="160"/>
                    </a:lnTo>
                    <a:lnTo>
                      <a:pt x="273" y="146"/>
                    </a:lnTo>
                    <a:lnTo>
                      <a:pt x="329" y="123"/>
                    </a:lnTo>
                    <a:lnTo>
                      <a:pt x="266" y="120"/>
                    </a:lnTo>
                    <a:lnTo>
                      <a:pt x="316" y="87"/>
                    </a:lnTo>
                    <a:lnTo>
                      <a:pt x="257" y="96"/>
                    </a:lnTo>
                    <a:lnTo>
                      <a:pt x="292" y="53"/>
                    </a:lnTo>
                    <a:lnTo>
                      <a:pt x="238" y="78"/>
                    </a:lnTo>
                    <a:lnTo>
                      <a:pt x="259" y="29"/>
                    </a:lnTo>
                    <a:lnTo>
                      <a:pt x="215" y="65"/>
                    </a:lnTo>
                    <a:lnTo>
                      <a:pt x="222" y="10"/>
                    </a:lnTo>
                    <a:lnTo>
                      <a:pt x="187" y="5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08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Oval 111"/>
              <p:cNvSpPr>
                <a:spLocks noChangeAspect="1" noChangeArrowheads="1"/>
              </p:cNvSpPr>
              <p:nvPr/>
            </p:nvSpPr>
            <p:spPr bwMode="auto">
              <a:xfrm>
                <a:off x="1115" y="3662"/>
                <a:ext cx="110" cy="114"/>
              </a:xfrm>
              <a:prstGeom prst="ellipse">
                <a:avLst/>
              </a:prstGeom>
              <a:solidFill>
                <a:srgbClr val="FFFF00"/>
              </a:solidFill>
              <a:ln w="14288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112"/>
              <p:cNvSpPr>
                <a:spLocks noChangeAspect="1"/>
              </p:cNvSpPr>
              <p:nvPr/>
            </p:nvSpPr>
            <p:spPr bwMode="auto">
              <a:xfrm>
                <a:off x="1126" y="3798"/>
                <a:ext cx="26" cy="173"/>
              </a:xfrm>
              <a:custGeom>
                <a:avLst/>
                <a:gdLst>
                  <a:gd name="T0" fmla="*/ 1 w 52"/>
                  <a:gd name="T1" fmla="*/ 1 h 346"/>
                  <a:gd name="T2" fmla="*/ 1 w 52"/>
                  <a:gd name="T3" fmla="*/ 1 h 346"/>
                  <a:gd name="T4" fmla="*/ 0 w 52"/>
                  <a:gd name="T5" fmla="*/ 1 h 346"/>
                  <a:gd name="T6" fmla="*/ 1 w 52"/>
                  <a:gd name="T7" fmla="*/ 0 h 346"/>
                  <a:gd name="T8" fmla="*/ 1 w 52"/>
                  <a:gd name="T9" fmla="*/ 0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46"/>
                  <a:gd name="T17" fmla="*/ 52 w 52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46">
                    <a:moveTo>
                      <a:pt x="52" y="318"/>
                    </a:moveTo>
                    <a:lnTo>
                      <a:pt x="23" y="332"/>
                    </a:lnTo>
                    <a:lnTo>
                      <a:pt x="0" y="346"/>
                    </a:lnTo>
                    <a:lnTo>
                      <a:pt x="5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0" name="AutoShape 26"/>
          <p:cNvSpPr>
            <a:spLocks noChangeArrowheads="1"/>
          </p:cNvSpPr>
          <p:nvPr/>
        </p:nvSpPr>
        <p:spPr bwMode="auto">
          <a:xfrm>
            <a:off x="7740651" y="4149725"/>
            <a:ext cx="1225550" cy="190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lIns="18855" tIns="47891" rIns="18855" bIns="47891" anchor="ctr"/>
          <a:lstStyle/>
          <a:p>
            <a:pPr algn="ctr"/>
            <a:r>
              <a:rPr lang="ru-RU" sz="800" b="1" dirty="0">
                <a:solidFill>
                  <a:srgbClr val="5F5F5F"/>
                </a:solidFill>
                <a:latin typeface="Tahoma" pitchFamily="34" charset="0"/>
              </a:rPr>
              <a:t>УЧАСТНИКИ ТОРГОВ </a:t>
            </a:r>
          </a:p>
        </p:txBody>
      </p:sp>
      <p:sp>
        <p:nvSpPr>
          <p:cNvPr id="61" name="Прямоугольник 56"/>
          <p:cNvSpPr>
            <a:spLocks noChangeArrowheads="1"/>
          </p:cNvSpPr>
          <p:nvPr/>
        </p:nvSpPr>
        <p:spPr bwMode="auto">
          <a:xfrm>
            <a:off x="395288" y="4441613"/>
            <a:ext cx="8748711" cy="175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92" tIns="47896" rIns="95792" bIns="47896">
            <a:spAutoFit/>
          </a:bodyPr>
          <a:lstStyle/>
          <a:p>
            <a:r>
              <a:rPr lang="ru-RU" dirty="0"/>
              <a:t>С использованием технологии </a:t>
            </a:r>
            <a:r>
              <a:rPr lang="ru-RU" dirty="0" smtClean="0"/>
              <a:t>ЭП </a:t>
            </a:r>
            <a:r>
              <a:rPr lang="ru-RU" dirty="0"/>
              <a:t>и услуг УЦ ОАО «НИИАС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обслуживается более 9 000 организаций</a:t>
            </a:r>
          </a:p>
          <a:p>
            <a:r>
              <a:rPr lang="ru-RU" dirty="0" smtClean="0"/>
              <a:t>Оформляются: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заявки на перевозку более 90% всего перевозимого груза;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накладные на перевозку более 60% всего количества порожних вагонов;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накладные на перевозку более 30% всего перевозимого груза.</a:t>
            </a:r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0800000">
            <a:off x="0" y="623728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Рисунок 12" descr="l_niias_rus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6308725"/>
            <a:ext cx="1050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logo_rz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294438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1274" y="-1588"/>
            <a:ext cx="9102725" cy="684211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ru-RU" sz="2200" i="1" dirty="0" smtClean="0">
                <a:solidFill>
                  <a:srgbClr val="000000"/>
                </a:solidFill>
              </a:rPr>
              <a:t>Масштабность применения электронной подписи (ЭП)</a:t>
            </a:r>
          </a:p>
          <a:p>
            <a:pPr algn="ctr" defTabSz="914400">
              <a:defRPr/>
            </a:pPr>
            <a:r>
              <a:rPr lang="ru-RU" sz="2200" i="1" dirty="0" smtClean="0">
                <a:solidFill>
                  <a:srgbClr val="000000"/>
                </a:solidFill>
              </a:rPr>
              <a:t> в системе ЭТРАН</a:t>
            </a:r>
            <a:endParaRPr lang="en-US" sz="2200" i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01673"/>
            <a:ext cx="9144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8B28-A1AA-4A8E-A147-536C5E1F1DA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1" name="Прямоугольник 56"/>
          <p:cNvSpPr>
            <a:spLocks noChangeArrowheads="1"/>
          </p:cNvSpPr>
          <p:nvPr/>
        </p:nvSpPr>
        <p:spPr bwMode="auto">
          <a:xfrm>
            <a:off x="330202" y="1171575"/>
            <a:ext cx="8385173" cy="425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92" tIns="47896" rIns="95792" bIns="47896">
            <a:spAutoFit/>
          </a:bodyPr>
          <a:lstStyle/>
          <a:p>
            <a:pPr marL="266700" lvl="0" indent="-266700">
              <a:buFont typeface="Arial" pitchFamily="34" charset="0"/>
              <a:buChar char="•"/>
            </a:pPr>
            <a:r>
              <a:rPr lang="ru-RU" dirty="0" smtClean="0"/>
              <a:t> К инфраструктуре ЭП подключены </a:t>
            </a:r>
            <a:r>
              <a:rPr lang="ru-RU" b="1" dirty="0" smtClean="0"/>
              <a:t>все станции </a:t>
            </a:r>
            <a:r>
              <a:rPr lang="ru-RU" dirty="0" smtClean="0"/>
              <a:t>ОАО «РЖД», открытые для грузовых операций (</a:t>
            </a:r>
            <a:r>
              <a:rPr lang="ru-RU" b="1" dirty="0" smtClean="0"/>
              <a:t>более 4000</a:t>
            </a:r>
            <a:r>
              <a:rPr lang="ru-RU" dirty="0" smtClean="0"/>
              <a:t>); </a:t>
            </a:r>
          </a:p>
          <a:p>
            <a:pPr marL="266700" lvl="0" indent="-266700">
              <a:buFont typeface="Arial" pitchFamily="34" charset="0"/>
              <a:buChar char="•"/>
            </a:pPr>
            <a:endParaRPr lang="ru-RU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ru-RU" dirty="0" smtClean="0"/>
              <a:t> В системе ЭТРАН работают с использованием ЭП </a:t>
            </a:r>
            <a:r>
              <a:rPr lang="ru-RU" b="1" dirty="0" smtClean="0"/>
              <a:t>свыше 8000 внешних предприятий</a:t>
            </a:r>
            <a:r>
              <a:rPr lang="ru-RU" dirty="0" smtClean="0"/>
              <a:t>;</a:t>
            </a:r>
          </a:p>
          <a:p>
            <a:pPr marL="266700" lvl="0" indent="-266700">
              <a:buFont typeface="Arial" pitchFamily="34" charset="0"/>
              <a:buChar char="•"/>
            </a:pPr>
            <a:endParaRPr lang="ru-RU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ru-RU" dirty="0" smtClean="0"/>
              <a:t> Количество пользователей электронного документооборота с использованием ЭП - </a:t>
            </a:r>
            <a:r>
              <a:rPr lang="ru-RU" b="1" dirty="0" smtClean="0"/>
              <a:t>более 35 000 человек</a:t>
            </a:r>
            <a:r>
              <a:rPr lang="ru-RU" dirty="0" smtClean="0"/>
              <a:t>;</a:t>
            </a:r>
          </a:p>
          <a:p>
            <a:pPr marL="266700" lvl="0" indent="-266700">
              <a:buFont typeface="Arial" pitchFamily="34" charset="0"/>
              <a:buChar char="•"/>
            </a:pPr>
            <a:endParaRPr lang="ru-RU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ru-RU" dirty="0" smtClean="0"/>
              <a:t>Среднемесячно с использованием ЭП оформляется около </a:t>
            </a:r>
            <a:r>
              <a:rPr lang="ru-RU" b="1" dirty="0" smtClean="0"/>
              <a:t>2 млн. первичных документов</a:t>
            </a:r>
            <a:r>
              <a:rPr lang="ru-RU" dirty="0" smtClean="0"/>
              <a:t>;</a:t>
            </a:r>
          </a:p>
          <a:p>
            <a:pPr marL="266700" lvl="0" indent="-266700">
              <a:buFont typeface="Arial" pitchFamily="34" charset="0"/>
              <a:buChar char="•"/>
            </a:pPr>
            <a:endParaRPr lang="ru-RU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ru-RU" dirty="0" smtClean="0"/>
              <a:t>В период 2012-2015 г.г. с использованием ЭП </a:t>
            </a:r>
            <a:r>
              <a:rPr lang="ru-RU" b="1" dirty="0" smtClean="0"/>
              <a:t>отправлено более 900 тыс. грузовых вагонов</a:t>
            </a:r>
            <a:r>
              <a:rPr lang="ru-RU" dirty="0" smtClean="0"/>
              <a:t>.</a:t>
            </a:r>
          </a:p>
          <a:p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0800000">
            <a:off x="0" y="623728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Рисунок 12" descr="l_niias_rus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6308725"/>
            <a:ext cx="1050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logo_rz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294438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1274" y="-9525"/>
            <a:ext cx="9102725" cy="549273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ru-RU" sz="2200" i="1" dirty="0" smtClean="0">
                <a:solidFill>
                  <a:srgbClr val="000000"/>
                </a:solidFill>
              </a:rPr>
              <a:t>ДТС ОАО «РЖД»</a:t>
            </a:r>
          </a:p>
          <a:p>
            <a:pPr algn="ctr" defTabSz="914400">
              <a:defRPr/>
            </a:pPr>
            <a:r>
              <a:rPr lang="ru-RU" sz="2200" i="1" dirty="0" smtClean="0">
                <a:solidFill>
                  <a:srgbClr val="000000"/>
                </a:solidFill>
              </a:rPr>
              <a:t>(создан в 2012 году на базе УЦ ОАО «НИИАС»)</a:t>
            </a:r>
          </a:p>
          <a:p>
            <a:pPr algn="ctr" defTabSz="914400">
              <a:defRPr/>
            </a:pPr>
            <a:endParaRPr lang="en-US" sz="2200" i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01673"/>
            <a:ext cx="9144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8B28-A1AA-4A8E-A147-536C5E1F1DA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5275" y="904875"/>
            <a:ext cx="87836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352425" defTabSz="914400">
              <a:defRPr/>
            </a:pPr>
            <a:r>
              <a:rPr lang="ru-RU" dirty="0" smtClean="0"/>
              <a:t> Организует юридически значимое взаимодействие железных дорог России с железными дорогами Белоруссии и Украины при осуществлении грузовых железнодорожных перевозок</a:t>
            </a:r>
          </a:p>
          <a:p>
            <a:pPr marL="361950" indent="-361950" defTabSz="914400">
              <a:buFont typeface="Arial" pitchFamily="34" charset="0"/>
              <a:buChar char="•"/>
              <a:defRPr/>
            </a:pPr>
            <a:endParaRPr lang="ru-RU" i="1" dirty="0" smtClean="0">
              <a:solidFill>
                <a:srgbClr val="000000"/>
              </a:solidFill>
            </a:endParaRPr>
          </a:p>
          <a:p>
            <a:pPr indent="447675"/>
            <a:r>
              <a:rPr lang="ru-RU" dirty="0" smtClean="0"/>
              <a:t>Позволяет:</a:t>
            </a:r>
          </a:p>
          <a:p>
            <a:pPr marL="447675" lvl="0" indent="-447675">
              <a:buFont typeface="Arial" pitchFamily="34" charset="0"/>
              <a:buChar char="•"/>
            </a:pPr>
            <a:r>
              <a:rPr lang="ru-RU" dirty="0" smtClean="0"/>
              <a:t>сократить на 30–35% время проведения таможенных формальностей</a:t>
            </a:r>
          </a:p>
          <a:p>
            <a:pPr lvl="0" indent="447675">
              <a:buFont typeface="Arial" pitchFamily="34" charset="0"/>
              <a:buChar char="•"/>
            </a:pPr>
            <a:r>
              <a:rPr lang="ru-RU" dirty="0" smtClean="0"/>
              <a:t>сократить среднее время простоя вагонов на 2 часа</a:t>
            </a:r>
            <a:endParaRPr lang="ru-RU" b="1" dirty="0" smtClean="0"/>
          </a:p>
          <a:p>
            <a:pPr marL="447675" indent="-447675">
              <a:buFont typeface="Arial" pitchFamily="34" charset="0"/>
              <a:buChar char="•"/>
            </a:pPr>
            <a:r>
              <a:rPr lang="ru-RU" dirty="0" smtClean="0"/>
              <a:t>сократить в 8-10 раз время оформления перевозочных документов в электронном виде по сравнению с бумажным</a:t>
            </a:r>
          </a:p>
          <a:p>
            <a:pPr marL="447675" indent="-447675">
              <a:buFont typeface="Arial" pitchFamily="34" charset="0"/>
              <a:buChar char="•"/>
            </a:pPr>
            <a:endParaRPr lang="ru-RU" dirty="0" smtClean="0"/>
          </a:p>
          <a:p>
            <a:pPr marL="447675" indent="-447675"/>
            <a:r>
              <a:rPr lang="ru-RU" dirty="0" smtClean="0"/>
              <a:t>	Планируется (технологии взаимодействия отработаны):</a:t>
            </a:r>
          </a:p>
          <a:p>
            <a:pPr marL="447675" indent="-447675">
              <a:buFont typeface="Arial" pitchFamily="34" charset="0"/>
              <a:buChar char="•"/>
            </a:pPr>
            <a:r>
              <a:rPr lang="ru-RU" dirty="0" smtClean="0"/>
              <a:t>в ближайшее время </a:t>
            </a:r>
          </a:p>
          <a:p>
            <a:pPr marL="1343025"/>
            <a:r>
              <a:rPr lang="ru-RU" dirty="0" smtClean="0"/>
              <a:t>организация электронного документооборота с Казахскими, Литовскими и Латвийскими железными дорогами</a:t>
            </a:r>
          </a:p>
          <a:p>
            <a:pPr marL="447675" indent="-447675">
              <a:buFont typeface="Arial" pitchFamily="34" charset="0"/>
              <a:buChar char="•"/>
            </a:pPr>
            <a:r>
              <a:rPr lang="ru-RU" dirty="0" smtClean="0"/>
              <a:t>в перспективе</a:t>
            </a:r>
          </a:p>
          <a:p>
            <a:pPr marL="1343025"/>
            <a:r>
              <a:rPr lang="ru-RU" dirty="0" smtClean="0"/>
              <a:t>организация юридически значимого взаимодействия с администрациями железных дорог Европейского союза</a:t>
            </a:r>
            <a:endParaRPr lang="en-US" i="1" dirty="0" smtClean="0">
              <a:solidFill>
                <a:srgbClr val="000000"/>
              </a:solidFill>
            </a:endParaRPr>
          </a:p>
          <a:p>
            <a:pPr lvl="0" indent="447675"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0800000">
            <a:off x="0" y="623728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Рисунок 12" descr="l_niias_rus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6308725"/>
            <a:ext cx="1050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logo_rz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294438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1274" y="-9525"/>
            <a:ext cx="9102725" cy="711197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ru-RU" sz="2200" i="1" dirty="0" smtClean="0">
                <a:solidFill>
                  <a:srgbClr val="000000"/>
                </a:solidFill>
              </a:rPr>
              <a:t>Автоматизированные системы управления технологическими процессами и техническими средствами </a:t>
            </a:r>
          </a:p>
          <a:p>
            <a:pPr algn="ctr" defTabSz="914400">
              <a:defRPr/>
            </a:pPr>
            <a:endParaRPr lang="en-US" sz="2200" i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01673"/>
            <a:ext cx="9144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8B28-A1AA-4A8E-A147-536C5E1F1DA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5275" y="1409700"/>
            <a:ext cx="841057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ru-RU" dirty="0" smtClean="0"/>
              <a:t>Основные типы:</a:t>
            </a:r>
          </a:p>
          <a:p>
            <a:pPr marL="447675" indent="-447675" defTabSz="9144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системы диспетчерской и электрической централизации,</a:t>
            </a:r>
          </a:p>
          <a:p>
            <a:pPr marL="447675" indent="-447675" defTabSz="9144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системы горочной автоматики,</a:t>
            </a:r>
          </a:p>
          <a:p>
            <a:pPr marL="447675" indent="-447675" defTabSz="9144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системы телемеханического управления подачей и снятием напряжения на контактный провод электрифицированных участков железных дорог,</a:t>
            </a:r>
          </a:p>
          <a:p>
            <a:pPr marL="447675" indent="-447675" defTabSz="9144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системы управления движением локомотивами и другие. </a:t>
            </a:r>
          </a:p>
          <a:p>
            <a:pPr marL="85725" indent="352425" defTabSz="914400">
              <a:spcAft>
                <a:spcPts val="600"/>
              </a:spcAft>
              <a:defRPr/>
            </a:pPr>
            <a:endParaRPr lang="ru-RU" dirty="0" smtClean="0"/>
          </a:p>
          <a:p>
            <a:pPr marL="85725" indent="352425" defTabSz="914400">
              <a:spcAft>
                <a:spcPts val="600"/>
              </a:spcAft>
              <a:defRPr/>
            </a:pPr>
            <a:endParaRPr lang="ru-RU" dirty="0" smtClean="0"/>
          </a:p>
          <a:p>
            <a:pPr marL="85725" indent="352425" defTabSz="914400">
              <a:spcAft>
                <a:spcPts val="600"/>
              </a:spcAft>
              <a:defRPr/>
            </a:pPr>
            <a:r>
              <a:rPr lang="ru-RU" dirty="0" smtClean="0"/>
              <a:t>Массовое использование микропроцессорных систем управления (МПСУ) для локального управления на нижнем уровне:</a:t>
            </a:r>
          </a:p>
          <a:p>
            <a:pPr marL="542925" indent="352425" defTabSz="9144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более 60 типов МПСУ</a:t>
            </a:r>
          </a:p>
          <a:p>
            <a:pPr marL="542925" indent="352425" defTabSz="9144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общее количество МПСУ различного назначения </a:t>
            </a:r>
            <a:r>
              <a:rPr lang="ru-RU" dirty="0" smtClean="0">
                <a:sym typeface="Symbol"/>
              </a:rPr>
              <a:t></a:t>
            </a:r>
            <a:r>
              <a:rPr lang="ru-RU" dirty="0" smtClean="0"/>
              <a:t> 30 тыс. экз.</a:t>
            </a:r>
          </a:p>
          <a:p>
            <a:pPr marL="85725" indent="352425" defTabSz="914400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0800000">
            <a:off x="0" y="623728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Рисунок 12" descr="l_niias_rus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6308725"/>
            <a:ext cx="1050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logo_rz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294438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1274" y="-9525"/>
            <a:ext cx="9102725" cy="711197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ru-RU" sz="2200" i="1" dirty="0" smtClean="0">
                <a:solidFill>
                  <a:srgbClr val="000000"/>
                </a:solidFill>
              </a:rPr>
              <a:t>Автоматизированные системы управления технологическими процессами и техническими средствами </a:t>
            </a:r>
          </a:p>
          <a:p>
            <a:pPr algn="ctr" defTabSz="914400">
              <a:defRPr/>
            </a:pPr>
            <a:endParaRPr lang="en-US" sz="2200" i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01673"/>
            <a:ext cx="9144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8B28-A1AA-4A8E-A147-536C5E1F1DA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49" y="1238250"/>
            <a:ext cx="80676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Кибератаки</a:t>
            </a:r>
            <a:r>
              <a:rPr lang="ru-RU" b="1" dirty="0" smtClean="0"/>
              <a:t> </a:t>
            </a:r>
            <a:r>
              <a:rPr lang="ru-RU" dirty="0" smtClean="0"/>
              <a:t>могут привести </a:t>
            </a:r>
            <a:r>
              <a:rPr lang="ru-RU" b="1" dirty="0" smtClean="0"/>
              <a:t>к катастрофическим последствиям </a:t>
            </a:r>
            <a:r>
              <a:rPr lang="ru-RU" dirty="0" smtClean="0"/>
              <a:t>для безопасности грузов, пассажиров и прилегающей к железной дороге окружающей среды и инфраструктуры.</a:t>
            </a:r>
          </a:p>
          <a:p>
            <a:endParaRPr lang="ru-RU" dirty="0" smtClean="0"/>
          </a:p>
          <a:p>
            <a:r>
              <a:rPr lang="ru-RU" dirty="0" smtClean="0"/>
              <a:t>В сложившейся ситуации многократно возрастает потребность в применении комплекса мероприятий, обеспечивающих:</a:t>
            </a:r>
          </a:p>
          <a:p>
            <a:pPr marL="628650" lvl="0" indent="-266700">
              <a:buFont typeface="Arial" pitchFamily="34" charset="0"/>
              <a:buChar char="•"/>
            </a:pPr>
            <a:r>
              <a:rPr lang="ru-RU" dirty="0" smtClean="0"/>
              <a:t>гарантированную проверку источника информации (авторство),</a:t>
            </a:r>
          </a:p>
          <a:p>
            <a:pPr marL="542925" lvl="0" indent="-180975">
              <a:buFont typeface="Arial" pitchFamily="34" charset="0"/>
              <a:buChar char="•"/>
            </a:pPr>
            <a:r>
              <a:rPr lang="ru-RU" dirty="0" smtClean="0"/>
              <a:t> неизменность передаваемой информации или команд (целостность),</a:t>
            </a:r>
          </a:p>
          <a:p>
            <a:pPr marL="542925" lvl="0" indent="-180975">
              <a:buFont typeface="Arial" pitchFamily="34" charset="0"/>
              <a:buChar char="•"/>
            </a:pPr>
            <a:r>
              <a:rPr lang="ru-RU" dirty="0" smtClean="0"/>
              <a:t> определение источника вредоносных воздействий или иной вредоносной информации (</a:t>
            </a:r>
            <a:r>
              <a:rPr lang="ru-RU" dirty="0" err="1" smtClean="0"/>
              <a:t>неотказуемость</a:t>
            </a:r>
            <a:r>
              <a:rPr lang="ru-RU" dirty="0" smtClean="0"/>
              <a:t>).</a:t>
            </a:r>
          </a:p>
          <a:p>
            <a:pPr marL="542925" lvl="0" indent="-180975"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Основной метод защиты - использования электронной подписи, основанный на технологии инфраструктуры открытых ключей (англ. PKI - </a:t>
            </a:r>
            <a:r>
              <a:rPr lang="ru-RU" dirty="0" err="1" smtClean="0"/>
              <a:t>Public</a:t>
            </a:r>
            <a:r>
              <a:rPr lang="ru-RU" dirty="0" smtClean="0"/>
              <a:t> </a:t>
            </a:r>
            <a:r>
              <a:rPr lang="ru-RU" dirty="0" err="1" smtClean="0"/>
              <a:t>Key</a:t>
            </a:r>
            <a:r>
              <a:rPr lang="ru-RU" dirty="0" smtClean="0"/>
              <a:t> </a:t>
            </a:r>
            <a:r>
              <a:rPr lang="ru-RU" dirty="0" err="1" smtClean="0"/>
              <a:t>Infrastructure</a:t>
            </a:r>
            <a:r>
              <a:rPr lang="ru-RU" dirty="0" smtClean="0"/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0800000">
            <a:off x="0" y="623728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Рисунок 12" descr="l_niias_rus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6308725"/>
            <a:ext cx="1050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logo_rz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294438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1274" y="-9525"/>
            <a:ext cx="9102725" cy="711197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ru-RU" sz="2200" i="1" dirty="0" smtClean="0">
                <a:solidFill>
                  <a:srgbClr val="000000"/>
                </a:solidFill>
              </a:rPr>
              <a:t>Применение технологии </a:t>
            </a:r>
            <a:r>
              <a:rPr lang="en-US" sz="2200" i="1" dirty="0" smtClean="0">
                <a:solidFill>
                  <a:srgbClr val="000000"/>
                </a:solidFill>
              </a:rPr>
              <a:t>PKI </a:t>
            </a:r>
            <a:r>
              <a:rPr lang="ru-RU" sz="2200" i="1" dirty="0" smtClean="0">
                <a:solidFill>
                  <a:srgbClr val="000000"/>
                </a:solidFill>
              </a:rPr>
              <a:t>в Интеллектуальной системе управления железнодорожном транспортом (ИСУЖТ)</a:t>
            </a:r>
          </a:p>
          <a:p>
            <a:pPr algn="ctr" defTabSz="914400">
              <a:defRPr/>
            </a:pPr>
            <a:endParaRPr lang="en-US" sz="2200" i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01673"/>
            <a:ext cx="9144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8B28-A1AA-4A8E-A147-536C5E1F1DA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49" y="771525"/>
            <a:ext cx="8067675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Однозначная взаимная аутентификация участников и объектов  информационного обмена в ИСУЖТ с использованием технологических сертификатов ключей проверки ЭП, обеспечивает: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безопасные соединения,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взаимную аутентификацию,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подпись технологических квитанций в процессе информационного обмена,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автоматизированную подпись электронных сообщений от различных узлов и устройств железнодорожной автоматики и телемеханики.</a:t>
            </a:r>
          </a:p>
          <a:p>
            <a:pPr>
              <a:lnSpc>
                <a:spcPct val="130000"/>
              </a:lnSpc>
            </a:pPr>
            <a:endParaRPr lang="ru-RU" dirty="0" smtClean="0"/>
          </a:p>
          <a:p>
            <a:r>
              <a:rPr lang="ru-RU" dirty="0" smtClean="0"/>
              <a:t>2. Система гарантированной доставки электронных сообщений и документов, а также их защищенное хранение.</a:t>
            </a:r>
          </a:p>
          <a:p>
            <a:r>
              <a:rPr lang="ru-RU" dirty="0" smtClean="0"/>
              <a:t>Цель - оперативный обмен подписанными ЭЦП и зашифрованными (при необходимости) электронными сообщениями с обеспечением строгой идентификации отправителя электронного документа, подтверждения его авторства и защиты информации при передаче и хранении. Юридически значимое электронное взаимодействие как между подсистемами ИСУЖТ, так и с другими информационными системами ОАО «РЖД»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0800000">
            <a:off x="0" y="6237288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Рисунок 12" descr="l_niias_rus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6308725"/>
            <a:ext cx="1050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logo_rz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294438"/>
            <a:ext cx="325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1274" y="-9525"/>
            <a:ext cx="9102725" cy="711197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ru-RU" sz="2200" i="1" dirty="0" smtClean="0">
                <a:solidFill>
                  <a:srgbClr val="000000"/>
                </a:solidFill>
              </a:rPr>
              <a:t>План работ по кибербезопасности ОАО «РЖД» </a:t>
            </a:r>
            <a:br>
              <a:rPr lang="ru-RU" sz="2200" i="1" dirty="0" smtClean="0">
                <a:solidFill>
                  <a:srgbClr val="000000"/>
                </a:solidFill>
              </a:rPr>
            </a:br>
            <a:r>
              <a:rPr lang="ru-RU" sz="2200" i="1" dirty="0" smtClean="0">
                <a:solidFill>
                  <a:srgbClr val="000000"/>
                </a:solidFill>
              </a:rPr>
              <a:t>на 2015 год</a:t>
            </a:r>
            <a:endParaRPr lang="en-US" sz="2200" i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0" y="701673"/>
            <a:ext cx="9144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48B28-A1AA-4A8E-A147-536C5E1F1DA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49" y="1761619"/>
            <a:ext cx="806767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Проведение испытаний на </a:t>
            </a:r>
            <a:r>
              <a:rPr lang="ru-RU" dirty="0" err="1" smtClean="0"/>
              <a:t>кибербезопасность</a:t>
            </a:r>
            <a:r>
              <a:rPr lang="ru-RU" dirty="0" smtClean="0"/>
              <a:t> 16 МПСУ</a:t>
            </a:r>
          </a:p>
          <a:p>
            <a:pPr marL="447675" lvl="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dirty="0" smtClean="0"/>
          </a:p>
          <a:p>
            <a:pPr marL="447675" lvl="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Повторная проверка на </a:t>
            </a:r>
            <a:r>
              <a:rPr lang="ru-RU" dirty="0" err="1" smtClean="0"/>
              <a:t>кибербезопасность</a:t>
            </a:r>
            <a:r>
              <a:rPr lang="ru-RU" dirty="0" smtClean="0"/>
              <a:t> после устранения производителем ранее выявленных недостатков для 4-х систем</a:t>
            </a:r>
          </a:p>
          <a:p>
            <a:pPr marL="447675" lvl="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dirty="0" smtClean="0"/>
          </a:p>
          <a:p>
            <a:pPr marL="447675" lvl="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 smtClean="0"/>
              <a:t>Кибераудит</a:t>
            </a:r>
            <a:r>
              <a:rPr lang="ru-RU" dirty="0" smtClean="0"/>
              <a:t> на месте постоянной дислокации для 4-х систем</a:t>
            </a:r>
          </a:p>
          <a:p>
            <a:pPr marL="447675" lvl="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dirty="0" smtClean="0"/>
          </a:p>
          <a:p>
            <a:pPr marL="447675" lvl="0" indent="-4476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Разработка 8 нормативно – методических документов по кибербезопасности.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RZD">
      <a:dk1>
        <a:sysClr val="windowText" lastClr="000000"/>
      </a:dk1>
      <a:lt1>
        <a:sysClr val="window" lastClr="FFFFFF"/>
      </a:lt1>
      <a:dk2>
        <a:srgbClr val="455D70"/>
      </a:dk2>
      <a:lt2>
        <a:srgbClr val="EEECE1"/>
      </a:lt2>
      <a:accent1>
        <a:srgbClr val="455D70"/>
      </a:accent1>
      <a:accent2>
        <a:srgbClr val="68798B"/>
      </a:accent2>
      <a:accent3>
        <a:srgbClr val="909CAA"/>
      </a:accent3>
      <a:accent4>
        <a:srgbClr val="A3A86B"/>
      </a:accent4>
      <a:accent5>
        <a:srgbClr val="D3D7BD"/>
      </a:accent5>
      <a:accent6>
        <a:srgbClr val="0066A1"/>
      </a:accent6>
      <a:hlink>
        <a:srgbClr val="455D70"/>
      </a:hlink>
      <a:folHlink>
        <a:srgbClr val="909CA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1671</TotalTime>
  <Words>709</Words>
  <Application>Microsoft Office PowerPoint</Application>
  <PresentationFormat>Экран (4:3)</PresentationFormat>
  <Paragraphs>106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Шаблон презентации</vt:lpstr>
      <vt:lpstr>Оформление по умолчанию</vt:lpstr>
      <vt:lpstr>Документ</vt:lpstr>
      <vt:lpstr>Вопросы применения электронной подписи для обеспечения кибербезопасности автоматизированных систем управления технологическими процессами и техническими средствами железнодорожного транспорта.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Представляем Вам  новый шаблон презентации РЖД</dc:title>
  <dc:creator>1</dc:creator>
  <cp:lastModifiedBy>s.dudnik</cp:lastModifiedBy>
  <cp:revision>88</cp:revision>
  <dcterms:created xsi:type="dcterms:W3CDTF">2011-03-11T08:51:56Z</dcterms:created>
  <dcterms:modified xsi:type="dcterms:W3CDTF">2015-07-03T10:28:50Z</dcterms:modified>
</cp:coreProperties>
</file>