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lvl1pPr>
      <a:defRPr>
        <a:solidFill>
          <a:srgbClr val="292934"/>
        </a:solidFill>
        <a:latin typeface="Arial"/>
        <a:ea typeface="Arial"/>
        <a:cs typeface="Arial"/>
        <a:sym typeface="Arial"/>
      </a:defRPr>
    </a:lvl1pPr>
    <a:lvl2pPr indent="457200">
      <a:defRPr>
        <a:solidFill>
          <a:srgbClr val="292934"/>
        </a:solidFill>
        <a:latin typeface="Arial"/>
        <a:ea typeface="Arial"/>
        <a:cs typeface="Arial"/>
        <a:sym typeface="Arial"/>
      </a:defRPr>
    </a:lvl2pPr>
    <a:lvl3pPr indent="914400">
      <a:defRPr>
        <a:solidFill>
          <a:srgbClr val="292934"/>
        </a:solidFill>
        <a:latin typeface="Arial"/>
        <a:ea typeface="Arial"/>
        <a:cs typeface="Arial"/>
        <a:sym typeface="Arial"/>
      </a:defRPr>
    </a:lvl3pPr>
    <a:lvl4pPr indent="1371600">
      <a:defRPr>
        <a:solidFill>
          <a:srgbClr val="292934"/>
        </a:solidFill>
        <a:latin typeface="Arial"/>
        <a:ea typeface="Arial"/>
        <a:cs typeface="Arial"/>
        <a:sym typeface="Arial"/>
      </a:defRPr>
    </a:lvl4pPr>
    <a:lvl5pPr indent="1828800">
      <a:defRPr>
        <a:solidFill>
          <a:srgbClr val="292934"/>
        </a:solidFill>
        <a:latin typeface="Arial"/>
        <a:ea typeface="Arial"/>
        <a:cs typeface="Arial"/>
        <a:sym typeface="Arial"/>
      </a:defRPr>
    </a:lvl5pPr>
    <a:lvl6pPr indent="2286000">
      <a:defRPr>
        <a:solidFill>
          <a:srgbClr val="292934"/>
        </a:solidFill>
        <a:latin typeface="Arial"/>
        <a:ea typeface="Arial"/>
        <a:cs typeface="Arial"/>
        <a:sym typeface="Arial"/>
      </a:defRPr>
    </a:lvl6pPr>
    <a:lvl7pPr indent="2743200">
      <a:defRPr>
        <a:solidFill>
          <a:srgbClr val="292934"/>
        </a:solidFill>
        <a:latin typeface="Arial"/>
        <a:ea typeface="Arial"/>
        <a:cs typeface="Arial"/>
        <a:sym typeface="Arial"/>
      </a:defRPr>
    </a:lvl7pPr>
    <a:lvl8pPr indent="3200400">
      <a:defRPr>
        <a:solidFill>
          <a:srgbClr val="292934"/>
        </a:solidFill>
        <a:latin typeface="Arial"/>
        <a:ea typeface="Arial"/>
        <a:cs typeface="Arial"/>
        <a:sym typeface="Arial"/>
      </a:defRPr>
    </a:lvl8pPr>
    <a:lvl9pPr indent="3657600">
      <a:defRPr>
        <a:solidFill>
          <a:srgbClr val="292934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FDD"/>
          </a:solidFill>
        </a:fill>
      </a:tcStyle>
    </a:wholeTbl>
    <a:band2H>
      <a:tcTxStyle b="def" i="def"/>
      <a:tcStyle>
        <a:tcBdr/>
        <a:fill>
          <a:solidFill>
            <a:srgbClr val="EEF0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3A2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3A29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3A2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1D0"/>
          </a:solidFill>
        </a:fill>
      </a:tcStyle>
    </a:wholeTbl>
    <a:band2H>
      <a:tcTxStyle b="def" i="def"/>
      <a:tcStyle>
        <a:tcBdr/>
        <a:fill>
          <a:solidFill>
            <a:srgbClr val="EBE9E9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2605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2605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26056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CECD"/>
          </a:solidFill>
        </a:fill>
      </a:tcStyle>
    </a:wholeTbl>
    <a:band2H>
      <a:tcTxStyle b="def" i="def"/>
      <a:tcStyle>
        <a:tcBdr/>
        <a:fill>
          <a:solidFill>
            <a:srgbClr val="EB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463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463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463D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A2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92934"/>
              </a:solidFill>
              <a:prstDash val="solid"/>
              <a:bevel/>
            </a:ln>
          </a:top>
          <a:bottom>
            <a:ln w="25400" cap="flat">
              <a:solidFill>
                <a:srgbClr val="29293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92934"/>
              </a:solidFill>
              <a:prstDash val="solid"/>
              <a:bevel/>
            </a:ln>
          </a:top>
          <a:bottom>
            <a:ln w="25400" cap="flat">
              <a:solidFill>
                <a:srgbClr val="29293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A2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CBCC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9293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9293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92934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bevel/>
            </a:ln>
          </a:left>
          <a:right>
            <a:ln w="12700" cap="flat">
              <a:solidFill>
                <a:srgbClr val="292934"/>
              </a:solidFill>
              <a:prstDash val="solid"/>
              <a:bevel/>
            </a:ln>
          </a:right>
          <a:top>
            <a:ln w="12700" cap="flat">
              <a:solidFill>
                <a:srgbClr val="292934"/>
              </a:solidFill>
              <a:prstDash val="solid"/>
              <a:bevel/>
            </a:ln>
          </a:top>
          <a:bottom>
            <a:ln w="12700" cap="flat">
              <a:solidFill>
                <a:srgbClr val="292934"/>
              </a:solidFill>
              <a:prstDash val="solid"/>
              <a:bevel/>
            </a:ln>
          </a:bottom>
          <a:insideH>
            <a:ln w="12700" cap="flat">
              <a:solidFill>
                <a:srgbClr val="292934"/>
              </a:solidFill>
              <a:prstDash val="solid"/>
              <a:bevel/>
            </a:ln>
          </a:insideH>
          <a:insideV>
            <a:ln w="12700" cap="flat">
              <a:solidFill>
                <a:srgbClr val="292934"/>
              </a:solidFill>
              <a:prstDash val="solid"/>
              <a:bevel/>
            </a:ln>
          </a:insideV>
        </a:tcBdr>
        <a:fill>
          <a:solidFill>
            <a:srgbClr val="292934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bevel/>
            </a:ln>
          </a:left>
          <a:right>
            <a:ln w="12700" cap="flat">
              <a:solidFill>
                <a:srgbClr val="292934"/>
              </a:solidFill>
              <a:prstDash val="solid"/>
              <a:bevel/>
            </a:ln>
          </a:right>
          <a:top>
            <a:ln w="12700" cap="flat">
              <a:solidFill>
                <a:srgbClr val="292934"/>
              </a:solidFill>
              <a:prstDash val="solid"/>
              <a:bevel/>
            </a:ln>
          </a:top>
          <a:bottom>
            <a:ln w="12700" cap="flat">
              <a:solidFill>
                <a:srgbClr val="292934"/>
              </a:solidFill>
              <a:prstDash val="solid"/>
              <a:bevel/>
            </a:ln>
          </a:bottom>
          <a:insideH>
            <a:ln w="12700" cap="flat">
              <a:solidFill>
                <a:srgbClr val="292934"/>
              </a:solidFill>
              <a:prstDash val="solid"/>
              <a:bevel/>
            </a:ln>
          </a:insideH>
          <a:insideV>
            <a:ln w="12700" cap="flat">
              <a:solidFill>
                <a:srgbClr val="292934"/>
              </a:solidFill>
              <a:prstDash val="solid"/>
              <a:bevel/>
            </a:ln>
          </a:insideV>
        </a:tcBdr>
        <a:fill>
          <a:solidFill>
            <a:srgbClr val="292934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bevel/>
            </a:ln>
          </a:left>
          <a:right>
            <a:ln w="12700" cap="flat">
              <a:solidFill>
                <a:srgbClr val="292934"/>
              </a:solidFill>
              <a:prstDash val="solid"/>
              <a:bevel/>
            </a:ln>
          </a:right>
          <a:top>
            <a:ln w="50800" cap="flat">
              <a:solidFill>
                <a:srgbClr val="292934"/>
              </a:solidFill>
              <a:prstDash val="solid"/>
              <a:bevel/>
            </a:ln>
          </a:top>
          <a:bottom>
            <a:ln w="12700" cap="flat">
              <a:solidFill>
                <a:srgbClr val="292934"/>
              </a:solidFill>
              <a:prstDash val="solid"/>
              <a:bevel/>
            </a:ln>
          </a:bottom>
          <a:insideH>
            <a:ln w="12700" cap="flat">
              <a:solidFill>
                <a:srgbClr val="292934"/>
              </a:solidFill>
              <a:prstDash val="solid"/>
              <a:bevel/>
            </a:ln>
          </a:insideH>
          <a:insideV>
            <a:ln w="12700" cap="flat">
              <a:solidFill>
                <a:srgbClr val="292934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bevel/>
            </a:ln>
          </a:left>
          <a:right>
            <a:ln w="12700" cap="flat">
              <a:solidFill>
                <a:srgbClr val="292934"/>
              </a:solidFill>
              <a:prstDash val="solid"/>
              <a:bevel/>
            </a:ln>
          </a:right>
          <a:top>
            <a:ln w="12700" cap="flat">
              <a:solidFill>
                <a:srgbClr val="292934"/>
              </a:solidFill>
              <a:prstDash val="solid"/>
              <a:bevel/>
            </a:ln>
          </a:top>
          <a:bottom>
            <a:ln w="25400" cap="flat">
              <a:solidFill>
                <a:srgbClr val="292934"/>
              </a:solidFill>
              <a:prstDash val="solid"/>
              <a:bevel/>
            </a:ln>
          </a:bottom>
          <a:insideH>
            <a:ln w="12700" cap="flat">
              <a:solidFill>
                <a:srgbClr val="292934"/>
              </a:solidFill>
              <a:prstDash val="solid"/>
              <a:bevel/>
            </a:ln>
          </a:insideH>
          <a:insideV>
            <a:ln w="12700" cap="flat">
              <a:solidFill>
                <a:srgbClr val="292934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85800" y="0"/>
            <a:ext cx="7848600" cy="32988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cap="all" sz="54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-100" sz="5400">
                <a:solidFill>
                  <a:srgbClr val="D2533C"/>
                </a:solidFill>
              </a:rPr>
              <a:t>Текст заголовка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85800" y="3505200"/>
            <a:ext cx="6400800" cy="3352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57576E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7576E"/>
                </a:solidFill>
              </a:rPr>
              <a:t>Уровень текста 1</a:t>
            </a:r>
            <a:endParaRPr sz="2400">
              <a:solidFill>
                <a:srgbClr val="57576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7576E"/>
                </a:solidFill>
              </a:rPr>
              <a:t>Уровень текста 2</a:t>
            </a:r>
            <a:endParaRPr sz="2400">
              <a:solidFill>
                <a:srgbClr val="57576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7576E"/>
                </a:solidFill>
              </a:rPr>
              <a:t>Уровень текста 3</a:t>
            </a:r>
            <a:endParaRPr sz="2400">
              <a:solidFill>
                <a:srgbClr val="57576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7576E"/>
                </a:solidFill>
              </a:rPr>
              <a:t>Уровень текста 4</a:t>
            </a:r>
            <a:endParaRPr sz="2400">
              <a:solidFill>
                <a:srgbClr val="57576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7576E"/>
                </a:solidFill>
              </a:rPr>
              <a:t>Уровень текста 5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1" name="Shape 11"/>
          <p:cNvSpPr/>
          <p:nvPr/>
        </p:nvSpPr>
        <p:spPr>
          <a:xfrm>
            <a:off x="685799" y="3398519"/>
            <a:ext cx="7848601" cy="1590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Текст заголовка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1</a:t>
            </a:r>
            <a:endParaRPr sz="24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2</a:t>
            </a:r>
            <a:endParaRPr sz="24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3</a:t>
            </a:r>
            <a:endParaRPr sz="24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4</a:t>
            </a:r>
            <a:endParaRPr sz="24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5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6629400" y="0"/>
            <a:ext cx="2057400" cy="64770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Текст заголовка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457200" y="609600"/>
            <a:ext cx="60198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1</a:t>
            </a:r>
            <a:endParaRPr sz="24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2</a:t>
            </a:r>
            <a:endParaRPr sz="24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3</a:t>
            </a:r>
            <a:endParaRPr sz="24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4</a:t>
            </a:r>
            <a:endParaRPr sz="24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5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Текст заголовка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1</a:t>
            </a:r>
            <a:endParaRPr sz="24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2</a:t>
            </a:r>
            <a:endParaRPr sz="24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3</a:t>
            </a:r>
            <a:endParaRPr sz="24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4</a:t>
            </a:r>
            <a:endParaRPr sz="24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5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bg>
      <p:bgPr>
        <a:solidFill>
          <a:srgbClr val="D25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722312" y="647700"/>
            <a:ext cx="7772401" cy="3914775"/>
          </a:xfrm>
          <a:prstGeom prst="rect">
            <a:avLst/>
          </a:prstGeom>
        </p:spPr>
        <p:txBody>
          <a:bodyPr anchor="b"/>
          <a:lstStyle>
            <a:lvl1pPr>
              <a:defRPr cap="all" sz="4800">
                <a:solidFill>
                  <a:srgbClr val="F3F2DC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-100" sz="4800">
                <a:solidFill>
                  <a:srgbClr val="F3F2DC"/>
                </a:solidFill>
              </a:rPr>
              <a:t>Текст заголовка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722312" y="4626864"/>
            <a:ext cx="7772401" cy="223113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F3F2DC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3F2DC"/>
                </a:solidFill>
              </a:rPr>
              <a:t>Уровень текста 1</a:t>
            </a:r>
            <a:endParaRPr sz="2400">
              <a:solidFill>
                <a:srgbClr val="F3F2D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3F2DC"/>
                </a:solidFill>
              </a:rPr>
              <a:t>Уровень текста 2</a:t>
            </a:r>
            <a:endParaRPr sz="2400">
              <a:solidFill>
                <a:srgbClr val="F3F2D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3F2DC"/>
                </a:solidFill>
              </a:rPr>
              <a:t>Уровень текста 3</a:t>
            </a:r>
            <a:endParaRPr sz="2400">
              <a:solidFill>
                <a:srgbClr val="F3F2D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3F2DC"/>
                </a:solidFill>
              </a:rPr>
              <a:t>Уровень текста 4</a:t>
            </a:r>
            <a:endParaRPr sz="2400">
              <a:solidFill>
                <a:srgbClr val="F3F2D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3F2DC"/>
                </a:solidFill>
              </a:rPr>
              <a:t>Уровень текста 5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0" name="Shape 20"/>
          <p:cNvSpPr/>
          <p:nvPr/>
        </p:nvSpPr>
        <p:spPr>
          <a:xfrm>
            <a:off x="731519" y="4599431"/>
            <a:ext cx="7848601" cy="1590"/>
          </a:xfrm>
          <a:prstGeom prst="line">
            <a:avLst/>
          </a:prstGeom>
          <a:ln w="19050">
            <a:solidFill>
              <a:srgbClr val="F3F2D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384048"/>
            <a:ext cx="8229600" cy="1289304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Текст заголовка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673351"/>
            <a:ext cx="4038600" cy="518465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87680" indent="-213360">
              <a:spcBef>
                <a:spcPts val="600"/>
              </a:spcBef>
              <a:defRPr sz="2800"/>
            </a:lvl2pPr>
            <a:lvl3pPr marL="804672" indent="-256032">
              <a:spcBef>
                <a:spcPts val="600"/>
              </a:spcBef>
              <a:defRPr sz="2800"/>
            </a:lvl3pPr>
            <a:lvl4pPr marL="1107439" indent="-284480">
              <a:spcBef>
                <a:spcPts val="600"/>
              </a:spcBef>
              <a:defRPr sz="2800"/>
            </a:lvl4pPr>
            <a:lvl5pPr marL="1264919" indent="-21336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Уровень текста 1</a:t>
            </a:r>
            <a:endParaRPr sz="28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Уровень текста 2</a:t>
            </a:r>
            <a:endParaRPr sz="28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Уровень текста 3</a:t>
            </a:r>
            <a:endParaRPr sz="28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Уровень текста 4</a:t>
            </a:r>
            <a:endParaRPr sz="28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92934"/>
                </a:solidFill>
              </a:rPr>
              <a:t>Уровень текста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474945"/>
            <a:ext cx="8229600" cy="110751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Текст заголовка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457200" y="1582454"/>
            <a:ext cx="3931921" cy="8276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D2533C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2533C"/>
                </a:solidFill>
              </a:rPr>
              <a:t>Уровень текста 1</a:t>
            </a:r>
            <a:endParaRPr sz="2000">
              <a:solidFill>
                <a:srgbClr val="D2533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2533C"/>
                </a:solidFill>
              </a:rPr>
              <a:t>Уровень текста 2</a:t>
            </a:r>
            <a:endParaRPr sz="2000">
              <a:solidFill>
                <a:srgbClr val="D2533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2533C"/>
                </a:solidFill>
              </a:rPr>
              <a:t>Уровень текста 3</a:t>
            </a:r>
            <a:endParaRPr sz="2000">
              <a:solidFill>
                <a:srgbClr val="D2533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2533C"/>
                </a:solidFill>
              </a:rPr>
              <a:t>Уровень текста 4</a:t>
            </a:r>
            <a:endParaRPr sz="2000">
              <a:solidFill>
                <a:srgbClr val="D2533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D2533C"/>
                </a:solidFill>
              </a:rPr>
              <a:t>Уровень текста 5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9" name="Shape 29"/>
          <p:cNvSpPr/>
          <p:nvPr/>
        </p:nvSpPr>
        <p:spPr>
          <a:xfrm flipH="1">
            <a:off x="4571999" y="1691640"/>
            <a:ext cx="796" cy="4709160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Текст заголовка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457200" y="0"/>
            <a:ext cx="2139696" cy="205395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2400">
                <a:solidFill>
                  <a:srgbClr val="D2533C"/>
                </a:solidFill>
              </a:rPr>
              <a:t>Текст заголовка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2971800" y="792079"/>
            <a:ext cx="5715000" cy="6065922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83325" indent="-209005">
              <a:spcBef>
                <a:spcPts val="700"/>
              </a:spcBef>
              <a:defRPr sz="3200"/>
            </a:lvl2pPr>
            <a:lvl3pPr marL="792480" indent="-243840">
              <a:spcBef>
                <a:spcPts val="700"/>
              </a:spcBef>
              <a:defRPr sz="3200"/>
            </a:lvl3pPr>
            <a:lvl4pPr marL="1115567" indent="-292608">
              <a:spcBef>
                <a:spcPts val="700"/>
              </a:spcBef>
              <a:defRPr sz="3200"/>
            </a:lvl4pPr>
            <a:lvl5pPr marL="1271016" indent="-219456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92934"/>
                </a:solidFill>
              </a:rPr>
              <a:t>Уровень текста 1</a:t>
            </a:r>
            <a:endParaRPr sz="32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92934"/>
                </a:solidFill>
              </a:rPr>
              <a:t>Уровень текста 2</a:t>
            </a:r>
            <a:endParaRPr sz="32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92934"/>
                </a:solidFill>
              </a:rPr>
              <a:t>Уровень текста 3</a:t>
            </a:r>
            <a:endParaRPr sz="32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92934"/>
                </a:solidFill>
              </a:rPr>
              <a:t>Уровень текста 4</a:t>
            </a:r>
            <a:endParaRPr sz="32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92934"/>
                </a:solidFill>
              </a:rPr>
              <a:t>Уровень текста 5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9" name="Shape 39"/>
          <p:cNvSpPr/>
          <p:nvPr/>
        </p:nvSpPr>
        <p:spPr>
          <a:xfrm flipH="1">
            <a:off x="2775009" y="792079"/>
            <a:ext cx="1590" cy="5577841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457200" y="0"/>
            <a:ext cx="2142681" cy="2057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2400">
                <a:solidFill>
                  <a:srgbClr val="D2533C"/>
                </a:solidFill>
              </a:rPr>
              <a:t>Текст заголовка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457200" y="2133600"/>
            <a:ext cx="2139696" cy="472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92934"/>
                </a:solidFill>
              </a:rPr>
              <a:t>Уровень текста 1</a:t>
            </a:r>
            <a:endParaRPr sz="14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92934"/>
                </a:solidFill>
              </a:rPr>
              <a:t>Уровень текста 2</a:t>
            </a:r>
            <a:endParaRPr sz="14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92934"/>
                </a:solidFill>
              </a:rPr>
              <a:t>Уровень текста 3</a:t>
            </a:r>
            <a:endParaRPr sz="14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92934"/>
                </a:solidFill>
              </a:rPr>
              <a:t>Уровень текста 4</a:t>
            </a:r>
            <a:endParaRPr sz="14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92934"/>
                </a:solidFill>
              </a:rPr>
              <a:t>Уровень текста 5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220785"/>
            <a:ext cx="9144000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0" y="-1"/>
            <a:ext cx="9144000" cy="365762"/>
          </a:xfrm>
          <a:prstGeom prst="rect">
            <a:avLst/>
          </a:prstGeom>
          <a:solidFill>
            <a:srgbClr val="93A29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Текст заголовка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1</a:t>
            </a:r>
            <a:endParaRPr sz="24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2</a:t>
            </a:r>
            <a:endParaRPr sz="24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3</a:t>
            </a:r>
            <a:endParaRPr sz="24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4</a:t>
            </a:r>
            <a:endParaRPr sz="24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Уровень текста 5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7620000" y="38468"/>
            <a:ext cx="10668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b="1" sz="14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1pPr>
      <a:lvl2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2pPr>
      <a:lvl3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3pPr>
      <a:lvl4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4pPr>
      <a:lvl5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5pPr>
      <a:lvl6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6pPr>
      <a:lvl7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7pPr>
      <a:lvl8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8pPr>
      <a:lvl9pPr>
        <a:defRPr spc="-100" sz="4000">
          <a:solidFill>
            <a:srgbClr val="D2533C"/>
          </a:solidFill>
          <a:latin typeface="Arial"/>
          <a:ea typeface="Arial"/>
          <a:cs typeface="Arial"/>
          <a:sym typeface="Arial"/>
        </a:defRPr>
      </a:lvl9pPr>
    </p:titleStyle>
    <p:bodyStyle>
      <a:lvl1pPr marL="182879" indent="-182879">
        <a:spcBef>
          <a:spcPts val="500"/>
        </a:spcBef>
        <a:buClr>
          <a:srgbClr val="93A299"/>
        </a:buClr>
        <a:buSzPct val="85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1pPr>
      <a:lvl2pPr marL="493775" indent="-219455">
        <a:spcBef>
          <a:spcPts val="500"/>
        </a:spcBef>
        <a:buClr>
          <a:srgbClr val="93A299"/>
        </a:buClr>
        <a:buSzPct val="85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2pPr>
      <a:lvl3pPr marL="792479" indent="-243840">
        <a:spcBef>
          <a:spcPts val="500"/>
        </a:spcBef>
        <a:buClr>
          <a:srgbClr val="93A299"/>
        </a:buClr>
        <a:buSzPct val="90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3pPr>
      <a:lvl4pPr marL="1097279" indent="-274319">
        <a:spcBef>
          <a:spcPts val="500"/>
        </a:spcBef>
        <a:buClr>
          <a:srgbClr val="93A299"/>
        </a:buClr>
        <a:buSzPct val="100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4pPr>
      <a:lvl5pPr marL="1286691" indent="-235131">
        <a:spcBef>
          <a:spcPts val="500"/>
        </a:spcBef>
        <a:buClr>
          <a:srgbClr val="93A299"/>
        </a:buClr>
        <a:buSzPct val="100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5pPr>
      <a:lvl6pPr marL="1526344" indent="-337624">
        <a:spcBef>
          <a:spcPts val="500"/>
        </a:spcBef>
        <a:buClr>
          <a:srgbClr val="93A299"/>
        </a:buClr>
        <a:buSzPct val="100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6pPr>
      <a:lvl7pPr marL="1709224" indent="-337624">
        <a:spcBef>
          <a:spcPts val="500"/>
        </a:spcBef>
        <a:buClr>
          <a:srgbClr val="93A299"/>
        </a:buClr>
        <a:buSzPct val="100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7pPr>
      <a:lvl8pPr marL="1892104" indent="-337624">
        <a:spcBef>
          <a:spcPts val="500"/>
        </a:spcBef>
        <a:buClr>
          <a:srgbClr val="93A299"/>
        </a:buClr>
        <a:buSzPct val="100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8pPr>
      <a:lvl9pPr marL="2074984" indent="-337624">
        <a:spcBef>
          <a:spcPts val="500"/>
        </a:spcBef>
        <a:buClr>
          <a:srgbClr val="93A299"/>
        </a:buClr>
        <a:buSzPct val="100000"/>
        <a:buFont typeface="Arial"/>
        <a:buChar char="•"/>
        <a:defRPr sz="2400">
          <a:solidFill>
            <a:srgbClr val="292934"/>
          </a:solidFill>
          <a:latin typeface="Arial"/>
          <a:ea typeface="Arial"/>
          <a:cs typeface="Arial"/>
          <a:sym typeface="Arial"/>
        </a:defRPr>
      </a:lvl9pPr>
    </p:bodyStyle>
    <p:otherStyle>
      <a:lvl1pPr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>
        <a:defRPr b="1"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latypus-platform.org" TargetMode="External"/><Relationship Id="rId3" Type="http://schemas.openxmlformats.org/officeDocument/2006/relationships/hyperlink" Target="http://www.altsoft.biz" TargetMode="External"/><Relationship Id="rId4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685800" y="1383042"/>
            <a:ext cx="7848600" cy="19272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-100" sz="5400">
                <a:solidFill>
                  <a:srgbClr val="D2533C"/>
                </a:solidFill>
              </a:rPr>
              <a:t>Альтернатива-софт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685800" y="3505200"/>
            <a:ext cx="7326142" cy="1752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7576E"/>
                </a:solidFill>
              </a:rPr>
              <a:t>Импортозамещение в сфере разработки ПО. Безопасная отечественная платформа построения корпоративных приложений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Преимущества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457200" y="1611642"/>
            <a:ext cx="8229600" cy="48768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Экономия до 80</a:t>
            </a:r>
            <a:r>
              <a:rPr sz="2400">
                <a:solidFill>
                  <a:srgbClr val="292934"/>
                </a:solidFill>
              </a:rPr>
              <a:t>% </a:t>
            </a:r>
            <a:r>
              <a:rPr sz="2400">
                <a:solidFill>
                  <a:srgbClr val="292934"/>
                </a:solidFill>
              </a:rPr>
              <a:t>времени на разработке</a:t>
            </a:r>
            <a:endParaRPr sz="2400">
              <a:solidFill>
                <a:srgbClr val="29293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Снижение объема исходного кода</a:t>
            </a:r>
            <a:endParaRPr sz="2400">
              <a:solidFill>
                <a:srgbClr val="29293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Легкость развертывания и поддержки приложений</a:t>
            </a:r>
          </a:p>
        </p:txBody>
      </p:sp>
      <p:pic>
        <p:nvPicPr>
          <p:cNvPr id="106" name="image17.jpeg" descr="Metabolism-Booster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1534" y="3617428"/>
            <a:ext cx="3015264" cy="2522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18.png" descr="increase-computer-speed5 cop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2774" y="3655321"/>
            <a:ext cx="3000376" cy="2495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19.png" descr="raiseIncom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80103" y="3163880"/>
            <a:ext cx="3623412" cy="3313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Примеры проектов на Platypus.js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400">
                <a:solidFill>
                  <a:srgbClr val="FFFFFF"/>
                </a:solidFill>
              </a:rPr>
            </a:fld>
          </a:p>
        </p:txBody>
      </p:sp>
      <p:graphicFrame>
        <p:nvGraphicFramePr>
          <p:cNvPr id="112" name="Table 112"/>
          <p:cNvGraphicFramePr/>
          <p:nvPr/>
        </p:nvGraphicFramePr>
        <p:xfrm>
          <a:off x="542313" y="1580753"/>
          <a:ext cx="8414153" cy="52672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800484"/>
                <a:gridCol w="2800484"/>
                <a:gridCol w="2800484"/>
              </a:tblGrid>
              <a:tr h="1590516">
                <a:tc>
                  <a:txBody>
                    <a:bodyPr/>
                    <a:lstStyle/>
                    <a:p>
                      <a:pPr lvl="0">
                        <a:defRPr sz="1800"/>
                      </a:pPr>
                    </a:p>
                  </a:txBody>
                  <a:tcPr marL="63500" marR="63500" marT="63500" marB="63500" anchor="t" anchorCtr="0" horzOverflow="overflow">
                    <a:blipFill rotWithShape="1">
                      <a:blip r:embed="rId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/>
                      </a:pPr>
                    </a:p>
                  </a:txBody>
                  <a:tcPr marL="63500" marR="63500" marT="63500" marB="63500" anchor="t" anchorCtr="0" horzOverflow="overflow"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/>
                      </a:pPr>
                    </a:p>
                  </a:txBody>
                  <a:tcPr marL="63500" marR="63500" marT="63500" marB="63500" anchor="t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3664078">
                <a:tc>
                  <a:txBody>
                    <a:bodyPr/>
                    <a:lstStyle/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AC1600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Система мониторинга</a:t>
                      </a:r>
                      <a:endParaRPr sz="1400">
                        <a:solidFill>
                          <a:srgbClr val="AC1600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AC1600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транспорта «Corvus»</a:t>
                      </a:r>
                      <a:endParaRPr sz="1400">
                        <a:solidFill>
                          <a:srgbClr val="AC1600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endParaRPr sz="1400">
                        <a:solidFill>
                          <a:srgbClr val="AC1600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Система мониторинга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предназначена для контроля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параметров и состояния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транспортных средств и иных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подвижных механизмов,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мобильных устройств.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Срок и количество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разработчиков: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2 года, 3 человека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AC1600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Система сопровождения</a:t>
                      </a:r>
                      <a:endParaRPr sz="1400">
                        <a:solidFill>
                          <a:srgbClr val="AC1600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AC1600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предвыборной кампании</a:t>
                      </a:r>
                      <a:endParaRPr sz="1400">
                        <a:solidFill>
                          <a:srgbClr val="AC1600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AC1600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«АгитПроф»</a:t>
                      </a:r>
                      <a:endParaRPr sz="1400">
                        <a:solidFill>
                          <a:srgbClr val="AC1600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endParaRPr sz="1400">
                        <a:solidFill>
                          <a:srgbClr val="AC1600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Система «АгитПроф»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предназначена для обработки и систематизации данных об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избирателях и получения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достоверной информации о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политической ситуации в регионе использования.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Срок и количество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разработчиков: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8 месяцев, 2 человека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AC1600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Программный комплекс</a:t>
                      </a:r>
                      <a:endParaRPr sz="1400">
                        <a:solidFill>
                          <a:srgbClr val="AC1600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AC1600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«Электронный паспорт плети»</a:t>
                      </a:r>
                      <a:endParaRPr sz="1400">
                        <a:solidFill>
                          <a:srgbClr val="AC1600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endParaRPr sz="1400">
                        <a:solidFill>
                          <a:srgbClr val="AC1600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Программный комплекс предназначен для сбора, централизованной</a:t>
                      </a:r>
                      <a:endParaRPr sz="140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обработки и хранения</a:t>
                      </a:r>
                      <a:endParaRPr sz="140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информации о производственном</a:t>
                      </a:r>
                      <a:endParaRPr sz="140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процессе рельсосварочного</a:t>
                      </a:r>
                      <a:endParaRPr sz="140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предприятия.</a:t>
                      </a:r>
                      <a:endParaRPr sz="140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endParaRPr sz="140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Срок и количество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424242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разработчиков:</a:t>
                      </a:r>
                      <a:endParaRPr sz="1400">
                        <a:solidFill>
                          <a:srgbClr val="424242"/>
                        </a:solidFill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lvl="0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 месяцев, 3 человека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20.jpg" descr="Бизнес-идея-Оригинальное-решение-кадровой-проблемы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990" y="2703798"/>
            <a:ext cx="3370964" cy="210016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Область применения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-1" y="1600200"/>
            <a:ext cx="5501313" cy="1901506"/>
          </a:xfrm>
          <a:prstGeom prst="rect">
            <a:avLst/>
          </a:prstGeom>
        </p:spPr>
        <p:txBody>
          <a:bodyPr/>
          <a:lstStyle/>
          <a:p>
            <a:pPr lvl="1" marL="877887" indent="-342900">
              <a:spcBef>
                <a:spcPts val="400"/>
              </a:spcBef>
              <a:buSzPct val="75000"/>
              <a:tabLst>
                <a:tab pos="419100" algn="l"/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</a:tabLst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92934"/>
                </a:solidFill>
              </a:rPr>
              <a:t>Малый/Средний/Крупный бизнес</a:t>
            </a:r>
            <a:endParaRPr>
              <a:solidFill>
                <a:srgbClr val="292934"/>
              </a:solidFill>
            </a:endParaRPr>
          </a:p>
          <a:p>
            <a:pPr lvl="1" marL="877887" indent="-342900">
              <a:spcBef>
                <a:spcPts val="400"/>
              </a:spcBef>
              <a:buSzPct val="75000"/>
              <a:tabLst>
                <a:tab pos="419100" algn="l"/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</a:tabLst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92934"/>
                </a:solidFill>
              </a:rPr>
              <a:t>Государственные органы</a:t>
            </a:r>
            <a:endParaRPr>
              <a:solidFill>
                <a:srgbClr val="292934"/>
              </a:solidFill>
            </a:endParaRPr>
          </a:p>
          <a:p>
            <a:pPr lvl="1" marL="877887" indent="-342900">
              <a:spcBef>
                <a:spcPts val="400"/>
              </a:spcBef>
              <a:buSzPct val="75000"/>
              <a:tabLst>
                <a:tab pos="419100" algn="l"/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</a:tabLst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92934"/>
                </a:solidFill>
              </a:rPr>
              <a:t>Навигация и управление транспортом</a:t>
            </a:r>
            <a:endParaRPr>
              <a:solidFill>
                <a:srgbClr val="292934"/>
              </a:solidFill>
            </a:endParaRPr>
          </a:p>
          <a:p>
            <a:pPr lvl="1" marL="877887" indent="-342900">
              <a:spcBef>
                <a:spcPts val="400"/>
              </a:spcBef>
              <a:buSzPct val="75000"/>
              <a:tabLst>
                <a:tab pos="419100" algn="l"/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</a:tabLst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92934"/>
                </a:solidFill>
              </a:rPr>
              <a:t>Здравоохранение, ЖКХ, образование</a:t>
            </a:r>
            <a:endParaRPr>
              <a:solidFill>
                <a:srgbClr val="292934"/>
              </a:solidFill>
            </a:endParaRPr>
          </a:p>
          <a:p>
            <a:pPr lvl="1" marL="877887" indent="-342900">
              <a:spcBef>
                <a:spcPts val="400"/>
              </a:spcBef>
              <a:buSzPct val="75000"/>
              <a:tabLst>
                <a:tab pos="419100" algn="l"/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</a:tabLst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92934"/>
                </a:solidFill>
              </a:rPr>
              <a:t>И т.д</a:t>
            </a:r>
            <a:r>
              <a:rPr>
                <a:solidFill>
                  <a:srgbClr val="292934"/>
                </a:solidFill>
              </a:rPr>
              <a:t>.</a:t>
            </a:r>
          </a:p>
        </p:txBody>
      </p:sp>
      <p:pic>
        <p:nvPicPr>
          <p:cNvPr id="117" name="image21.jpeg" descr="Fotolia_3672690_M 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8043" y="378772"/>
            <a:ext cx="3226807" cy="2289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22.jpg" descr="boeing-747-8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38045" y="2787207"/>
            <a:ext cx="3226805" cy="2016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23.jpg" descr="ofis-kompanii-Badoo-23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8045" y="4875379"/>
            <a:ext cx="3226805" cy="2013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24.jpg" descr="picture-8110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83992" y="4875379"/>
            <a:ext cx="3370963" cy="2013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25.jpg" descr="seti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2" y="4202045"/>
            <a:ext cx="1998270" cy="2664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2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1624" y="451066"/>
            <a:ext cx="4060752" cy="6025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Контакты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292934"/>
              </a:solidFill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  <a:hlinkClick r:id="rId2" invalidUrl="" action="" tgtFrame="" tooltip="" history="1" highlightClick="0" endSnd="0"/>
              </a:rPr>
              <a:t>www.platypus-platform.org</a:t>
            </a:r>
            <a:endParaRPr sz="2400">
              <a:solidFill>
                <a:srgbClr val="292934"/>
              </a:solidFill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  <a:hlinkClick r:id="rId3" invalidUrl="" action="" tgtFrame="" tooltip="" history="1" highlightClick="0" endSnd="0"/>
              </a:rPr>
              <a:t>www.altsoft.biz</a:t>
            </a:r>
            <a:endParaRPr sz="2400">
              <a:solidFill>
                <a:srgbClr val="292934"/>
              </a:solidFill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+7 4932 49-60-63</a:t>
            </a:r>
          </a:p>
        </p:txBody>
      </p:sp>
      <p:pic>
        <p:nvPicPr>
          <p:cNvPr id="127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8050" y="3528557"/>
            <a:ext cx="2247900" cy="1974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Риски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457200" y="1406038"/>
            <a:ext cx="8229601" cy="52578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Западное ПО стоит дорого;</a:t>
            </a:r>
            <a:endParaRPr sz="2400">
              <a:solidFill>
                <a:srgbClr val="29293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В любой момент может пропасть поддержка;</a:t>
            </a:r>
            <a:endParaRPr sz="2400">
              <a:solidFill>
                <a:srgbClr val="29293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Нет доступа к исходному коду;</a:t>
            </a:r>
            <a:endParaRPr sz="2400">
              <a:solidFill>
                <a:srgbClr val="29293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92934"/>
                </a:solidFill>
              </a:rPr>
              <a:t>Запланированное устаревание;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400">
                <a:solidFill>
                  <a:srgbClr val="FFFFFF"/>
                </a:solidFill>
              </a:rPr>
            </a:fld>
          </a:p>
        </p:txBody>
      </p:sp>
      <p:pic>
        <p:nvPicPr>
          <p:cNvPr id="6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5292" y="3277463"/>
            <a:ext cx="3564123" cy="3498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defTabSz="777240">
              <a:defRPr spc="-85" sz="3400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85" sz="3400">
                <a:solidFill>
                  <a:srgbClr val="D2533C"/>
                </a:solidFill>
              </a:rPr>
              <a:t>Отечественная платформа PLATYPUS.JS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457200" y="1256682"/>
            <a:ext cx="8229600" cy="2778301"/>
          </a:xfrm>
          <a:prstGeom prst="rect">
            <a:avLst/>
          </a:prstGeom>
        </p:spPr>
        <p:txBody>
          <a:bodyPr/>
          <a:lstStyle/>
          <a:p>
            <a:pPr lvl="0" marL="0" indent="0" algn="just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92934"/>
                </a:solidFill>
              </a:rPr>
              <a:t>подходит для решения широкого спектра задач корпоративной автоматизации и может быть использована как альтернатива следующим западным продуктам:</a:t>
            </a:r>
            <a:endParaRPr sz="2200">
              <a:solidFill>
                <a:srgbClr val="292934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92934"/>
                </a:solidFill>
              </a:rPr>
              <a:t>SAP R/3;</a:t>
            </a:r>
            <a:endParaRPr sz="2200">
              <a:solidFill>
                <a:srgbClr val="292934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92934"/>
                </a:solidFill>
              </a:rPr>
              <a:t>Microsoft Dynamics;</a:t>
            </a:r>
            <a:endParaRPr sz="2200">
              <a:solidFill>
                <a:srgbClr val="292934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92934"/>
                </a:solidFill>
              </a:rPr>
              <a:t>Delphi;</a:t>
            </a:r>
            <a:endParaRPr sz="2200">
              <a:solidFill>
                <a:srgbClr val="292934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92934"/>
                </a:solidFill>
              </a:rPr>
              <a:t>IBM Maxima;</a:t>
            </a:r>
            <a:endParaRPr sz="2200">
              <a:solidFill>
                <a:srgbClr val="292934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92934"/>
                </a:solidFill>
              </a:rPr>
              <a:t>и другие</a:t>
            </a:r>
            <a:r>
              <a:rPr sz="2200">
                <a:solidFill>
                  <a:srgbClr val="292934"/>
                </a:solidFill>
              </a:rPr>
              <a:t>.</a:t>
            </a:r>
          </a:p>
        </p:txBody>
      </p:sp>
      <p:sp>
        <p:nvSpPr>
          <p:cNvPr id="65" name="Shape 65"/>
          <p:cNvSpPr/>
          <p:nvPr/>
        </p:nvSpPr>
        <p:spPr>
          <a:xfrm>
            <a:off x="433879" y="4096247"/>
            <a:ext cx="4366284" cy="198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93A299"/>
              </a:buClr>
              <a:buFont typeface="Arial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292934"/>
                </a:solidFill>
              </a:rPr>
              <a:t>Преимущества платформы:</a:t>
            </a:r>
            <a:endParaRPr sz="2000">
              <a:solidFill>
                <a:srgbClr val="292934"/>
              </a:solidFill>
            </a:endParaRPr>
          </a:p>
          <a:p>
            <a:pPr lvl="0" marL="182879" indent="-182879">
              <a:lnSpc>
                <a:spcPct val="80000"/>
              </a:lnSpc>
              <a:spcBef>
                <a:spcPts val="500"/>
              </a:spcBef>
              <a:buClr>
                <a:srgbClr val="93A299"/>
              </a:buClr>
              <a:buSzPct val="8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292934"/>
                </a:solidFill>
              </a:rPr>
              <a:t>Не зависит от сторонних закрытых лицензий;</a:t>
            </a:r>
            <a:endParaRPr sz="2000">
              <a:solidFill>
                <a:srgbClr val="292934"/>
              </a:solidFill>
            </a:endParaRPr>
          </a:p>
          <a:p>
            <a:pPr lvl="0" marL="182879" indent="-182879">
              <a:lnSpc>
                <a:spcPct val="80000"/>
              </a:lnSpc>
              <a:spcBef>
                <a:spcPts val="500"/>
              </a:spcBef>
              <a:buClr>
                <a:srgbClr val="93A299"/>
              </a:buClr>
              <a:buSzPct val="8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292934"/>
                </a:solidFill>
              </a:rPr>
              <a:t>Имеет открытый исходный код;</a:t>
            </a:r>
            <a:endParaRPr sz="2000">
              <a:solidFill>
                <a:srgbClr val="292934"/>
              </a:solidFill>
            </a:endParaRPr>
          </a:p>
          <a:p>
            <a:pPr lvl="0" marL="182879" indent="-182879">
              <a:lnSpc>
                <a:spcPct val="80000"/>
              </a:lnSpc>
              <a:spcBef>
                <a:spcPts val="500"/>
              </a:spcBef>
              <a:buClr>
                <a:srgbClr val="93A299"/>
              </a:buClr>
              <a:buSzPct val="8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292934"/>
                </a:solidFill>
              </a:rPr>
              <a:t>Технологические преимущества перед подобными западными решениями.</a:t>
            </a:r>
          </a:p>
        </p:txBody>
      </p:sp>
      <p:sp>
        <p:nvSpPr>
          <p:cNvPr id="66" name="Shape 66"/>
          <p:cNvSpPr/>
          <p:nvPr/>
        </p:nvSpPr>
        <p:spPr>
          <a:xfrm>
            <a:off x="4807355" y="4091051"/>
            <a:ext cx="4245125" cy="2327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80000"/>
              </a:lnSpc>
              <a:spcBef>
                <a:spcPts val="400"/>
              </a:spcBef>
              <a:buClr>
                <a:srgbClr val="93A299"/>
              </a:buClr>
              <a:buFont typeface="Arial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292934"/>
                </a:solidFill>
              </a:rPr>
              <a:t>Платформу высоко оценили специалисты следующих компаний:</a:t>
            </a:r>
            <a:endParaRPr sz="2000">
              <a:solidFill>
                <a:srgbClr val="292934"/>
              </a:solidFill>
            </a:endParaRPr>
          </a:p>
          <a:p>
            <a:pPr lvl="0" marL="182879" indent="-182879">
              <a:lnSpc>
                <a:spcPct val="80000"/>
              </a:lnSpc>
              <a:spcBef>
                <a:spcPts val="400"/>
              </a:spcBef>
              <a:buClr>
                <a:srgbClr val="93A299"/>
              </a:buClr>
              <a:buSzPct val="8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292934"/>
                </a:solidFill>
              </a:rPr>
              <a:t>ФСО НП «ГЛОНАСС»,</a:t>
            </a:r>
            <a:endParaRPr sz="2000">
              <a:solidFill>
                <a:srgbClr val="292934"/>
              </a:solidFill>
            </a:endParaRPr>
          </a:p>
          <a:p>
            <a:pPr lvl="0" marL="182879" indent="-182879">
              <a:lnSpc>
                <a:spcPct val="80000"/>
              </a:lnSpc>
              <a:spcBef>
                <a:spcPts val="400"/>
              </a:spcBef>
              <a:buClr>
                <a:srgbClr val="93A299"/>
              </a:buClr>
              <a:buSzPct val="8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292934"/>
                </a:solidFill>
              </a:rPr>
              <a:t>ОАО «РКС»,</a:t>
            </a:r>
            <a:endParaRPr sz="2000">
              <a:solidFill>
                <a:srgbClr val="292934"/>
              </a:solidFill>
            </a:endParaRPr>
          </a:p>
          <a:p>
            <a:pPr lvl="0" marL="182879" indent="-182879">
              <a:lnSpc>
                <a:spcPct val="80000"/>
              </a:lnSpc>
              <a:spcBef>
                <a:spcPts val="400"/>
              </a:spcBef>
              <a:buClr>
                <a:srgbClr val="93A299"/>
              </a:buClr>
              <a:buSzPct val="8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292934"/>
                </a:solidFill>
              </a:rPr>
              <a:t>ГК «М2М-телематика,</a:t>
            </a:r>
            <a:endParaRPr sz="2000">
              <a:solidFill>
                <a:srgbClr val="292934"/>
              </a:solidFill>
            </a:endParaRPr>
          </a:p>
          <a:p>
            <a:pPr lvl="0" marL="182879" indent="-182879">
              <a:lnSpc>
                <a:spcPct val="80000"/>
              </a:lnSpc>
              <a:spcBef>
                <a:spcPts val="400"/>
              </a:spcBef>
              <a:buClr>
                <a:srgbClr val="93A299"/>
              </a:buClr>
              <a:buSzPct val="8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292934"/>
                </a:solidFill>
              </a:rPr>
              <a:t>НП «Руссофт»,</a:t>
            </a:r>
            <a:endParaRPr sz="2000">
              <a:solidFill>
                <a:srgbClr val="292934"/>
              </a:solidFill>
            </a:endParaRPr>
          </a:p>
          <a:p>
            <a:pPr lvl="0" marL="182879" indent="-182879">
              <a:lnSpc>
                <a:spcPct val="80000"/>
              </a:lnSpc>
              <a:spcBef>
                <a:spcPts val="400"/>
              </a:spcBef>
              <a:buClr>
                <a:srgbClr val="93A299"/>
              </a:buClr>
              <a:buSzPct val="85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292934"/>
                </a:solidFill>
              </a:rPr>
              <a:t>и другие.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Стек технологий Java</a:t>
            </a:r>
          </a:p>
        </p:txBody>
      </p:sp>
      <p:sp>
        <p:nvSpPr>
          <p:cNvPr id="69" name="Shape 69"/>
          <p:cNvSpPr/>
          <p:nvPr/>
        </p:nvSpPr>
        <p:spPr>
          <a:xfrm>
            <a:off x="576184" y="1352210"/>
            <a:ext cx="585184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92934"/>
                </a:solidFill>
              </a:rPr>
              <a:t>Разработка приложений сложный и дорогой процесс</a:t>
            </a:r>
            <a:r>
              <a:rPr>
                <a:solidFill>
                  <a:srgbClr val="292934"/>
                </a:solidFill>
              </a:rPr>
              <a:t>.</a:t>
            </a:r>
            <a:endParaRPr>
              <a:solidFill>
                <a:srgbClr val="292934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92934"/>
                </a:solidFill>
              </a:rPr>
              <a:t>Обучение хорошего специалиста занимает годы</a:t>
            </a:r>
            <a:r>
              <a:rPr>
                <a:solidFill>
                  <a:srgbClr val="292934"/>
                </a:solidFill>
              </a:rPr>
              <a:t>.</a:t>
            </a:r>
          </a:p>
        </p:txBody>
      </p:sp>
      <p:pic>
        <p:nvPicPr>
          <p:cNvPr id="70" name="image3.png" descr="2014-07-11 12-04-26 Скриншот экрана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103023"/>
            <a:ext cx="8229600" cy="3871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Альтернатива</a:t>
            </a:r>
          </a:p>
        </p:txBody>
      </p:sp>
      <p:sp>
        <p:nvSpPr>
          <p:cNvPr id="73" name="Shape 73"/>
          <p:cNvSpPr/>
          <p:nvPr/>
        </p:nvSpPr>
        <p:spPr>
          <a:xfrm>
            <a:off x="658497" y="5232425"/>
            <a:ext cx="5677270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92934"/>
                </a:solidFill>
              </a:rPr>
              <a:t>Низкий порог входа для начинающих специалистов</a:t>
            </a:r>
            <a:endParaRPr>
              <a:solidFill>
                <a:srgbClr val="292934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92934"/>
                </a:solidFill>
              </a:rPr>
              <a:t>Горизонтальное масштабирование внутри команды</a:t>
            </a:r>
            <a:endParaRPr>
              <a:solidFill>
                <a:srgbClr val="292934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92934"/>
                </a:solidFill>
              </a:rPr>
              <a:t>Действительно легкий путь разработки приложений</a:t>
            </a:r>
          </a:p>
        </p:txBody>
      </p:sp>
      <p:sp>
        <p:nvSpPr>
          <p:cNvPr id="74" name="Shape 74"/>
          <p:cNvSpPr/>
          <p:nvPr/>
        </p:nvSpPr>
        <p:spPr>
          <a:xfrm>
            <a:off x="729049" y="1807030"/>
            <a:ext cx="766345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92934"/>
                </a:solidFill>
              </a:rPr>
              <a:t>Готовое решение, разработанное программистами для программистов</a:t>
            </a:r>
          </a:p>
        </p:txBody>
      </p:sp>
      <p:pic>
        <p:nvPicPr>
          <p:cNvPr id="75" name="image4.png" descr="2014-07-11 12-03-48 Скриншот экрана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398546"/>
            <a:ext cx="8229600" cy="2637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9"/>
          <p:cNvGrpSpPr/>
          <p:nvPr/>
        </p:nvGrpSpPr>
        <p:grpSpPr>
          <a:xfrm>
            <a:off x="512710" y="1581339"/>
            <a:ext cx="4430297" cy="2182802"/>
            <a:chOff x="55510" y="-1192465"/>
            <a:chExt cx="4430295" cy="2182801"/>
          </a:xfrm>
        </p:grpSpPr>
        <p:sp>
          <p:nvSpPr>
            <p:cNvPr id="77" name="Shape 77"/>
            <p:cNvSpPr/>
            <p:nvPr/>
          </p:nvSpPr>
          <p:spPr>
            <a:xfrm>
              <a:off x="55510" y="-1192466"/>
              <a:ext cx="3261767" cy="473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 sz="2683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8" name="Shape 78"/>
            <p:cNvSpPr/>
            <p:nvPr/>
          </p:nvSpPr>
          <p:spPr>
            <a:xfrm>
              <a:off x="3743793" y="248322"/>
              <a:ext cx="742014" cy="742014"/>
            </a:xfrm>
            <a:prstGeom prst="rightArrow">
              <a:avLst>
                <a:gd name="adj1" fmla="val 64000"/>
                <a:gd name="adj2" fmla="val 50000"/>
              </a:avLst>
            </a:prstGeom>
            <a:gradFill flip="none" rotWithShape="1">
              <a:gsLst>
                <a:gs pos="0">
                  <a:srgbClr val="C7CDC9"/>
                </a:gs>
                <a:gs pos="34000">
                  <a:srgbClr val="C7CDC9"/>
                </a:gs>
                <a:gs pos="70000">
                  <a:srgbClr val="C7CDC9"/>
                </a:gs>
                <a:gs pos="100000">
                  <a:srgbClr val="C7CDC9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2700000">
                <a:srgbClr val="000000">
                  <a:alpha val="6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80" name="Shape 80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Что такое </a:t>
            </a:r>
            <a:r>
              <a:rPr spc="-100" sz="4000">
                <a:solidFill>
                  <a:srgbClr val="D2533C"/>
                </a:solidFill>
              </a:rPr>
              <a:t>Platypus.js</a:t>
            </a:r>
          </a:p>
        </p:txBody>
      </p:sp>
      <p:sp>
        <p:nvSpPr>
          <p:cNvPr id="81" name="Shape 81"/>
          <p:cNvSpPr/>
          <p:nvPr/>
        </p:nvSpPr>
        <p:spPr>
          <a:xfrm>
            <a:off x="5550036" y="1524480"/>
            <a:ext cx="3180640" cy="4492399"/>
          </a:xfrm>
          <a:prstGeom prst="rect">
            <a:avLst/>
          </a:prstGeom>
          <a:solidFill>
            <a:srgbClr val="AD8F67"/>
          </a:solidFill>
          <a:ln w="26425">
            <a:solidFill>
              <a:srgbClr val="7E684B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Среда исполнения</a:t>
            </a:r>
            <a:endParaRPr b="1" sz="2200">
              <a:solidFill>
                <a:srgbClr val="FFFFFF"/>
              </a:solidFill>
            </a:endParaRPr>
          </a:p>
          <a:p>
            <a:pPr lvl="0" marL="180473" indent="-180473">
              <a:buSzPct val="100000"/>
              <a:buChar char="•"/>
              <a:defRPr>
                <a:solidFill>
                  <a:srgbClr val="000000"/>
                </a:solidFill>
              </a:defRPr>
            </a:pPr>
            <a:endParaRPr sz="2200">
              <a:solidFill>
                <a:srgbClr val="FFFFFF"/>
              </a:solidFill>
            </a:endParaRPr>
          </a:p>
          <a:p>
            <a:pPr lvl="0" marL="180473" indent="-180473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Настольные приложения</a:t>
            </a:r>
            <a:endParaRPr sz="2200">
              <a:solidFill>
                <a:srgbClr val="FFFFFF"/>
              </a:solidFill>
            </a:endParaRPr>
          </a:p>
          <a:p>
            <a:pPr lvl="0" marL="180473" indent="-180473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Собственный сервер</a:t>
            </a:r>
            <a:r>
              <a:rPr sz="2200">
                <a:solidFill>
                  <a:srgbClr val="FFFFFF"/>
                </a:solidFill>
              </a:rPr>
              <a:t> + </a:t>
            </a:r>
            <a:r>
              <a:rPr sz="2200">
                <a:solidFill>
                  <a:srgbClr val="FFFFFF"/>
                </a:solidFill>
              </a:rPr>
              <a:t>настольные приложения</a:t>
            </a:r>
            <a:endParaRPr sz="2200">
              <a:solidFill>
                <a:srgbClr val="FFFFFF"/>
              </a:solidFill>
            </a:endParaRPr>
          </a:p>
          <a:p>
            <a:pPr lvl="0" marL="180473" indent="-180473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ВЕБ-сервер</a:t>
            </a:r>
            <a:r>
              <a:rPr sz="2200">
                <a:solidFill>
                  <a:srgbClr val="FFFFFF"/>
                </a:solidFill>
              </a:rPr>
              <a:t> + </a:t>
            </a:r>
            <a:r>
              <a:rPr sz="2200">
                <a:solidFill>
                  <a:srgbClr val="FFFFFF"/>
                </a:solidFill>
              </a:rPr>
              <a:t>веб-приложения</a:t>
            </a:r>
            <a:r>
              <a:rPr sz="2200">
                <a:solidFill>
                  <a:srgbClr val="FFFFFF"/>
                </a:solidFill>
              </a:rPr>
              <a:t> + </a:t>
            </a:r>
            <a:r>
              <a:rPr sz="2200">
                <a:solidFill>
                  <a:srgbClr val="FFFFFF"/>
                </a:solidFill>
              </a:rPr>
              <a:t>настольные приложения + мобильные приложения</a:t>
            </a:r>
          </a:p>
        </p:txBody>
      </p:sp>
      <p:sp>
        <p:nvSpPr>
          <p:cNvPr id="82" name="Shape 82"/>
          <p:cNvSpPr/>
          <p:nvPr/>
        </p:nvSpPr>
        <p:spPr>
          <a:xfrm>
            <a:off x="492886" y="1496131"/>
            <a:ext cx="2990679" cy="4492400"/>
          </a:xfrm>
          <a:prstGeom prst="rect">
            <a:avLst/>
          </a:prstGeom>
          <a:solidFill>
            <a:srgbClr val="AD8F67"/>
          </a:solidFill>
          <a:ln w="26425">
            <a:solidFill>
              <a:srgbClr val="7E684B"/>
            </a:solidFill>
          </a:ln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Среда разработки (</a:t>
            </a:r>
            <a:r>
              <a:rPr b="1" sz="2200">
                <a:solidFill>
                  <a:srgbClr val="FFFFFF"/>
                </a:solidFill>
              </a:rPr>
              <a:t>IDE)</a:t>
            </a:r>
            <a:endParaRPr b="1" sz="2200"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b="1" sz="2200">
              <a:solidFill>
                <a:srgbClr val="FFFFFF"/>
              </a:solidFill>
            </a:endParaRPr>
          </a:p>
          <a:p>
            <a:pPr lvl="0" marL="220578" indent="-220578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Редактирование структуры БД</a:t>
            </a:r>
            <a:endParaRPr sz="2200">
              <a:solidFill>
                <a:srgbClr val="FFFFFF"/>
              </a:solidFill>
            </a:endParaRPr>
          </a:p>
          <a:p>
            <a:pPr lvl="0" marL="220578" indent="-220578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Проектирование </a:t>
            </a:r>
            <a:r>
              <a:rPr sz="2200">
                <a:solidFill>
                  <a:srgbClr val="FFFFFF"/>
                </a:solidFill>
              </a:rPr>
              <a:t>SQL </a:t>
            </a:r>
            <a:r>
              <a:rPr sz="2200">
                <a:solidFill>
                  <a:srgbClr val="FFFFFF"/>
                </a:solidFill>
              </a:rPr>
              <a:t>запросов</a:t>
            </a:r>
            <a:endParaRPr sz="2200">
              <a:solidFill>
                <a:srgbClr val="FFFFFF"/>
              </a:solidFill>
            </a:endParaRPr>
          </a:p>
          <a:p>
            <a:pPr lvl="0" marL="220578" indent="-220578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Интерфейс пользователя</a:t>
            </a:r>
            <a:endParaRPr sz="2200">
              <a:solidFill>
                <a:srgbClr val="FFFFFF"/>
              </a:solidFill>
            </a:endParaRPr>
          </a:p>
          <a:p>
            <a:pPr lvl="0" marL="220578" indent="-220578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Код программы</a:t>
            </a:r>
            <a:endParaRPr sz="2200"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sz="2200"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269" y="1208243"/>
            <a:ext cx="8585201" cy="444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769" y="719293"/>
            <a:ext cx="8204201" cy="542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2461" y="612775"/>
            <a:ext cx="2247901" cy="197485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4000">
                <a:solidFill>
                  <a:srgbClr val="D2533C"/>
                </a:solidFill>
              </a:rPr>
              <a:t>Технические преимущества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457200" y="1262951"/>
            <a:ext cx="8229600" cy="2894210"/>
          </a:xfrm>
          <a:prstGeom prst="rect">
            <a:avLst/>
          </a:prstGeom>
        </p:spPr>
        <p:txBody>
          <a:bodyPr/>
          <a:lstStyle/>
          <a:p>
            <a:pPr lvl="0" marL="134416" indent="-134416" defTabSz="896111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292934"/>
                </a:solidFill>
              </a:rPr>
              <a:t>JavaScript </a:t>
            </a:r>
            <a:r>
              <a:rPr sz="1764">
                <a:solidFill>
                  <a:srgbClr val="292934"/>
                </a:solidFill>
              </a:rPr>
              <a:t>на стороне клиента и сервера</a:t>
            </a:r>
            <a:r>
              <a:rPr sz="1764">
                <a:solidFill>
                  <a:srgbClr val="292934"/>
                </a:solidFill>
              </a:rPr>
              <a:t>;</a:t>
            </a:r>
            <a:endParaRPr sz="1764">
              <a:solidFill>
                <a:srgbClr val="292934"/>
              </a:solidFill>
            </a:endParaRPr>
          </a:p>
          <a:p>
            <a:pPr lvl="0" marL="134416" indent="-134416" defTabSz="896111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292934"/>
                </a:solidFill>
              </a:rPr>
              <a:t>Отраслевые стандарты Java EE;</a:t>
            </a:r>
            <a:endParaRPr sz="1764">
              <a:solidFill>
                <a:srgbClr val="292934"/>
              </a:solidFill>
            </a:endParaRPr>
          </a:p>
          <a:p>
            <a:pPr lvl="0" marL="134416" indent="-134416" defTabSz="896111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292934"/>
                </a:solidFill>
              </a:rPr>
              <a:t>Работает на</a:t>
            </a:r>
            <a:r>
              <a:rPr sz="1764">
                <a:solidFill>
                  <a:srgbClr val="292934"/>
                </a:solidFill>
              </a:rPr>
              <a:t> Java 8 </a:t>
            </a:r>
            <a:r>
              <a:rPr sz="1764">
                <a:solidFill>
                  <a:srgbClr val="292934"/>
                </a:solidFill>
              </a:rPr>
              <a:t>и </a:t>
            </a:r>
            <a:r>
              <a:rPr sz="1764">
                <a:solidFill>
                  <a:srgbClr val="292934"/>
                </a:solidFill>
              </a:rPr>
              <a:t>Nashorn -&gt; </a:t>
            </a:r>
            <a:r>
              <a:rPr sz="1764">
                <a:solidFill>
                  <a:srgbClr val="292934"/>
                </a:solidFill>
              </a:rPr>
              <a:t>компиляция </a:t>
            </a:r>
            <a:r>
              <a:rPr sz="1764">
                <a:solidFill>
                  <a:srgbClr val="292934"/>
                </a:solidFill>
              </a:rPr>
              <a:t>JS</a:t>
            </a:r>
            <a:r>
              <a:rPr sz="1764">
                <a:solidFill>
                  <a:srgbClr val="292934"/>
                </a:solidFill>
              </a:rPr>
              <a:t> на лету</a:t>
            </a:r>
            <a:r>
              <a:rPr sz="1764">
                <a:solidFill>
                  <a:srgbClr val="292934"/>
                </a:solidFill>
              </a:rPr>
              <a:t>;</a:t>
            </a:r>
            <a:endParaRPr sz="1764">
              <a:solidFill>
                <a:srgbClr val="292934"/>
              </a:solidFill>
            </a:endParaRPr>
          </a:p>
          <a:p>
            <a:pPr lvl="0" marL="134416" indent="-134416" defTabSz="896111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292934"/>
                </a:solidFill>
              </a:rPr>
              <a:t>Поддержка большинства </a:t>
            </a:r>
            <a:r>
              <a:rPr sz="1764">
                <a:solidFill>
                  <a:srgbClr val="292934"/>
                </a:solidFill>
              </a:rPr>
              <a:t>.js</a:t>
            </a:r>
            <a:r>
              <a:rPr sz="1764">
                <a:solidFill>
                  <a:srgbClr val="292934"/>
                </a:solidFill>
              </a:rPr>
              <a:t> фреймворков</a:t>
            </a:r>
            <a:r>
              <a:rPr sz="1764">
                <a:solidFill>
                  <a:srgbClr val="292934"/>
                </a:solidFill>
              </a:rPr>
              <a:t>;</a:t>
            </a:r>
            <a:endParaRPr sz="1764">
              <a:solidFill>
                <a:srgbClr val="292934"/>
              </a:solidFill>
            </a:endParaRPr>
          </a:p>
          <a:p>
            <a:pPr lvl="0" marL="134416" indent="-134416" defTabSz="896111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292934"/>
                </a:solidFill>
              </a:rPr>
              <a:t>Синхронная и асинхронная модели ввода-вывода</a:t>
            </a:r>
            <a:r>
              <a:rPr sz="1764">
                <a:solidFill>
                  <a:srgbClr val="292934"/>
                </a:solidFill>
              </a:rPr>
              <a:t>;</a:t>
            </a:r>
            <a:endParaRPr sz="1764">
              <a:solidFill>
                <a:srgbClr val="292934"/>
              </a:solidFill>
            </a:endParaRPr>
          </a:p>
          <a:p>
            <a:pPr lvl="0" marL="134416" indent="-134416" defTabSz="896111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292934"/>
                </a:solidFill>
              </a:rPr>
              <a:t>Большое количество поддерживаемых баз данных</a:t>
            </a:r>
            <a:r>
              <a:rPr sz="1764">
                <a:solidFill>
                  <a:srgbClr val="292934"/>
                </a:solidFill>
              </a:rPr>
              <a:t>: Oracle, PostgreSQL, MS SQL, mySQL, DB2, H2, etc</a:t>
            </a:r>
            <a:r>
              <a:rPr sz="1764">
                <a:solidFill>
                  <a:srgbClr val="292934"/>
                </a:solidFill>
              </a:rPr>
              <a:t>…</a:t>
            </a:r>
            <a:endParaRPr sz="1764">
              <a:solidFill>
                <a:srgbClr val="292934"/>
              </a:solidFill>
            </a:endParaRPr>
          </a:p>
          <a:p>
            <a:pPr lvl="0" marL="134416" indent="-134416" defTabSz="896111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292934"/>
                </a:solidFill>
              </a:rPr>
              <a:t>Поддержка</a:t>
            </a:r>
            <a:r>
              <a:rPr sz="1764">
                <a:solidFill>
                  <a:srgbClr val="292934"/>
                </a:solidFill>
              </a:rPr>
              <a:t> noSQL </a:t>
            </a:r>
            <a:r>
              <a:rPr sz="1764">
                <a:solidFill>
                  <a:srgbClr val="292934"/>
                </a:solidFill>
              </a:rPr>
              <a:t>баз данных</a:t>
            </a:r>
            <a:r>
              <a:rPr sz="1764">
                <a:solidFill>
                  <a:srgbClr val="292934"/>
                </a:solidFill>
              </a:rPr>
              <a:t>: mongoDB, redis, etc..</a:t>
            </a:r>
            <a:endParaRPr sz="1764">
              <a:solidFill>
                <a:srgbClr val="292934"/>
              </a:solidFill>
            </a:endParaRPr>
          </a:p>
          <a:p>
            <a:pPr lvl="0" marL="134416" indent="-134416" defTabSz="896111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292934"/>
                </a:solidFill>
              </a:rPr>
              <a:t>Визуальная разработка пользовательского интерфейса</a:t>
            </a:r>
            <a:r>
              <a:rPr sz="1764">
                <a:solidFill>
                  <a:srgbClr val="292934"/>
                </a:solidFill>
              </a:rPr>
              <a:t>, </a:t>
            </a:r>
            <a:r>
              <a:rPr sz="1764">
                <a:solidFill>
                  <a:srgbClr val="292934"/>
                </a:solidFill>
              </a:rPr>
              <a:t>структуры БД</a:t>
            </a:r>
            <a:r>
              <a:rPr sz="1764">
                <a:solidFill>
                  <a:srgbClr val="292934"/>
                </a:solidFill>
              </a:rPr>
              <a:t>, sql </a:t>
            </a:r>
            <a:r>
              <a:rPr sz="1764">
                <a:solidFill>
                  <a:srgbClr val="292934"/>
                </a:solidFill>
              </a:rPr>
              <a:t>запросов</a:t>
            </a:r>
            <a:r>
              <a:rPr sz="1764">
                <a:solidFill>
                  <a:srgbClr val="292934"/>
                </a:solidFill>
              </a:rPr>
              <a:t>, </a:t>
            </a:r>
            <a:r>
              <a:rPr sz="1764">
                <a:solidFill>
                  <a:srgbClr val="292934"/>
                </a:solidFill>
              </a:rPr>
              <a:t>и модели</a:t>
            </a:r>
            <a:r>
              <a:rPr sz="1764">
                <a:solidFill>
                  <a:srgbClr val="292934"/>
                </a:solidFill>
              </a:rPr>
              <a:t>(ORM).</a:t>
            </a:r>
          </a:p>
        </p:txBody>
      </p:sp>
      <p:pic>
        <p:nvPicPr>
          <p:cNvPr id="91" name="image5.png" descr="java8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036" y="4321628"/>
            <a:ext cx="1163333" cy="1241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6.png" descr="javascript_logo_unofficial-300x30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23926" y="4294673"/>
            <a:ext cx="1124814" cy="1124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7.png" descr="1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06750" y="4149878"/>
            <a:ext cx="2012760" cy="1230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8.jpg" descr="oracle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65187" y="4047020"/>
            <a:ext cx="2945175" cy="586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9.png" descr="300px-Tomcat-logo.svg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2038" y="5712231"/>
            <a:ext cx="1198642" cy="799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10.png" descr="Mysql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03680" y="5730147"/>
            <a:ext cx="1606683" cy="830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11.png" descr="nodejs-image-processing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860465" y="5730147"/>
            <a:ext cx="2061895" cy="1030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12.png" descr="690px-Microsoft_SQL_Server_Logo.svg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088485" y="5457380"/>
            <a:ext cx="1383763" cy="1123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13.png" descr="mongoDB-logo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832615" y="5296551"/>
            <a:ext cx="1966754" cy="655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14.png" descr="redis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770679" y="5695601"/>
            <a:ext cx="966321" cy="81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15.png" descr="Postgresql_logo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565187" y="4757620"/>
            <a:ext cx="2945175" cy="631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16.png" descr="IBM_logo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483687" y="5381442"/>
            <a:ext cx="1081840" cy="432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292934"/>
      </a:dk1>
      <a:lt1>
        <a:srgbClr val="FFFFFF"/>
      </a:lt1>
      <a:dk2>
        <a:srgbClr val="A7A7A7"/>
      </a:dk2>
      <a:lt2>
        <a:srgbClr val="535353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rgbClr val="93A299"/>
          </a:solidFill>
          <a:prstDash val="solid"/>
          <a:bevel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9293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6425" cap="flat">
          <a:solidFill>
            <a:srgbClr val="93A29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9293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rgbClr val="93A299"/>
          </a:solidFill>
          <a:prstDash val="solid"/>
          <a:bevel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9293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6425" cap="flat">
          <a:solidFill>
            <a:srgbClr val="93A29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9293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