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2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66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0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1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7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2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8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6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6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97607-4EB5-4DD7-8985-C23249B8C0E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0108-0E45-4EC7-9293-1C5A509D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68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rezentacia\Крым-2015\презентуха-жуков\прик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608953"/>
            <a:ext cx="776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Александр Жуков, </a:t>
            </a:r>
            <a:r>
              <a:rPr lang="ru-RU" dirty="0" smtClean="0"/>
              <a:t>ответственный секретарь оргкомитета </a:t>
            </a:r>
            <a:r>
              <a:rPr lang="ru-RU" dirty="0" err="1" smtClean="0"/>
              <a:t>Инфофорума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1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ezentacia\Крым-2015\презентуха-жуков\прикид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0910" y="2780928"/>
            <a:ext cx="4464497" cy="2592288"/>
          </a:xfrm>
        </p:spPr>
        <p:txBody>
          <a:bodyPr>
            <a:noAutofit/>
          </a:bodyPr>
          <a:lstStyle/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Так что работа с «кадровым резервом», который, как мы с вами, находится внутри общества – это не просто социальная активность по выдаче «шоколадок», это и громадная государственная задача, это и просто большие заказы, и перспективный заработок для компаний. 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Если эту тему рассматривать только с технологической точки зрения.</a:t>
            </a:r>
          </a:p>
        </p:txBody>
      </p:sp>
      <p:pic>
        <p:nvPicPr>
          <p:cNvPr id="5" name="Picture 2" descr="Y:\Prezentacia\Крым-2015\презентуха-жуков\я-бе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7" y="2564904"/>
            <a:ext cx="426703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ezentacia\Крым-2015\презентуха-жуков\прикид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0910" y="3140968"/>
            <a:ext cx="4464497" cy="1080120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/>
                </a:solidFill>
              </a:rPr>
              <a:t>Обращаю внимание, что подготовка кадров и профессиональные стандарты – тема круглого стола, который состоится завтра в рамках нашей конференции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118245" cy="364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0982" y="5635987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Спасибо </a:t>
            </a:r>
            <a:r>
              <a:rPr lang="ru-RU" sz="2000" b="1" dirty="0"/>
              <a:t>за </a:t>
            </a:r>
            <a:r>
              <a:rPr lang="ru-RU" sz="2000" b="1" dirty="0" smtClean="0"/>
              <a:t>внимание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267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ezentacia\Крым-2015\презентуха-жуков\прикид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276872"/>
            <a:ext cx="5544616" cy="3888432"/>
          </a:xfrm>
        </p:spPr>
        <p:txBody>
          <a:bodyPr>
            <a:noAutofit/>
          </a:bodyPr>
          <a:lstStyle/>
          <a:p>
            <a:pPr indent="457200" algn="l"/>
            <a:r>
              <a:rPr lang="ru-RU" sz="1600" dirty="0">
                <a:solidFill>
                  <a:schemeClr val="tx1"/>
                </a:solidFill>
              </a:rPr>
              <a:t>На конференции </a:t>
            </a:r>
            <a:r>
              <a:rPr lang="ru-RU" sz="1600" dirty="0" err="1">
                <a:solidFill>
                  <a:schemeClr val="tx1"/>
                </a:solidFill>
              </a:rPr>
              <a:t>Инфофорума</a:t>
            </a:r>
            <a:r>
              <a:rPr lang="ru-RU" sz="1600" dirty="0">
                <a:solidFill>
                  <a:schemeClr val="tx1"/>
                </a:solidFill>
              </a:rPr>
              <a:t>, которая проходила в апреле в Сочи, я представил специалистам презентацию, в которой предлагалось ряд мер по работе с молодыми специалистами.</a:t>
            </a:r>
          </a:p>
          <a:p>
            <a:pPr indent="360000" algn="l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</a:rPr>
              <a:t>Называлась она «ФОРСАЙТ-2030» и посвящалась раскрытию возможности использовать в нашей отрасли информационной безопасности предложения Президента России о «Национальной технологической инициативе», о необходимости заглянуть в перспективы развития технологий на 10-15 лет вперед, о привлечении к таким «мозговым атакам» молодежи.</a:t>
            </a:r>
          </a:p>
          <a:p>
            <a:pPr indent="457200" algn="l"/>
            <a:r>
              <a:rPr lang="ru-RU" sz="1600" dirty="0">
                <a:solidFill>
                  <a:schemeClr val="tx1"/>
                </a:solidFill>
              </a:rPr>
              <a:t>Я не собираюсь повторять мою презентацию, скажу лишь то, что </a:t>
            </a:r>
            <a:r>
              <a:rPr lang="ru-RU" sz="1600" dirty="0" err="1">
                <a:solidFill>
                  <a:schemeClr val="tx1"/>
                </a:solidFill>
              </a:rPr>
              <a:t>Инфофорум</a:t>
            </a:r>
            <a:r>
              <a:rPr lang="ru-RU" sz="1600" dirty="0">
                <a:solidFill>
                  <a:schemeClr val="tx1"/>
                </a:solidFill>
              </a:rPr>
              <a:t> недавно учредил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Фонд поддержки информационной и технологической независимости «ИНФОФОНД».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259182" cy="1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ezentacia\Крым-2015\презентуха-жуков\прикид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08912" cy="403244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</a:rPr>
              <a:t>Для работы мы пока выделили 3 основных направления: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«КАДРОВЫЙ РЕЗЕРВ»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содействие формированию кадрового резерва в области информационной безопасности, информационных технологий и связи путем регулярного проведения всероссийских и региональных молодежных сборов, мастер-классов, тренингов, конкурсов, стажировок молодых специалистов, в том числе на ведущих предприятиях, установление грантов и премий);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«ИНФОРМАЦИОННАЯ БЕЗОПАСНОСТЬ ДЛЯ ВСЕХ»</a:t>
            </a:r>
            <a:r>
              <a:rPr lang="ru-RU" sz="1600" dirty="0" smtClean="0">
                <a:solidFill>
                  <a:schemeClr val="tx1"/>
                </a:solidFill>
              </a:rPr>
              <a:t> (</a:t>
            </a:r>
            <a:r>
              <a:rPr lang="ru-RU" sz="1600" dirty="0">
                <a:solidFill>
                  <a:schemeClr val="tx1"/>
                </a:solidFill>
              </a:rPr>
              <a:t>проведение ежегодного месяца осведомленности населения по проблемам информационной безопасности, включающего обеспечение информационного контента, способствующего развитию культуры информационной безопасности населения, проведение лекций, общественных мероприятий, издание необходимых информационных материалов);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ЦЕНТРА КОМПЕТЕНЦИЙ ПО ИНФОРМАЦИОННОЙ БЕЗОПАСНОСТИ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первоначально путем накопления информации о лучших и типовых проектах и решениях в области информационной безопасности для организаций негосударственной сферы).</a:t>
            </a:r>
          </a:p>
        </p:txBody>
      </p:sp>
    </p:spTree>
    <p:extLst>
      <p:ext uri="{BB962C8B-B14F-4D97-AF65-F5344CB8AC3E}">
        <p14:creationId xmlns:p14="http://schemas.microsoft.com/office/powerpoint/2010/main" val="3554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ezentacia\Крым-2015\презентуха-жуков\прикид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348880"/>
            <a:ext cx="5544616" cy="3456384"/>
          </a:xfrm>
        </p:spPr>
        <p:txBody>
          <a:bodyPr>
            <a:noAutofit/>
          </a:bodyPr>
          <a:lstStyle/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Первая программа </a:t>
            </a:r>
            <a:r>
              <a:rPr lang="ru-RU" sz="1600" b="1" dirty="0">
                <a:solidFill>
                  <a:schemeClr val="tx1"/>
                </a:solidFill>
              </a:rPr>
              <a:t>«Кадровый резерв» </a:t>
            </a:r>
            <a:r>
              <a:rPr lang="ru-RU" sz="1600" dirty="0">
                <a:solidFill>
                  <a:schemeClr val="tx1"/>
                </a:solidFill>
              </a:rPr>
              <a:t>сразу привлекла внимание специалистов. Уже организована рабочая группа, в которую я приглашаю всех желающих.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Причем, говоря о молодых специалистах, кадровом резерве, я имею в виде не только студентов, но и, в первую очередь, молодых специалистов, работающих в государственном секторе в центре и в регионах Российской Федерации, в крупных компаниях-заказчиках продуктов информационной безопасности.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Интересно и приятно то, что в рамках данной программы мы уже нашли возможность организации первой 2-х недельной стажировки молодых специалистов на крупных предприятиях Китая.</a:t>
            </a:r>
          </a:p>
        </p:txBody>
      </p:sp>
      <p:pic>
        <p:nvPicPr>
          <p:cNvPr id="3074" name="Picture 2" descr="Y:\Prezentacia\Крым-2015\презентуха-жуков\416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35378"/>
            <a:ext cx="2916325" cy="21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ezentacia\Крым-2015\презентуха-жуков\прикид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3744416"/>
          </a:xfrm>
        </p:spPr>
        <p:txBody>
          <a:bodyPr>
            <a:noAutofit/>
          </a:bodyPr>
          <a:lstStyle/>
          <a:p>
            <a:pPr indent="360000" algn="l"/>
            <a:r>
              <a:rPr lang="ru-RU" sz="1600" dirty="0">
                <a:solidFill>
                  <a:schemeClr val="tx1"/>
                </a:solidFill>
              </a:rPr>
              <a:t>Программа инициирована нашим ИНФОФОНДОМ совместно с компанией </a:t>
            </a:r>
            <a:r>
              <a:rPr lang="en-US" sz="1600" dirty="0">
                <a:solidFill>
                  <a:schemeClr val="tx1"/>
                </a:solidFill>
              </a:rPr>
              <a:t>Huawei</a:t>
            </a:r>
            <a:r>
              <a:rPr lang="ru-RU" sz="1600" dirty="0">
                <a:solidFill>
                  <a:schemeClr val="tx1"/>
                </a:solidFill>
              </a:rPr>
              <a:t> в соответствии с политикой формирования в Российской Федерации кадрового резерва в области ИКТ, курса на </a:t>
            </a:r>
            <a:r>
              <a:rPr lang="ru-RU" sz="1600" dirty="0" err="1">
                <a:solidFill>
                  <a:schemeClr val="tx1"/>
                </a:solidFill>
              </a:rPr>
              <a:t>импортозамещение</a:t>
            </a:r>
            <a:r>
              <a:rPr lang="ru-RU" sz="1600" dirty="0">
                <a:solidFill>
                  <a:schemeClr val="tx1"/>
                </a:solidFill>
              </a:rPr>
              <a:t> и поиск новых технологических партнеров.</a:t>
            </a:r>
          </a:p>
          <a:p>
            <a:pPr indent="360000" algn="l"/>
            <a:r>
              <a:rPr lang="ru-RU" sz="1600" b="1" dirty="0">
                <a:solidFill>
                  <a:schemeClr val="tx1"/>
                </a:solidFill>
              </a:rPr>
              <a:t>Участники стажировки пройдут теоретическую и практическую подготовку по таким направлениям, </a:t>
            </a:r>
            <a:r>
              <a:rPr lang="ru-RU" sz="1600" b="1" dirty="0" smtClean="0">
                <a:solidFill>
                  <a:schemeClr val="tx1"/>
                </a:solidFill>
              </a:rPr>
              <a:t>как:</a:t>
            </a:r>
          </a:p>
          <a:p>
            <a:pPr marL="504000" indent="-285750" algn="l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Кибербезопасность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04000" indent="-28575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Электронное правительство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04000" indent="-28575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Технологии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мобильного интернета и широкополосного доступа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сеть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04000" indent="-28575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Технологии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LTE,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4G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04000" indent="-28575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Умный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 безопасный город.</a:t>
            </a:r>
          </a:p>
          <a:p>
            <a:pPr indent="360000" algn="l"/>
            <a:r>
              <a:rPr lang="ru-RU" sz="1600" dirty="0">
                <a:solidFill>
                  <a:schemeClr val="tx1"/>
                </a:solidFill>
              </a:rPr>
              <a:t>Я говорю об это сегодня, потому что очень скоро, 19 августа </a:t>
            </a:r>
            <a:r>
              <a:rPr lang="ru-RU" sz="1600" dirty="0" err="1">
                <a:solidFill>
                  <a:schemeClr val="tx1"/>
                </a:solidFill>
              </a:rPr>
              <a:t>с.г</a:t>
            </a:r>
            <a:r>
              <a:rPr lang="ru-RU" sz="1600" dirty="0">
                <a:solidFill>
                  <a:schemeClr val="tx1"/>
                </a:solidFill>
              </a:rPr>
              <a:t>., группа из 10 молодых специалистов уже отправится на стажировку. Есть возможность подключиться.</a:t>
            </a:r>
          </a:p>
        </p:txBody>
      </p:sp>
    </p:spTree>
    <p:extLst>
      <p:ext uri="{BB962C8B-B14F-4D97-AF65-F5344CB8AC3E}">
        <p14:creationId xmlns:p14="http://schemas.microsoft.com/office/powerpoint/2010/main" val="18421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ezentacia\Крым-2015\презентуха-жуков\прикид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296676"/>
            <a:ext cx="6264696" cy="3508588"/>
          </a:xfrm>
        </p:spPr>
        <p:txBody>
          <a:bodyPr>
            <a:noAutofit/>
          </a:bodyPr>
          <a:lstStyle/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Конечно, подобные стажировки – это поощрение, некая «шоколадка», которая должна выдаваться после серьезной работы по отбору лучших молодых специалистов, после рассмотрения их работ. И мы будем это делать, начиная со Всероссийского конкурса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Инфофорум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– Новое поколение»,</a:t>
            </a:r>
            <a:r>
              <a:rPr lang="ru-RU" sz="1600" dirty="0">
                <a:solidFill>
                  <a:schemeClr val="tx1"/>
                </a:solidFill>
              </a:rPr>
              <a:t> который уже 10 лет проводится нами совместно с УМО вузов России в области ИБ, где выработаны соответствующие методики, существуют конкурсные комиссии в каждом федеральном округе Российской Федерации. 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Итоги подводятся 4 февраля 2016 г. в Москве. Опять же не пропустите.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3" y="2276872"/>
            <a:ext cx="1800200" cy="362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ezentacia\Крым-2015\презентуха-жуков\прикид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80652"/>
            <a:ext cx="8568952" cy="3868628"/>
          </a:xfrm>
        </p:spPr>
        <p:txBody>
          <a:bodyPr>
            <a:noAutofit/>
          </a:bodyPr>
          <a:lstStyle/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И буквально 2 слова по теме </a:t>
            </a:r>
            <a:r>
              <a:rPr lang="ru-RU" sz="1600" b="1" dirty="0">
                <a:solidFill>
                  <a:schemeClr val="tx1"/>
                </a:solidFill>
              </a:rPr>
              <a:t>Информационная безопасность общества</a:t>
            </a:r>
            <a:r>
              <a:rPr lang="ru-RU" sz="1600" dirty="0">
                <a:solidFill>
                  <a:schemeClr val="tx1"/>
                </a:solidFill>
              </a:rPr>
              <a:t>, которая сегодня является архиважной, стратегической.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Мы с вами занимаемся либо информационной безопасностью государства, либо информационной безопасностью предприятия. И здесь всё налажено.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Между тем, наши кадры, которые решают всё, постоянно сидят в Сети и подвержены постоянной обработке.</a:t>
            </a:r>
          </a:p>
          <a:p>
            <a:pPr indent="360000" algn="l">
              <a:spcBef>
                <a:spcPts val="300"/>
              </a:spcBef>
            </a:pPr>
            <a:r>
              <a:rPr lang="ru-RU" sz="1600" dirty="0">
                <a:solidFill>
                  <a:schemeClr val="tx1"/>
                </a:solidFill>
              </a:rPr>
              <a:t>На первый взгляд, можно выделить 4 основных направления, по которым активно работают в Сети силы, разрушающие наше общество: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Вовлечение в терроризм.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Продвижение антиправительственных, антипутинских настроений.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Распространение наркотиков.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Продвижение гомосексуальных ориентиров, разрушение семейных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11911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ezentacia\Крым-2015\презентуха-жуков\прикид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080652"/>
            <a:ext cx="5832648" cy="3868628"/>
          </a:xfrm>
        </p:spPr>
        <p:txBody>
          <a:bodyPr>
            <a:noAutofit/>
          </a:bodyPr>
          <a:lstStyle/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Но скорее всего таких направлений больше. Сейчас дело не в их полной квалификации, поскольку суть действий по всем указанным направлениям в Сети одинакова. 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Это не работа с плакатами и открытыми докладами. Это неспешная и тихая работа в социальных сетях, начиная с ежедневного бытового общения. И для этой задачи нужны массы людей, серьезная аналитическая работа, выработанные и утвержденные методики, подготовленный персонал и время.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На одном из первых </a:t>
            </a:r>
            <a:r>
              <a:rPr lang="ru-RU" sz="1600" dirty="0" err="1">
                <a:solidFill>
                  <a:schemeClr val="tx1"/>
                </a:solidFill>
              </a:rPr>
              <a:t>Инфофорумов</a:t>
            </a:r>
            <a:r>
              <a:rPr lang="ru-RU" sz="1600" dirty="0">
                <a:solidFill>
                  <a:schemeClr val="tx1"/>
                </a:solidFill>
              </a:rPr>
              <a:t> в начале 2000-х рассматривали необходимость установки фильтров на Интернет в школах. Фильтры установили. Не помогло - появились смартфоны. 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Да, в современном обществе - масса телефонов, смартфонов, планшетов, компьютеров, пользователей, сетей, мессенджеров. И циркулирует масса частной информации. Но ведь это просто </a:t>
            </a:r>
            <a:r>
              <a:rPr lang="ru-RU" sz="1600" dirty="0" err="1">
                <a:solidFill>
                  <a:schemeClr val="tx1"/>
                </a:solidFill>
              </a:rPr>
              <a:t>Big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Date</a:t>
            </a:r>
            <a:r>
              <a:rPr lang="ru-RU" sz="1600" dirty="0">
                <a:solidFill>
                  <a:schemeClr val="tx1"/>
                </a:solidFill>
              </a:rPr>
              <a:t> или </a:t>
            </a:r>
            <a:r>
              <a:rPr lang="ru-RU" sz="1600" dirty="0" err="1">
                <a:solidFill>
                  <a:schemeClr val="tx1"/>
                </a:solidFill>
              </a:rPr>
              <a:t>Big-Big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Date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125" name="Picture 5" descr="Y:\Prezentacia\Крым-2015\презентуха-жуков\redessocia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758480" cy="19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ezentacia\Крым-2015\презентуха-жуков\прикид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276872"/>
            <a:ext cx="4824536" cy="3888432"/>
          </a:xfrm>
        </p:spPr>
        <p:txBody>
          <a:bodyPr>
            <a:noAutofit/>
          </a:bodyPr>
          <a:lstStyle/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Если мы умеем обеспечивать информационную безопасность Президента и наших структур власти, если мы тратим деньги на безопасность атомных электростанций – и правильно делаем – то почему мы не можем использовать наши аналитические возможности для информационной безопасности общества?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Уверен – можем.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Скорее всего, решения или уже есть, или требуют развития, переосмысления, перенастройки. </a:t>
            </a:r>
          </a:p>
          <a:p>
            <a:pPr indent="360000" algn="l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/>
                </a:solidFill>
              </a:rPr>
              <a:t>Если есть проекты, инициативы, решения, то необходимо, с учетом важности задачи, сделать так, чтобы информационная безопасность общества стала строкой в бюджете государства.</a:t>
            </a:r>
          </a:p>
        </p:txBody>
      </p:sp>
      <p:pic>
        <p:nvPicPr>
          <p:cNvPr id="6147" name="Picture 3" descr="Y:\Prezentacia\Крым-2015\презентуха-жуков\1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1141"/>
            <a:ext cx="36724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894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12</cp:revision>
  <dcterms:created xsi:type="dcterms:W3CDTF">2015-07-02T10:04:23Z</dcterms:created>
  <dcterms:modified xsi:type="dcterms:W3CDTF">2015-07-02T12:46:36Z</dcterms:modified>
</cp:coreProperties>
</file>