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8"/>
  </p:notesMasterIdLst>
  <p:handoutMasterIdLst>
    <p:handoutMasterId r:id="rId19"/>
  </p:handoutMasterIdLst>
  <p:sldIdLst>
    <p:sldId id="319" r:id="rId2"/>
    <p:sldId id="350" r:id="rId3"/>
    <p:sldId id="367" r:id="rId4"/>
    <p:sldId id="351" r:id="rId5"/>
    <p:sldId id="338" r:id="rId6"/>
    <p:sldId id="339" r:id="rId7"/>
    <p:sldId id="365" r:id="rId8"/>
    <p:sldId id="357" r:id="rId9"/>
    <p:sldId id="344" r:id="rId10"/>
    <p:sldId id="353" r:id="rId11"/>
    <p:sldId id="366" r:id="rId12"/>
    <p:sldId id="347" r:id="rId13"/>
    <p:sldId id="342" r:id="rId14"/>
    <p:sldId id="358" r:id="rId15"/>
    <p:sldId id="360" r:id="rId16"/>
    <p:sldId id="340" r:id="rId17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9AD"/>
    <a:srgbClr val="57AFFF"/>
    <a:srgbClr val="1B9DD7"/>
    <a:srgbClr val="368EC4"/>
    <a:srgbClr val="09609B"/>
    <a:srgbClr val="008000"/>
    <a:srgbClr val="55B315"/>
    <a:srgbClr val="2988C9"/>
    <a:srgbClr val="249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4660"/>
  </p:normalViewPr>
  <p:slideViewPr>
    <p:cSldViewPr snapToGrid="0" snapToObjects="1">
      <p:cViewPr>
        <p:scale>
          <a:sx n="140" d="100"/>
          <a:sy n="140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0F578569-D6A3-452A-9260-6506527AE8DC}" type="datetimeFigureOut">
              <a:rPr lang="ru-RU"/>
              <a:pPr>
                <a:defRPr/>
              </a:pPr>
              <a:t>03.07.2015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ADAA4261-A15F-40CB-9D9A-5F2D715A85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657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C8AE3584-2697-4B84-8EA9-3FD492BD943F}" type="datetimeFigureOut">
              <a:rPr lang="ru-RU"/>
              <a:pPr>
                <a:defRPr/>
              </a:pPr>
              <a:t>03.07.2015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EBA4999C-2A0F-4D29-804B-307CA4B07B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445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123\Nataly\Презентации\1234.png"/>
          <p:cNvPicPr>
            <a:picLocks noChangeAspect="1" noChangeArrowheads="1"/>
          </p:cNvPicPr>
          <p:nvPr userDrawn="1"/>
        </p:nvPicPr>
        <p:blipFill>
          <a:blip r:embed="rId2" cstate="print"/>
          <a:srcRect l="578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18" name="Picture 2" descr="C:\Users\123\Nataly\Презентации\Новая папка\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97" y="2077335"/>
            <a:ext cx="5074361" cy="67084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31539" y="274638"/>
            <a:ext cx="8431907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600200"/>
            <a:ext cx="8428325" cy="4525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pic>
        <p:nvPicPr>
          <p:cNvPr id="9" name="Picture 4" descr="F:\зеленый\ЛОГОТИП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02" y="252195"/>
            <a:ext cx="2119745" cy="31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51925" y="629847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B147CB7F-B358-405F-B334-06292FC183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3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rgbClr val="376092"/>
          </a:solidFill>
          <a:latin typeface="Arial"/>
          <a:ea typeface="Arial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76092"/>
          </a:solidFill>
          <a:latin typeface="Arial" charset="0"/>
          <a:ea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76092"/>
          </a:solidFill>
          <a:latin typeface="Arial" charset="0"/>
          <a:ea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76092"/>
          </a:solidFill>
          <a:latin typeface="Arial" charset="0"/>
          <a:ea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76092"/>
          </a:solidFill>
          <a:latin typeface="Arial" charset="0"/>
          <a:ea typeface="Arial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  <a:cs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  <a:cs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  <a:cs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  <a:cs typeface="Arial" charset="0"/>
        </a:defRPr>
      </a:lvl9pPr>
    </p:titleStyle>
    <p:bodyStyle>
      <a:lvl1pPr marL="233363" indent="-233363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4"/>
        </a:buBlip>
        <a:defRPr kumimoji="1" sz="3200" kern="1200">
          <a:solidFill>
            <a:srgbClr val="1B9DD7"/>
          </a:solidFill>
          <a:latin typeface="Arial"/>
          <a:ea typeface="Arial" charset="0"/>
          <a:cs typeface="Arial"/>
        </a:defRPr>
      </a:lvl1pPr>
      <a:lvl2pPr marL="593725" indent="-233363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4"/>
        </a:buBlip>
        <a:defRPr kumimoji="1" sz="2800" kern="1200">
          <a:solidFill>
            <a:srgbClr val="1B9DD7"/>
          </a:solidFill>
          <a:latin typeface="Arial"/>
          <a:ea typeface="Arial" charset="0"/>
          <a:cs typeface="Arial"/>
        </a:defRPr>
      </a:lvl2pPr>
      <a:lvl3pPr marL="952500" indent="-233363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4"/>
        </a:buBlip>
        <a:defRPr kumimoji="1" sz="2400" kern="1200">
          <a:solidFill>
            <a:srgbClr val="1B9DD7"/>
          </a:solidFill>
          <a:latin typeface="Arial"/>
          <a:ea typeface="Arial" charset="0"/>
          <a:cs typeface="Arial"/>
        </a:defRPr>
      </a:lvl3pPr>
      <a:lvl4pPr marL="1312863" indent="-233363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4"/>
        </a:buBlip>
        <a:defRPr kumimoji="1" sz="2000" kern="1200">
          <a:solidFill>
            <a:srgbClr val="1B9DD7"/>
          </a:solidFill>
          <a:latin typeface="Arial"/>
          <a:ea typeface="Arial" charset="0"/>
          <a:cs typeface="Arial"/>
        </a:defRPr>
      </a:lvl4pPr>
      <a:lvl5pPr marL="1673225" indent="-233363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4"/>
        </a:buBlip>
        <a:defRPr kumimoji="1" sz="2000" kern="1200">
          <a:solidFill>
            <a:srgbClr val="1B9DD7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90517" y="2754460"/>
            <a:ext cx="7772400" cy="714565"/>
          </a:xfrm>
          <a:prstGeom prst="rect">
            <a:avLst/>
          </a:prstGeom>
        </p:spPr>
        <p:txBody>
          <a:bodyPr/>
          <a:lstStyle/>
          <a:p>
            <a:r>
              <a:rPr kumimoji="0" lang="ru-RU" sz="2800" b="1" dirty="0">
                <a:solidFill>
                  <a:srgbClr val="1769AD"/>
                </a:solidFill>
                <a:latin typeface="Arial" charset="0"/>
                <a:cs typeface="Arial" charset="0"/>
              </a:rPr>
              <a:t>Системный подход к контролю доступности услуг связи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0516" y="3863738"/>
            <a:ext cx="7461913" cy="7128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914400">
              <a:lnSpc>
                <a:spcPts val="1700"/>
              </a:lnSpc>
              <a:buFontTx/>
              <a:buNone/>
            </a:pPr>
            <a:r>
              <a:rPr kumimoji="0" lang="ru-RU" sz="1600" i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На примере </a:t>
            </a:r>
            <a:r>
              <a:rPr kumimoji="0" lang="ru-RU" sz="1600" i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предоставления </a:t>
            </a:r>
            <a:r>
              <a:rPr kumimoji="0" lang="ru-RU" sz="1600" i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УНИВЕРСАЛЬНЫХ УСЛУГ </a:t>
            </a:r>
            <a:r>
              <a:rPr kumimoji="0" lang="ru-RU" sz="1600" i="1" dirty="0">
                <a:solidFill>
                  <a:schemeClr val="bg2">
                    <a:lumMod val="75000"/>
                  </a:schemeClr>
                </a:solidFill>
                <a:latin typeface="Arial" charset="0"/>
                <a:cs typeface="Arial" charset="0"/>
              </a:rPr>
              <a:t>СВЯЗИ</a:t>
            </a:r>
            <a:endParaRPr kumimoji="0" lang="ru-RU" sz="1600" i="1" dirty="0" smtClean="0">
              <a:solidFill>
                <a:schemeClr val="bg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417138"/>
            <a:ext cx="6320386" cy="80601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1769AD"/>
                </a:solidFill>
              </a:rPr>
              <a:t>Базовый состав </a:t>
            </a:r>
            <a:r>
              <a:rPr lang="ru-RU" sz="2400" b="1" dirty="0" smtClean="0">
                <a:solidFill>
                  <a:srgbClr val="1769AD"/>
                </a:solidFill>
              </a:rPr>
              <a:t>проверок</a:t>
            </a:r>
            <a:endParaRPr lang="ru-RU" sz="2400" b="1" dirty="0">
              <a:solidFill>
                <a:srgbClr val="1769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4139B-A443-41B1-A9A4-CB486E3DD1A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10691" y="1223155"/>
            <a:ext cx="6474834" cy="4690757"/>
          </a:xfrm>
          <a:prstGeom prst="roundRect">
            <a:avLst/>
          </a:prstGeom>
          <a:ln>
            <a:solidFill>
              <a:srgbClr val="57A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1540" y="3135086"/>
            <a:ext cx="2240408" cy="5106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671948" y="1508166"/>
            <a:ext cx="5890161" cy="459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 defTabSz="622300">
              <a:spcAft>
                <a:spcPts val="6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Время, в течение которого пользователь услугами связи достигает средства коллективного доступа без использования транспортного средства, не должно превышать  1 час;</a:t>
            </a:r>
          </a:p>
          <a:p>
            <a:pPr marL="114300" lvl="1" indent="-114300" defTabSz="622300">
              <a:spcAft>
                <a:spcPts val="6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каждом поселении должно быть установлено не менее чем одно средство коллективного доступа с обеспечением бесплатного доступа к экстренным оперативным службам;</a:t>
            </a:r>
          </a:p>
          <a:p>
            <a:pPr marL="114300" lvl="1" indent="-114300" defTabSz="622300">
              <a:spcAft>
                <a:spcPts val="6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поселениях с населением не менее чем пятьсот человек должно быть установлено не менее чем одно средство коллективного доступа для оказания услуг по передаче данных и предоставлению доступа к информационно-телекоммуникационной сети "Интернет" без использования пользовательского оборудования абонента;</a:t>
            </a:r>
          </a:p>
          <a:p>
            <a:pPr marL="114300" lvl="1" indent="-114300" defTabSz="622300">
              <a:spcAft>
                <a:spcPts val="6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населенных пунктах с населением от двухсот пятидесяти до пятисот человек, в которых установлено средство коллективного доступа, должна быть установлена не менее чем одна точка доступа;</a:t>
            </a:r>
          </a:p>
          <a:p>
            <a:pPr marL="114300" lvl="1" indent="-114300" defTabSz="622300">
              <a:spcAft>
                <a:spcPts val="6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Проверка обеспечения свободного доступа в помещение пункта коллективного доступа;</a:t>
            </a:r>
          </a:p>
          <a:p>
            <a:pPr marL="114300" lvl="1" indent="-114300" defTabSz="622300">
              <a:spcAft>
                <a:spcPct val="150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Проверка режима работы пункта коллективного доступа не менее 5 дней в неделю и не менее 8 часов в сутки</a:t>
            </a:r>
          </a:p>
          <a:p>
            <a:pPr marL="114300" lvl="1" indent="-114300" defTabSz="622300">
              <a:spcAft>
                <a:spcPct val="150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Проверка обеспечения в каждом ПКД возможности одновременного оказания универсальных услуг не менее чем 2 пользователям.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2790" y="3230086"/>
            <a:ext cx="2169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schemeClr val="bg1"/>
                </a:solidFill>
              </a:rPr>
              <a:t>ОРГАНИЗАЦИОННЫЕ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1DD49-47EA-44D0-8EE9-CE67805B213A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1" name="Пятиугольник 10"/>
          <p:cNvSpPr>
            <a:spLocks noChangeArrowheads="1"/>
          </p:cNvSpPr>
          <p:nvPr/>
        </p:nvSpPr>
        <p:spPr bwMode="auto">
          <a:xfrm>
            <a:off x="683568" y="3068960"/>
            <a:ext cx="1871662" cy="2376264"/>
          </a:xfrm>
          <a:prstGeom prst="homePlate">
            <a:avLst>
              <a:gd name="adj" fmla="val 26239"/>
            </a:avLst>
          </a:prstGeom>
          <a:solidFill>
            <a:srgbClr val="66CCFF">
              <a:alpha val="39999"/>
            </a:srgbClr>
          </a:solidFill>
          <a:ln w="9525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68613" name="TextBox 7"/>
          <p:cNvSpPr txBox="1">
            <a:spLocks noChangeArrowheads="1"/>
          </p:cNvSpPr>
          <p:nvPr/>
        </p:nvSpPr>
        <p:spPr bwMode="auto">
          <a:xfrm>
            <a:off x="683568" y="3573016"/>
            <a:ext cx="1655763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050" dirty="0" smtClean="0"/>
              <a:t>Услуги по ПД и предоставлению доступа к информационно-телекоммуникационной сети «Интернет» с использованием средств КД  и точек доступа</a:t>
            </a:r>
            <a:endParaRPr lang="ru-RU" sz="1050" dirty="0"/>
          </a:p>
        </p:txBody>
      </p:sp>
      <p:sp>
        <p:nvSpPr>
          <p:cNvPr id="14" name="Блок-схема: документ 13"/>
          <p:cNvSpPr>
            <a:spLocks noChangeArrowheads="1"/>
          </p:cNvSpPr>
          <p:nvPr/>
        </p:nvSpPr>
        <p:spPr bwMode="auto">
          <a:xfrm>
            <a:off x="2771775" y="1855788"/>
            <a:ext cx="1871663" cy="796925"/>
          </a:xfrm>
          <a:prstGeom prst="flowChartDocument">
            <a:avLst/>
          </a:prstGeom>
          <a:solidFill>
            <a:srgbClr val="66CCFF">
              <a:alpha val="39999"/>
            </a:srgbClr>
          </a:solidFill>
          <a:ln w="9525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200" b="1">
              <a:solidFill>
                <a:schemeClr val="bg1"/>
              </a:solidFill>
            </a:endParaRPr>
          </a:p>
          <a:p>
            <a:pPr algn="ctr"/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5" name="Блок-схема: документ 14"/>
          <p:cNvSpPr>
            <a:spLocks noChangeArrowheads="1"/>
          </p:cNvSpPr>
          <p:nvPr/>
        </p:nvSpPr>
        <p:spPr bwMode="auto">
          <a:xfrm>
            <a:off x="6804025" y="1844675"/>
            <a:ext cx="1871663" cy="798513"/>
          </a:xfrm>
          <a:prstGeom prst="flowChartDocument">
            <a:avLst/>
          </a:prstGeom>
          <a:solidFill>
            <a:srgbClr val="66CCFF">
              <a:alpha val="39999"/>
            </a:srgbClr>
          </a:solidFill>
          <a:ln w="9525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6" name="Блок-схема: документ 15"/>
          <p:cNvSpPr>
            <a:spLocks noChangeArrowheads="1"/>
          </p:cNvSpPr>
          <p:nvPr/>
        </p:nvSpPr>
        <p:spPr bwMode="auto">
          <a:xfrm>
            <a:off x="4787900" y="1854200"/>
            <a:ext cx="1871663" cy="796925"/>
          </a:xfrm>
          <a:prstGeom prst="flowChartDocument">
            <a:avLst/>
          </a:prstGeom>
          <a:solidFill>
            <a:srgbClr val="66CCFF">
              <a:alpha val="39999"/>
            </a:srgbClr>
          </a:solidFill>
          <a:ln w="9525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kumimoji="0" lang="ru-RU" sz="1200" b="1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747318" y="3068960"/>
            <a:ext cx="1871662" cy="2520280"/>
          </a:xfrm>
          <a:prstGeom prst="rect">
            <a:avLst/>
          </a:prstGeom>
          <a:noFill/>
          <a:ln w="9525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lvl="0" indent="182563">
              <a:buFont typeface="Wingdings" pitchFamily="2" charset="2"/>
              <a:buChar char="§"/>
            </a:pPr>
            <a:r>
              <a:rPr lang="ru-RU" sz="1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состав оказываемых  универсальных услуг связи;</a:t>
            </a:r>
          </a:p>
          <a:p>
            <a:pPr lvl="0" indent="182563">
              <a:buFont typeface="Wingdings" pitchFamily="2" charset="2"/>
              <a:buChar char="§"/>
            </a:pPr>
            <a:r>
              <a:rPr lang="ru-RU" sz="1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используемые  для подключения оборудования универсальных услуг линии связи;</a:t>
            </a:r>
          </a:p>
          <a:p>
            <a:pPr lvl="0" indent="182563">
              <a:buFont typeface="Wingdings" pitchFamily="2" charset="2"/>
              <a:buChar char="§"/>
            </a:pPr>
            <a:r>
              <a:rPr lang="ru-RU" sz="1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организационные проверки на соответствие требованиям;</a:t>
            </a:r>
          </a:p>
          <a:p>
            <a:pPr lvl="0" indent="182563">
              <a:buFont typeface="Wingdings" pitchFamily="2" charset="2"/>
              <a:buChar char="§"/>
            </a:pPr>
            <a:r>
              <a:rPr lang="ru-RU" sz="1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тарифы и (или) тарифные планы для оплаты универсальных услуг связи;</a:t>
            </a:r>
          </a:p>
          <a:p>
            <a:pPr lvl="0" indent="182563">
              <a:buFont typeface="Wingdings" pitchFamily="2" charset="2"/>
              <a:buChar char="§"/>
            </a:pPr>
            <a:r>
              <a:rPr lang="ru-RU" sz="1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корректность территориального размещения ПКД и точек доступа</a:t>
            </a:r>
          </a:p>
          <a:p>
            <a:pPr lvl="0" indent="182563">
              <a:buFont typeface="Wingdings" pitchFamily="2" charset="2"/>
              <a:buChar char="§"/>
            </a:pPr>
            <a:r>
              <a:rPr lang="ru-RU" sz="1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скорость передачи данных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758680" y="3068960"/>
            <a:ext cx="1871663" cy="2520280"/>
          </a:xfrm>
          <a:prstGeom prst="rect">
            <a:avLst/>
          </a:prstGeom>
          <a:noFill/>
          <a:ln w="9525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indent="182563">
              <a:buFont typeface="Wingdings" pitchFamily="2" charset="2"/>
              <a:buChar char="§"/>
            </a:pPr>
            <a:r>
              <a:rPr lang="ru-RU" sz="1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Функционирование услуг связи</a:t>
            </a:r>
          </a:p>
          <a:p>
            <a:pPr indent="180975" defTabSz="457200">
              <a:buFont typeface="Wingdings" pitchFamily="2" charset="2"/>
              <a:buChar char="§"/>
            </a:pPr>
            <a:r>
              <a:rPr lang="ru-RU" sz="1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Правильность тарификации, %</a:t>
            </a:r>
          </a:p>
          <a:p>
            <a:pPr indent="180975" defTabSz="457200">
              <a:buFont typeface="Wingdings" pitchFamily="2" charset="2"/>
              <a:buChar char="§"/>
            </a:pPr>
            <a:r>
              <a:rPr lang="ru-RU" sz="1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Среднее значение пользовательской скорости передачи информации в обратном канале (в проводных сетях доступа) </a:t>
            </a:r>
            <a:endParaRPr lang="ru-RU" sz="1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defTabSz="457200">
              <a:buFont typeface="Wingdings" pitchFamily="2" charset="2"/>
              <a:buChar char="§"/>
            </a:pPr>
            <a:r>
              <a:rPr lang="ru-RU" sz="1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Среднее значение пользовательской скорости получения информации в каналах «вверх» и «вниз» в беспроводных сетях</a:t>
            </a:r>
          </a:p>
          <a:p>
            <a:pPr indent="182563">
              <a:buFont typeface="Wingdings" pitchFamily="2" charset="2"/>
              <a:buChar char="§"/>
            </a:pPr>
            <a:r>
              <a:rPr lang="ru-RU" sz="1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Организационные </a:t>
            </a:r>
            <a:r>
              <a:rPr lang="ru-RU" sz="1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(в случае возникновения претензий).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790680" y="3068960"/>
            <a:ext cx="1873250" cy="2520280"/>
          </a:xfrm>
          <a:prstGeom prst="rect">
            <a:avLst/>
          </a:prstGeom>
          <a:noFill/>
          <a:ln w="9525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Мониторинг на постоянной основе  технических параметров и показателей, расчет интегральной оценки и визуализация на едином портале с  отображением топологии размещений ПКД и точек доступа</a:t>
            </a:r>
          </a:p>
        </p:txBody>
      </p:sp>
      <p:sp>
        <p:nvSpPr>
          <p:cNvPr id="68620" name="TextBox 2"/>
          <p:cNvSpPr txBox="1">
            <a:spLocks noChangeArrowheads="1"/>
          </p:cNvSpPr>
          <p:nvPr/>
        </p:nvSpPr>
        <p:spPr bwMode="auto">
          <a:xfrm>
            <a:off x="2771775" y="1871663"/>
            <a:ext cx="187166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 </a:t>
            </a:r>
            <a:r>
              <a:rPr lang="ru-RU" sz="1200" b="1" dirty="0"/>
              <a:t>Проверка при вводе в эксплуатацию</a:t>
            </a:r>
          </a:p>
          <a:p>
            <a:pPr algn="ctr"/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68621" name="TextBox 25"/>
          <p:cNvSpPr txBox="1">
            <a:spLocks noChangeArrowheads="1"/>
          </p:cNvSpPr>
          <p:nvPr/>
        </p:nvSpPr>
        <p:spPr bwMode="auto">
          <a:xfrm>
            <a:off x="4787900" y="1881188"/>
            <a:ext cx="1871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1200" b="1" dirty="0" smtClean="0">
                <a:solidFill>
                  <a:schemeClr val="bg1"/>
                </a:solidFill>
              </a:rPr>
              <a:t> </a:t>
            </a:r>
            <a:r>
              <a:rPr kumimoji="0" lang="ru-RU" sz="1200" b="1" dirty="0" smtClean="0"/>
              <a:t>Плановая (внеплановая) разовая проверка</a:t>
            </a:r>
            <a:endParaRPr kumimoji="0" lang="ru-RU" sz="1000" dirty="0"/>
          </a:p>
        </p:txBody>
      </p:sp>
      <p:sp>
        <p:nvSpPr>
          <p:cNvPr id="68622" name="TextBox 28"/>
          <p:cNvSpPr txBox="1">
            <a:spLocks noChangeArrowheads="1"/>
          </p:cNvSpPr>
          <p:nvPr/>
        </p:nvSpPr>
        <p:spPr bwMode="auto">
          <a:xfrm>
            <a:off x="6804025" y="1863725"/>
            <a:ext cx="1871663" cy="7011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/>
              <a:t> Мониторинг и управление  при эксплуатации</a:t>
            </a:r>
          </a:p>
          <a:p>
            <a:pPr algn="ctr"/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429565" y="367663"/>
            <a:ext cx="8244916" cy="93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rgbClr val="376092"/>
                </a:solidFill>
                <a:latin typeface="Arial"/>
                <a:ea typeface="Arial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7609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7609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7609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7609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Arial" charset="0"/>
                <a:cs typeface="Arial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Arial" charset="0"/>
                <a:cs typeface="Arial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Arial" charset="0"/>
                <a:cs typeface="Arial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b="1" dirty="0"/>
              <a:t>Технические </a:t>
            </a:r>
            <a:r>
              <a:rPr lang="ru-RU" sz="2400" b="1" dirty="0" smtClean="0"/>
              <a:t>параметры</a:t>
            </a:r>
          </a:p>
          <a:p>
            <a:r>
              <a:rPr lang="ru-RU" sz="2400" b="1" dirty="0" smtClean="0"/>
              <a:t>и </a:t>
            </a:r>
            <a:r>
              <a:rPr lang="ru-RU" sz="2400" b="1" dirty="0"/>
              <a:t>принципы работы</a:t>
            </a:r>
          </a:p>
        </p:txBody>
      </p:sp>
    </p:spTree>
    <p:extLst>
      <p:ext uri="{BB962C8B-B14F-4D97-AF65-F5344CB8AC3E}">
        <p14:creationId xmlns:p14="http://schemas.microsoft.com/office/powerpoint/2010/main" val="26857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39" y="417138"/>
            <a:ext cx="8431907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1769AD"/>
                </a:solidFill>
              </a:rPr>
              <a:t>Возможности системы контроля УУС</a:t>
            </a:r>
            <a:endParaRPr lang="ru-RU" sz="2400" b="1" dirty="0">
              <a:solidFill>
                <a:srgbClr val="1769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267700"/>
            <a:ext cx="8428325" cy="5030779"/>
          </a:xfrm>
        </p:spPr>
        <p:txBody>
          <a:bodyPr/>
          <a:lstStyle/>
          <a:p>
            <a:pPr lvl="0"/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Отображение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топологии контролируемых универсальных услуг в виде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графов,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а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также на географической карте в привязке к координатам таксофонов,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ПКД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и точек доступа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marL="0" lvl="0" indent="0">
              <a:buNone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Визуализация результатов измерений параметров и показателей услуги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Визуальное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отображение дифференциации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параметров и состояния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контролируемой услуги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marL="0" lvl="0" indent="0">
              <a:buNone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Возможность формирования оперативного отчета по данным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измерений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за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произвольный период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lvl="0"/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Отдельный интерфейс или раздел интерфейса для администрирования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lvl="0"/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Централизованное управление проведением контрольных измерений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как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по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расписанию, так и в ручном режиме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marL="0" lvl="0" indent="0">
              <a:buNone/>
            </a:pPr>
            <a:endParaRPr lang="ru-RU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Измерительная система ЦНИИС поддерживает два метода контроля путем установки программных или аппаратных средств у операторов связи в местах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контроля.</a:t>
            </a:r>
            <a:endParaRPr lang="ru-RU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F8BEA-0E51-4C0F-9DF3-7DAFD76546C6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39" y="417138"/>
            <a:ext cx="8431907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1769AD"/>
                </a:solidFill>
              </a:rPr>
              <a:t>Преимущества системы</a:t>
            </a:r>
            <a:br>
              <a:rPr lang="ru-RU" sz="2400" b="1" dirty="0" smtClean="0">
                <a:solidFill>
                  <a:srgbClr val="1769AD"/>
                </a:solidFill>
              </a:rPr>
            </a:br>
            <a:r>
              <a:rPr lang="ru-RU" sz="2400" b="1" dirty="0" smtClean="0">
                <a:solidFill>
                  <a:srgbClr val="1769AD"/>
                </a:solidFill>
              </a:rPr>
              <a:t>контроля универсальных услуг связи</a:t>
            </a:r>
            <a:endParaRPr lang="ru-RU" sz="2400" b="1" dirty="0">
              <a:solidFill>
                <a:srgbClr val="1769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267700"/>
            <a:ext cx="8428325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От полноты и достоверности первичных данных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мониторинга</a:t>
            </a:r>
            <a:b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зависит 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качество работы системы в целом. </a:t>
            </a:r>
            <a:endParaRPr lang="ru-RU" sz="16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b="1" dirty="0">
                <a:solidFill>
                  <a:schemeClr val="bg2">
                    <a:lumMod val="75000"/>
                  </a:schemeClr>
                </a:solidFill>
              </a:rPr>
              <a:t>Основные требования: 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Универсальность для всех типов оборудования ТФ, СКД, ТД по заданным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критериям;</a:t>
            </a: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Независимость от производителя ТФ, СКД,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ТД;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Методологически выверенные механизмы измерений и оценки через единую систему мониторинга, удовлетворяющие метрологическим требованиям и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нормам;</a:t>
            </a:r>
          </a:p>
          <a:p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Возможность интеграции с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любыми существующими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ИС;</a:t>
            </a: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Легитимность и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достоверность;</a:t>
            </a:r>
          </a:p>
          <a:p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Разграничения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прав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доступа к управлению системой и результатам контроля;</a:t>
            </a:r>
            <a:endParaRPr lang="ru-RU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Изменяемые форматы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аналитики и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отчетности.</a:t>
            </a: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4139B-A443-41B1-A9A4-CB486E3DD1A9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31539" y="583388"/>
            <a:ext cx="8431907" cy="485383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b="1" dirty="0">
                <a:solidFill>
                  <a:srgbClr val="1769AD"/>
                </a:solidFill>
              </a:rPr>
              <a:t>Предлагаемая </a:t>
            </a:r>
            <a:r>
              <a:rPr lang="ru-RU" b="1" dirty="0" smtClean="0">
                <a:solidFill>
                  <a:srgbClr val="1769AD"/>
                </a:solidFill>
              </a:rPr>
              <a:t>архитектура</a:t>
            </a:r>
            <a:br>
              <a:rPr lang="ru-RU" b="1" dirty="0" smtClean="0">
                <a:solidFill>
                  <a:srgbClr val="1769AD"/>
                </a:solidFill>
              </a:rPr>
            </a:br>
            <a:r>
              <a:rPr lang="ru-RU" b="1" dirty="0" smtClean="0">
                <a:solidFill>
                  <a:srgbClr val="1769AD"/>
                </a:solidFill>
              </a:rPr>
              <a:t>решения </a:t>
            </a:r>
            <a:r>
              <a:rPr lang="ru-RU" b="1" dirty="0">
                <a:solidFill>
                  <a:srgbClr val="1769AD"/>
                </a:solidFill>
              </a:rPr>
              <a:t>ЦНИИС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262547"/>
            <a:ext cx="8428325" cy="4855503"/>
          </a:xfrm>
        </p:spPr>
        <p:txBody>
          <a:bodyPr numCol="2"/>
          <a:lstStyle/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ЦНИИС предлагает рассмотреть создание системы контроля исполнения требований договора на основе системы мониторинга собственной разработки.</a:t>
            </a: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Предлагаемая ИС представляет собой иерархическую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 P2P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структуру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в основе которой лежит центральная база данных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обеспечивающая хранение и обработку всей информации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предоставление доступа к данным пользователям и операторам системы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разграничение прав доступа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Иерархичная архитектура ИС позволяет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легко масштабировать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привязывать к территориально-распределенной структуре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 Данные результатов проверок могут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храниться как в центральной базе данных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так и локализовано на региональных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серверах ИС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1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5A33-92A8-CA41-ACA9-9CBD0F110456}" type="slidenum">
              <a:rPr lang="ru-RU" smtClean="0"/>
              <a:pPr/>
              <a:t>14</a:t>
            </a:fld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4515387" y="1424763"/>
            <a:ext cx="4350799" cy="4228598"/>
            <a:chOff x="4515387" y="1424763"/>
            <a:chExt cx="4350799" cy="4228598"/>
          </a:xfrm>
        </p:grpSpPr>
        <p:grpSp>
          <p:nvGrpSpPr>
            <p:cNvPr id="42" name="Group 41"/>
            <p:cNvGrpSpPr/>
            <p:nvPr/>
          </p:nvGrpSpPr>
          <p:grpSpPr>
            <a:xfrm>
              <a:off x="5947693" y="3969890"/>
              <a:ext cx="648804" cy="494459"/>
              <a:chOff x="8102448" y="5609169"/>
              <a:chExt cx="648804" cy="494459"/>
            </a:xfrm>
          </p:grpSpPr>
          <p:sp>
            <p:nvSpPr>
              <p:cNvPr id="43" name="Облако 5"/>
              <p:cNvSpPr/>
              <p:nvPr/>
            </p:nvSpPr>
            <p:spPr>
              <a:xfrm>
                <a:off x="8102448" y="5609169"/>
                <a:ext cx="648804" cy="494459"/>
              </a:xfrm>
              <a:prstGeom prst="cloud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5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Поле 21"/>
              <p:cNvSpPr txBox="1">
                <a:spLocks noChangeArrowheads="1"/>
              </p:cNvSpPr>
              <p:nvPr/>
            </p:nvSpPr>
            <p:spPr bwMode="auto">
              <a:xfrm>
                <a:off x="8188923" y="5851797"/>
                <a:ext cx="35137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ISP</a:t>
                </a:r>
                <a:endParaRPr lang="ru-RU" sz="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pic>
          <p:nvPicPr>
            <p:cNvPr id="91" name="Picture 52" descr="D:\Documents and Settings\sbeaver\My Documents\documents\packet\icons\bldg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3454" y="3745716"/>
              <a:ext cx="342092" cy="504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Линия 7"/>
            <p:cNvSpPr>
              <a:spLocks noChangeShapeType="1"/>
            </p:cNvSpPr>
            <p:nvPr/>
          </p:nvSpPr>
          <p:spPr bwMode="auto">
            <a:xfrm flipH="1" flipV="1">
              <a:off x="7310479" y="4700728"/>
              <a:ext cx="404184" cy="58457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54" name="Линия 7"/>
            <p:cNvSpPr>
              <a:spLocks noChangeShapeType="1"/>
            </p:cNvSpPr>
            <p:nvPr/>
          </p:nvSpPr>
          <p:spPr bwMode="auto">
            <a:xfrm flipH="1" flipV="1">
              <a:off x="6034168" y="4757325"/>
              <a:ext cx="516308" cy="52798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56" name="Линия 7"/>
            <p:cNvSpPr>
              <a:spLocks noChangeShapeType="1"/>
            </p:cNvSpPr>
            <p:nvPr/>
          </p:nvSpPr>
          <p:spPr bwMode="auto">
            <a:xfrm flipH="1" flipV="1">
              <a:off x="5314364" y="3884213"/>
              <a:ext cx="863843" cy="37008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5" name="Линия 7"/>
            <p:cNvSpPr>
              <a:spLocks noChangeShapeType="1"/>
            </p:cNvSpPr>
            <p:nvPr/>
          </p:nvSpPr>
          <p:spPr bwMode="auto">
            <a:xfrm>
              <a:off x="5361819" y="2059337"/>
              <a:ext cx="784252" cy="81930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6" name="Линия 7"/>
            <p:cNvSpPr>
              <a:spLocks noChangeShapeType="1"/>
            </p:cNvSpPr>
            <p:nvPr/>
          </p:nvSpPr>
          <p:spPr bwMode="auto">
            <a:xfrm flipH="1" flipV="1">
              <a:off x="4800708" y="4757326"/>
              <a:ext cx="716946" cy="64178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7" name="Линия 8"/>
            <p:cNvSpPr>
              <a:spLocks noChangeShapeType="1"/>
            </p:cNvSpPr>
            <p:nvPr/>
          </p:nvSpPr>
          <p:spPr bwMode="auto">
            <a:xfrm flipH="1" flipV="1">
              <a:off x="6193434" y="3100428"/>
              <a:ext cx="1120274" cy="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11" name="Поле 81"/>
            <p:cNvSpPr txBox="1">
              <a:spLocks noChangeArrowheads="1"/>
            </p:cNvSpPr>
            <p:nvPr/>
          </p:nvSpPr>
          <p:spPr bwMode="auto">
            <a:xfrm>
              <a:off x="4692222" y="2053490"/>
              <a:ext cx="1339194" cy="41549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50" dirty="0" smtClean="0">
                  <a:solidFill>
                    <a:schemeClr val="tx2">
                      <a:lumMod val="50000"/>
                    </a:schemeClr>
                  </a:solidFill>
                </a:rPr>
                <a:t>Консоль администратора</a:t>
              </a:r>
              <a:endParaRPr lang="ru-RU" sz="105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Облако 5"/>
            <p:cNvSpPr/>
            <p:nvPr/>
          </p:nvSpPr>
          <p:spPr>
            <a:xfrm>
              <a:off x="7500605" y="5156940"/>
              <a:ext cx="648804" cy="494459"/>
            </a:xfrm>
            <a:prstGeom prst="cloud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Линия 7"/>
            <p:cNvSpPr>
              <a:spLocks noChangeShapeType="1"/>
            </p:cNvSpPr>
            <p:nvPr/>
          </p:nvSpPr>
          <p:spPr bwMode="auto">
            <a:xfrm flipH="1">
              <a:off x="6237623" y="1901090"/>
              <a:ext cx="820878" cy="97754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6953222" y="2909784"/>
              <a:ext cx="648804" cy="494459"/>
              <a:chOff x="8102448" y="5609169"/>
              <a:chExt cx="648804" cy="494459"/>
            </a:xfrm>
          </p:grpSpPr>
          <p:sp>
            <p:nvSpPr>
              <p:cNvPr id="39" name="Облако 5"/>
              <p:cNvSpPr/>
              <p:nvPr/>
            </p:nvSpPr>
            <p:spPr>
              <a:xfrm>
                <a:off x="8102448" y="5609169"/>
                <a:ext cx="648804" cy="494459"/>
              </a:xfrm>
              <a:prstGeom prst="cloud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5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Поле 21"/>
              <p:cNvSpPr txBox="1">
                <a:spLocks noChangeArrowheads="1"/>
              </p:cNvSpPr>
              <p:nvPr/>
            </p:nvSpPr>
            <p:spPr bwMode="auto">
              <a:xfrm>
                <a:off x="8188923" y="5851797"/>
                <a:ext cx="35137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8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ISP</a:t>
                </a:r>
                <a:endParaRPr lang="ru-RU" sz="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7" name="Облако 5"/>
            <p:cNvSpPr/>
            <p:nvPr/>
          </p:nvSpPr>
          <p:spPr>
            <a:xfrm>
              <a:off x="6327986" y="5158902"/>
              <a:ext cx="648804" cy="494459"/>
            </a:xfrm>
            <a:prstGeom prst="cloud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Облако 5"/>
            <p:cNvSpPr/>
            <p:nvPr/>
          </p:nvSpPr>
          <p:spPr>
            <a:xfrm>
              <a:off x="5131917" y="5114710"/>
              <a:ext cx="648804" cy="494459"/>
            </a:xfrm>
            <a:prstGeom prst="cloud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Поле 81"/>
            <p:cNvSpPr txBox="1">
              <a:spLocks noChangeArrowheads="1"/>
            </p:cNvSpPr>
            <p:nvPr/>
          </p:nvSpPr>
          <p:spPr bwMode="auto">
            <a:xfrm>
              <a:off x="8017846" y="2973470"/>
              <a:ext cx="605360" cy="2308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</a:rPr>
                <a:t>Москва</a:t>
              </a:r>
            </a:p>
          </p:txBody>
        </p:sp>
        <p:sp>
          <p:nvSpPr>
            <p:cNvPr id="58" name="Поле 81"/>
            <p:cNvSpPr txBox="1">
              <a:spLocks noChangeArrowheads="1"/>
            </p:cNvSpPr>
            <p:nvPr/>
          </p:nvSpPr>
          <p:spPr bwMode="auto">
            <a:xfrm>
              <a:off x="8113493" y="3730075"/>
              <a:ext cx="454778" cy="2308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900" b="1" dirty="0" smtClean="0">
                  <a:solidFill>
                    <a:schemeClr val="tx2">
                      <a:lumMod val="50000"/>
                    </a:schemeClr>
                  </a:solidFill>
                </a:rPr>
                <a:t>МРФ</a:t>
              </a:r>
              <a:endParaRPr lang="ru-RU" sz="1050" dirty="0" smtClean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9" name="Поле 81"/>
            <p:cNvSpPr txBox="1">
              <a:spLocks noChangeArrowheads="1"/>
            </p:cNvSpPr>
            <p:nvPr/>
          </p:nvSpPr>
          <p:spPr bwMode="auto">
            <a:xfrm>
              <a:off x="7811089" y="4520850"/>
              <a:ext cx="1055097" cy="3693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900" b="1" dirty="0" smtClean="0">
                  <a:solidFill>
                    <a:schemeClr val="tx2">
                      <a:lumMod val="50000"/>
                    </a:schemeClr>
                  </a:solidFill>
                </a:rPr>
                <a:t>Региональные </a:t>
              </a:r>
              <a:br>
                <a:rPr lang="ru-RU" sz="900" b="1" dirty="0" smtClean="0">
                  <a:solidFill>
                    <a:schemeClr val="tx2">
                      <a:lumMod val="50000"/>
                    </a:schemeClr>
                  </a:solidFill>
                </a:rPr>
              </a:br>
              <a:r>
                <a:rPr lang="ru-RU" sz="900" b="1" dirty="0" smtClean="0">
                  <a:solidFill>
                    <a:schemeClr val="tx2">
                      <a:lumMod val="50000"/>
                    </a:schemeClr>
                  </a:solidFill>
                </a:rPr>
                <a:t>пункты</a:t>
              </a:r>
              <a:endParaRPr lang="ru-RU" sz="9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1" name="Линия 7"/>
            <p:cNvSpPr>
              <a:spLocks noChangeShapeType="1"/>
            </p:cNvSpPr>
            <p:nvPr/>
          </p:nvSpPr>
          <p:spPr bwMode="auto">
            <a:xfrm flipH="1">
              <a:off x="4744670" y="3861661"/>
              <a:ext cx="617148" cy="839067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62" name="Линия 7"/>
            <p:cNvSpPr>
              <a:spLocks noChangeShapeType="1"/>
            </p:cNvSpPr>
            <p:nvPr/>
          </p:nvSpPr>
          <p:spPr bwMode="auto">
            <a:xfrm flipH="1" flipV="1">
              <a:off x="4785739" y="4700728"/>
              <a:ext cx="2553219" cy="0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63" name="Линия 7"/>
            <p:cNvSpPr>
              <a:spLocks noChangeShapeType="1"/>
            </p:cNvSpPr>
            <p:nvPr/>
          </p:nvSpPr>
          <p:spPr bwMode="auto">
            <a:xfrm flipH="1" flipV="1">
              <a:off x="7039696" y="3969888"/>
              <a:ext cx="270783" cy="730839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64" name="Линия 7"/>
            <p:cNvSpPr>
              <a:spLocks noChangeShapeType="1"/>
            </p:cNvSpPr>
            <p:nvPr/>
          </p:nvSpPr>
          <p:spPr bwMode="auto">
            <a:xfrm flipV="1">
              <a:off x="6031416" y="3969888"/>
              <a:ext cx="1027085" cy="730838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65" name="Линия 7"/>
            <p:cNvSpPr>
              <a:spLocks noChangeShapeType="1"/>
            </p:cNvSpPr>
            <p:nvPr/>
          </p:nvSpPr>
          <p:spPr bwMode="auto">
            <a:xfrm flipH="1" flipV="1">
              <a:off x="5314365" y="3884212"/>
              <a:ext cx="719803" cy="816513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66" name="Линия 7"/>
            <p:cNvSpPr>
              <a:spLocks noChangeShapeType="1"/>
            </p:cNvSpPr>
            <p:nvPr/>
          </p:nvSpPr>
          <p:spPr bwMode="auto">
            <a:xfrm flipH="1">
              <a:off x="5395721" y="3100428"/>
              <a:ext cx="750350" cy="761233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67" name="Линия 7"/>
            <p:cNvSpPr>
              <a:spLocks noChangeShapeType="1"/>
            </p:cNvSpPr>
            <p:nvPr/>
          </p:nvSpPr>
          <p:spPr bwMode="auto">
            <a:xfrm>
              <a:off x="6237622" y="3100429"/>
              <a:ext cx="802073" cy="869460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68" name="Линия 7"/>
            <p:cNvSpPr>
              <a:spLocks noChangeShapeType="1"/>
            </p:cNvSpPr>
            <p:nvPr/>
          </p:nvSpPr>
          <p:spPr bwMode="auto">
            <a:xfrm flipH="1" flipV="1">
              <a:off x="5314363" y="3878917"/>
              <a:ext cx="1725331" cy="0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69" name="Линия 7"/>
            <p:cNvSpPr>
              <a:spLocks noChangeShapeType="1"/>
            </p:cNvSpPr>
            <p:nvPr/>
          </p:nvSpPr>
          <p:spPr bwMode="auto">
            <a:xfrm>
              <a:off x="6145799" y="3152411"/>
              <a:ext cx="1193159" cy="1604913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70" name="Линия 7"/>
            <p:cNvSpPr>
              <a:spLocks noChangeShapeType="1"/>
            </p:cNvSpPr>
            <p:nvPr/>
          </p:nvSpPr>
          <p:spPr bwMode="auto">
            <a:xfrm flipH="1">
              <a:off x="4800707" y="3194188"/>
              <a:ext cx="1497491" cy="1506538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71" name="Линия 7"/>
            <p:cNvSpPr>
              <a:spLocks noChangeShapeType="1"/>
            </p:cNvSpPr>
            <p:nvPr/>
          </p:nvSpPr>
          <p:spPr bwMode="auto">
            <a:xfrm flipH="1">
              <a:off x="4765472" y="3969888"/>
              <a:ext cx="2274221" cy="716254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72" name="Линия 7"/>
            <p:cNvSpPr>
              <a:spLocks noChangeShapeType="1"/>
            </p:cNvSpPr>
            <p:nvPr/>
          </p:nvSpPr>
          <p:spPr bwMode="auto">
            <a:xfrm flipH="1" flipV="1">
              <a:off x="5361817" y="3884213"/>
              <a:ext cx="1948660" cy="816511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sp>
          <p:nvSpPr>
            <p:cNvPr id="73" name="Линия 7"/>
            <p:cNvSpPr>
              <a:spLocks noChangeShapeType="1"/>
            </p:cNvSpPr>
            <p:nvPr/>
          </p:nvSpPr>
          <p:spPr bwMode="auto">
            <a:xfrm flipH="1">
              <a:off x="6031416" y="3081229"/>
              <a:ext cx="88029" cy="1604913"/>
            </a:xfrm>
            <a:prstGeom prst="line">
              <a:avLst/>
            </a:prstGeom>
            <a:noFill/>
            <a:ln w="19050">
              <a:solidFill>
                <a:schemeClr val="bg2">
                  <a:lumMod val="60000"/>
                  <a:lumOff val="40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 sz="1050"/>
            </a:p>
          </p:txBody>
        </p:sp>
        <p:grpSp>
          <p:nvGrpSpPr>
            <p:cNvPr id="74" name="Group 108"/>
            <p:cNvGrpSpPr/>
            <p:nvPr/>
          </p:nvGrpSpPr>
          <p:grpSpPr>
            <a:xfrm>
              <a:off x="4985564" y="1477558"/>
              <a:ext cx="795157" cy="581779"/>
              <a:chOff x="1214245" y="2699468"/>
              <a:chExt cx="894475" cy="654445"/>
            </a:xfrm>
          </p:grpSpPr>
          <p:sp>
            <p:nvSpPr>
              <p:cNvPr id="75" name="Freeform 13"/>
              <p:cNvSpPr>
                <a:spLocks noEditPoints="1"/>
              </p:cNvSpPr>
              <p:nvPr/>
            </p:nvSpPr>
            <p:spPr bwMode="auto">
              <a:xfrm>
                <a:off x="1320005" y="2699468"/>
                <a:ext cx="682956" cy="480524"/>
              </a:xfrm>
              <a:custGeom>
                <a:avLst/>
                <a:gdLst>
                  <a:gd name="T0" fmla="*/ 78 w 569"/>
                  <a:gd name="T1" fmla="*/ 401 h 401"/>
                  <a:gd name="T2" fmla="*/ 491 w 569"/>
                  <a:gd name="T3" fmla="*/ 401 h 401"/>
                  <a:gd name="T4" fmla="*/ 569 w 569"/>
                  <a:gd name="T5" fmla="*/ 323 h 401"/>
                  <a:gd name="T6" fmla="*/ 569 w 569"/>
                  <a:gd name="T7" fmla="*/ 78 h 401"/>
                  <a:gd name="T8" fmla="*/ 491 w 569"/>
                  <a:gd name="T9" fmla="*/ 0 h 401"/>
                  <a:gd name="T10" fmla="*/ 78 w 569"/>
                  <a:gd name="T11" fmla="*/ 0 h 401"/>
                  <a:gd name="T12" fmla="*/ 0 w 569"/>
                  <a:gd name="T13" fmla="*/ 78 h 401"/>
                  <a:gd name="T14" fmla="*/ 0 w 569"/>
                  <a:gd name="T15" fmla="*/ 323 h 401"/>
                  <a:gd name="T16" fmla="*/ 78 w 569"/>
                  <a:gd name="T17" fmla="*/ 401 h 401"/>
                  <a:gd name="T18" fmla="*/ 50 w 569"/>
                  <a:gd name="T19" fmla="*/ 92 h 401"/>
                  <a:gd name="T20" fmla="*/ 94 w 569"/>
                  <a:gd name="T21" fmla="*/ 48 h 401"/>
                  <a:gd name="T22" fmla="*/ 474 w 569"/>
                  <a:gd name="T23" fmla="*/ 48 h 401"/>
                  <a:gd name="T24" fmla="*/ 521 w 569"/>
                  <a:gd name="T25" fmla="*/ 92 h 401"/>
                  <a:gd name="T26" fmla="*/ 521 w 569"/>
                  <a:gd name="T27" fmla="*/ 302 h 401"/>
                  <a:gd name="T28" fmla="*/ 475 w 569"/>
                  <a:gd name="T29" fmla="*/ 345 h 401"/>
                  <a:gd name="T30" fmla="*/ 93 w 569"/>
                  <a:gd name="T31" fmla="*/ 345 h 401"/>
                  <a:gd name="T32" fmla="*/ 50 w 569"/>
                  <a:gd name="T33" fmla="*/ 302 h 401"/>
                  <a:gd name="T34" fmla="*/ 50 w 569"/>
                  <a:gd name="T35" fmla="*/ 92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9" h="401">
                    <a:moveTo>
                      <a:pt x="78" y="401"/>
                    </a:moveTo>
                    <a:cubicBezTo>
                      <a:pt x="491" y="401"/>
                      <a:pt x="491" y="401"/>
                      <a:pt x="491" y="401"/>
                    </a:cubicBezTo>
                    <a:cubicBezTo>
                      <a:pt x="534" y="401"/>
                      <a:pt x="569" y="366"/>
                      <a:pt x="569" y="323"/>
                    </a:cubicBezTo>
                    <a:cubicBezTo>
                      <a:pt x="569" y="78"/>
                      <a:pt x="569" y="78"/>
                      <a:pt x="569" y="78"/>
                    </a:cubicBezTo>
                    <a:cubicBezTo>
                      <a:pt x="569" y="35"/>
                      <a:pt x="534" y="0"/>
                      <a:pt x="491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323"/>
                      <a:pt x="0" y="323"/>
                      <a:pt x="0" y="323"/>
                    </a:cubicBezTo>
                    <a:cubicBezTo>
                      <a:pt x="0" y="366"/>
                      <a:pt x="35" y="401"/>
                      <a:pt x="78" y="401"/>
                    </a:cubicBezTo>
                    <a:close/>
                    <a:moveTo>
                      <a:pt x="50" y="92"/>
                    </a:moveTo>
                    <a:cubicBezTo>
                      <a:pt x="50" y="68"/>
                      <a:pt x="70" y="48"/>
                      <a:pt x="94" y="48"/>
                    </a:cubicBezTo>
                    <a:cubicBezTo>
                      <a:pt x="474" y="48"/>
                      <a:pt x="474" y="48"/>
                      <a:pt x="474" y="48"/>
                    </a:cubicBezTo>
                    <a:cubicBezTo>
                      <a:pt x="498" y="48"/>
                      <a:pt x="521" y="68"/>
                      <a:pt x="521" y="92"/>
                    </a:cubicBezTo>
                    <a:cubicBezTo>
                      <a:pt x="521" y="302"/>
                      <a:pt x="521" y="302"/>
                      <a:pt x="521" y="302"/>
                    </a:cubicBezTo>
                    <a:cubicBezTo>
                      <a:pt x="521" y="326"/>
                      <a:pt x="499" y="345"/>
                      <a:pt x="475" y="345"/>
                    </a:cubicBezTo>
                    <a:cubicBezTo>
                      <a:pt x="93" y="345"/>
                      <a:pt x="93" y="345"/>
                      <a:pt x="93" y="345"/>
                    </a:cubicBezTo>
                    <a:cubicBezTo>
                      <a:pt x="69" y="345"/>
                      <a:pt x="50" y="326"/>
                      <a:pt x="50" y="302"/>
                    </a:cubicBezTo>
                    <a:lnTo>
                      <a:pt x="50" y="92"/>
                    </a:lnTo>
                    <a:close/>
                  </a:path>
                </a:pathLst>
              </a:custGeom>
              <a:solidFill>
                <a:srgbClr val="4D4D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14"/>
              <p:cNvSpPr>
                <a:spLocks/>
              </p:cNvSpPr>
              <p:nvPr/>
            </p:nvSpPr>
            <p:spPr bwMode="auto">
              <a:xfrm>
                <a:off x="1214245" y="3233782"/>
                <a:ext cx="894475" cy="120131"/>
              </a:xfrm>
              <a:custGeom>
                <a:avLst/>
                <a:gdLst>
                  <a:gd name="T0" fmla="*/ 738 w 747"/>
                  <a:gd name="T1" fmla="*/ 84 h 100"/>
                  <a:gd name="T2" fmla="*/ 669 w 747"/>
                  <a:gd name="T3" fmla="*/ 6 h 100"/>
                  <a:gd name="T4" fmla="*/ 653 w 747"/>
                  <a:gd name="T5" fmla="*/ 0 h 100"/>
                  <a:gd name="T6" fmla="*/ 95 w 747"/>
                  <a:gd name="T7" fmla="*/ 0 h 100"/>
                  <a:gd name="T8" fmla="*/ 78 w 747"/>
                  <a:gd name="T9" fmla="*/ 6 h 100"/>
                  <a:gd name="T10" fmla="*/ 9 w 747"/>
                  <a:gd name="T11" fmla="*/ 84 h 100"/>
                  <a:gd name="T12" fmla="*/ 19 w 747"/>
                  <a:gd name="T13" fmla="*/ 100 h 100"/>
                  <a:gd name="T14" fmla="*/ 728 w 747"/>
                  <a:gd name="T15" fmla="*/ 100 h 100"/>
                  <a:gd name="T16" fmla="*/ 738 w 747"/>
                  <a:gd name="T17" fmla="*/ 84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7" h="100">
                    <a:moveTo>
                      <a:pt x="738" y="84"/>
                    </a:moveTo>
                    <a:cubicBezTo>
                      <a:pt x="669" y="6"/>
                      <a:pt x="669" y="6"/>
                      <a:pt x="669" y="6"/>
                    </a:cubicBezTo>
                    <a:cubicBezTo>
                      <a:pt x="664" y="0"/>
                      <a:pt x="657" y="0"/>
                      <a:pt x="653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0" y="0"/>
                      <a:pt x="84" y="0"/>
                      <a:pt x="78" y="6"/>
                    </a:cubicBezTo>
                    <a:cubicBezTo>
                      <a:pt x="9" y="84"/>
                      <a:pt x="9" y="84"/>
                      <a:pt x="9" y="84"/>
                    </a:cubicBezTo>
                    <a:cubicBezTo>
                      <a:pt x="0" y="96"/>
                      <a:pt x="7" y="100"/>
                      <a:pt x="19" y="100"/>
                    </a:cubicBezTo>
                    <a:cubicBezTo>
                      <a:pt x="728" y="100"/>
                      <a:pt x="728" y="100"/>
                      <a:pt x="728" y="100"/>
                    </a:cubicBezTo>
                    <a:cubicBezTo>
                      <a:pt x="740" y="100"/>
                      <a:pt x="747" y="96"/>
                      <a:pt x="738" y="84"/>
                    </a:cubicBezTo>
                    <a:close/>
                  </a:path>
                </a:pathLst>
              </a:custGeom>
              <a:solidFill>
                <a:srgbClr val="4D4D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pic>
          <p:nvPicPr>
            <p:cNvPr id="80" name="Picture 140" descr="information-01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7177" y="2719323"/>
              <a:ext cx="753299" cy="623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" name="Picture 140" descr="information-01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69600" y="3654674"/>
              <a:ext cx="500170" cy="413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" name="Picture 140" descr="information-01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15387" y="4520850"/>
              <a:ext cx="500170" cy="413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" name="Picture 140" descr="information-01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71951" y="4493737"/>
              <a:ext cx="500170" cy="413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4" name="Picture 140" descr="information-01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89608" y="3730075"/>
              <a:ext cx="500170" cy="413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5" name="Picture 140" descr="information-01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39693" y="4447209"/>
              <a:ext cx="500170" cy="413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6" name="Рисунок 55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65839" y="1424763"/>
              <a:ext cx="522324" cy="52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" name="Picture 52" descr="D:\Documents and Settings\sbeaver\My Documents\documents\packet\icons\bldg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9693" y="2664451"/>
              <a:ext cx="342092" cy="504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0309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31539" y="619013"/>
            <a:ext cx="8431907" cy="414131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 smtClean="0">
                <a:solidFill>
                  <a:srgbClr val="1769AD"/>
                </a:solidFill>
              </a:rPr>
              <a:t>Визуализация результатов контроля</a:t>
            </a:r>
            <a:r>
              <a:rPr lang="en-US" sz="2400" b="1" dirty="0" smtClean="0">
                <a:solidFill>
                  <a:srgbClr val="1769AD"/>
                </a:solidFill>
              </a:rPr>
              <a:t>:</a:t>
            </a:r>
            <a:r>
              <a:rPr lang="ru-RU" sz="2400" b="1" dirty="0" smtClean="0">
                <a:solidFill>
                  <a:srgbClr val="1769AD"/>
                </a:solidFill>
              </a:rPr>
              <a:t/>
            </a:r>
            <a:br>
              <a:rPr lang="ru-RU" sz="2400" b="1" dirty="0" smtClean="0">
                <a:solidFill>
                  <a:srgbClr val="1769AD"/>
                </a:solidFill>
              </a:rPr>
            </a:br>
            <a:endParaRPr lang="ru-RU" sz="2400" b="1" dirty="0">
              <a:solidFill>
                <a:srgbClr val="1769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5A33-92A8-CA41-ACA9-9CBD0F110456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803" y="1582921"/>
            <a:ext cx="4896653" cy="307096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416" y="3670183"/>
            <a:ext cx="5273497" cy="2901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716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385" y="2305314"/>
            <a:ext cx="8431907" cy="12097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1769AD"/>
                </a:solidFill>
              </a:rPr>
              <a:t>Спасибо за внимание</a:t>
            </a:r>
            <a:endParaRPr lang="ru-RU" sz="2400" b="1" dirty="0">
              <a:solidFill>
                <a:srgbClr val="1769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385" y="5640779"/>
            <a:ext cx="8541140" cy="141009"/>
          </a:xfrm>
        </p:spPr>
        <p:txBody>
          <a:bodyPr/>
          <a:lstStyle/>
          <a:p>
            <a:pPr marL="0" indent="0">
              <a:buNone/>
            </a:pP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4139B-A443-41B1-A9A4-CB486E3DD1A9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180" y="3662877"/>
            <a:ext cx="8773692" cy="2703842"/>
          </a:xfrm>
          <a:prstGeom prst="rect">
            <a:avLst/>
          </a:prstGeom>
        </p:spPr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31539" y="416256"/>
            <a:ext cx="8431907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1769AD"/>
                </a:solidFill>
              </a:rPr>
              <a:t>Универсальные услуги </a:t>
            </a:r>
            <a:r>
              <a:rPr lang="ru-RU" sz="2400" b="1" dirty="0" smtClean="0">
                <a:solidFill>
                  <a:srgbClr val="1769AD"/>
                </a:solidFill>
              </a:rPr>
              <a:t>связи.</a:t>
            </a:r>
            <a:br>
              <a:rPr lang="ru-RU" sz="2400" b="1" dirty="0" smtClean="0">
                <a:solidFill>
                  <a:srgbClr val="1769AD"/>
                </a:solidFill>
              </a:rPr>
            </a:br>
            <a:r>
              <a:rPr lang="ru-RU" sz="2000" i="1" dirty="0" smtClean="0">
                <a:solidFill>
                  <a:srgbClr val="1769AD"/>
                </a:solidFill>
              </a:rPr>
              <a:t>Почему это важно:</a:t>
            </a:r>
            <a:endParaRPr lang="ru-RU" sz="2000" i="1" dirty="0">
              <a:solidFill>
                <a:srgbClr val="1769AD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199" y="1263415"/>
            <a:ext cx="8428325" cy="4525963"/>
          </a:xfrm>
        </p:spPr>
        <p:txBody>
          <a:bodyPr/>
          <a:lstStyle/>
          <a:p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Универсальные услуги связи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- услуги связи, оказание которых любому пользователю услуг связи на всей территории РФ в заданный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срок,</a:t>
            </a:r>
            <a:b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с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установленным качеством и по доступной цене является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обязательным</a:t>
            </a:r>
            <a:b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операторов универсального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обслуживания.</a:t>
            </a:r>
          </a:p>
          <a:p>
            <a:endParaRPr lang="ru-RU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Телефонная связь на уровне таксофонной связи.</a:t>
            </a:r>
          </a:p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Вызов экстренных служб.</a:t>
            </a:r>
          </a:p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Центры коллективного доступа в Интернет до 10 Мбит/с.</a:t>
            </a:r>
          </a:p>
          <a:p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1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31539" y="416256"/>
            <a:ext cx="8431907" cy="847159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rgbClr val="1769AD"/>
                </a:solidFill>
              </a:rPr>
              <a:t>Макропостановка</a:t>
            </a:r>
            <a:r>
              <a:rPr lang="ru-RU" sz="2400" b="1" dirty="0" smtClean="0">
                <a:solidFill>
                  <a:srgbClr val="1769AD"/>
                </a:solidFill>
              </a:rPr>
              <a:t> задачи </a:t>
            </a:r>
            <a:br>
              <a:rPr lang="ru-RU" sz="2400" b="1" dirty="0" smtClean="0">
                <a:solidFill>
                  <a:srgbClr val="1769AD"/>
                </a:solidFill>
              </a:rPr>
            </a:br>
            <a:endParaRPr lang="ru-RU" sz="2000" i="1" dirty="0">
              <a:solidFill>
                <a:srgbClr val="1769AD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199" y="1263415"/>
            <a:ext cx="8428325" cy="4525963"/>
          </a:xfrm>
        </p:spPr>
        <p:txBody>
          <a:bodyPr/>
          <a:lstStyle/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Универсальные услуги связи представляют собой одну из составных частей «Закона о связи»;</a:t>
            </a: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Универсальные услуги являются минимальным набором услуг, гарантируемым любому гражданину РФ на территории России, т.е. отражают уровень развития</a:t>
            </a:r>
            <a:b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и демократичности в части использования информацией в нашем обществе;</a:t>
            </a: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Развитие системы универсальных услуг отражает уровень информатизации общества и проникновения информационных услуг;</a:t>
            </a: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Контроль за исполнением «Закона о связи» в части системы</a:t>
            </a:r>
            <a:b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универсальных услуг возложен на ФА «Россвязь»;</a:t>
            </a: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Генеральным исполнителем и оператором универсальных услуг</a:t>
            </a:r>
            <a:b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выступает ОАО «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Ростелеком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»;</a:t>
            </a:r>
          </a:p>
          <a:p>
            <a:endParaRPr lang="ru-RU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Система обеспечения универсальных услуг представляет</a:t>
            </a:r>
            <a:b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собой информационную систему, отражающую все особенности функционирования, эффективности и надежности работы системы УУС.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1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039" y="402608"/>
            <a:ext cx="8431907" cy="59367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769AD"/>
                </a:solidFill>
              </a:rPr>
              <a:t> </a:t>
            </a:r>
            <a:r>
              <a:rPr lang="ru-RU" sz="2400" b="1" dirty="0" smtClean="0">
                <a:solidFill>
                  <a:srgbClr val="1769AD"/>
                </a:solidFill>
              </a:rPr>
              <a:t>Состав универсальной услуги</a:t>
            </a:r>
            <a:endParaRPr lang="ru-RU" sz="2400" b="1" dirty="0">
              <a:solidFill>
                <a:srgbClr val="1769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55594"/>
            <a:ext cx="8406246" cy="452596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В соответствии с настоящим Федеральным законом (в ред. Федерального закона от 03.02.2014 N 9-ФЗ) относятся оказываемые с использованием средств коллективного доступа или точек доступа:</a:t>
            </a:r>
          </a:p>
          <a:p>
            <a:endParaRPr lang="ru-RU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33363" lvl="1"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У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слуги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телефонной связи с использованием таксофонов, многофункциональных устройств, информационных киосков (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</a:rPr>
              <a:t>инфоматов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) и аналогичных устройств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marL="233363" lvl="1">
              <a:buFont typeface="Arial" pitchFamily="34" charset="0"/>
              <a:buChar char="•"/>
            </a:pP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pPr marL="233363" lvl="1">
              <a:buFont typeface="Arial" pitchFamily="34" charset="0"/>
              <a:buChar char="•"/>
            </a:pP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У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слуги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по передаче данных и предоставлению доступа к информационно-телекоммуникационной сети "Интернет" с использованием средств коллективного доступа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marL="233363" lvl="1">
              <a:buFont typeface="Arial" pitchFamily="34" charset="0"/>
              <a:buChar char="•"/>
            </a:pP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pPr marL="233363" lvl="1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Услуги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по передаче данных и предоставлению доступа к информационно-телекоммуникационной сети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«Интернет»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с использованием точек доступа.</a:t>
            </a:r>
          </a:p>
          <a:p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F8BEA-0E51-4C0F-9DF3-7DAFD76546C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39" y="411118"/>
            <a:ext cx="8431907" cy="8444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1769AD"/>
                </a:solidFill>
              </a:rPr>
              <a:t>Нормативные документы, касающиеся</a:t>
            </a:r>
            <a:br>
              <a:rPr lang="ru-RU" sz="2400" b="1" dirty="0" smtClean="0">
                <a:solidFill>
                  <a:srgbClr val="1769AD"/>
                </a:solidFill>
              </a:rPr>
            </a:br>
            <a:r>
              <a:rPr lang="ru-RU" sz="2400" b="1" dirty="0" smtClean="0">
                <a:solidFill>
                  <a:srgbClr val="1769AD"/>
                </a:solidFill>
              </a:rPr>
              <a:t>оказания универсальных услуг связи</a:t>
            </a:r>
            <a:br>
              <a:rPr lang="ru-RU" sz="2400" b="1" dirty="0" smtClean="0">
                <a:solidFill>
                  <a:srgbClr val="1769AD"/>
                </a:solidFill>
              </a:rPr>
            </a:br>
            <a:endParaRPr lang="ru-RU" sz="2400" dirty="0">
              <a:solidFill>
                <a:srgbClr val="1769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539" y="1255594"/>
            <a:ext cx="8428325" cy="4525963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Постановление Правительства РФ от 21 апреля 2005 г. № 241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«О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мерах по организации оказания универсальных услуг связи»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Постановление Правительства РФ от 21 апреля 2005 г. № 242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«Об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утверждении Правил государственного регулирования тарифов на универсальные услуги связи»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Постановление Правительства РФ от 21 апреля 2005 г. № 243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«Об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утверждении Правил формирования и расходования средств резерва универсального обслуживания»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Постановление Правительства РФ от 21 апреля 2005 г. № 246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«Об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утверждении Правил возмещения операторам универсального обслуживания убытков, причиняемых оказанием универсальных услуг связи»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Приказ </a:t>
            </a:r>
            <a:r>
              <a:rPr lang="ru-RU" sz="1400" dirty="0" err="1">
                <a:solidFill>
                  <a:schemeClr val="bg2">
                    <a:lumMod val="75000"/>
                  </a:schemeClr>
                </a:solidFill>
              </a:rPr>
              <a:t>Мининформсвязи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 России от 06 декабря 2005 г. № 137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«Об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утверждении требований к построению, управлению, нумерации, организационно-техническому обеспечению устойчивого функционирования, условиям взаимодействия и эксплуатации сети связи при оказании универсальных услуг связи»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Приказ </a:t>
            </a:r>
            <a:r>
              <a:rPr lang="ru-RU" sz="1400" dirty="0" err="1">
                <a:solidFill>
                  <a:schemeClr val="bg2">
                    <a:lumMod val="75000"/>
                  </a:schemeClr>
                </a:solidFill>
              </a:rPr>
              <a:t>Минкомсвязи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 России от 16 сентября 2008 г. №41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«Об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утверждении порядка предоставления сведений о базе расчета обязательных отчислений (неналоговых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платежей)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резерв универсального обслуживания»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Приказ </a:t>
            </a:r>
            <a:r>
              <a:rPr lang="ru-RU" sz="1400" dirty="0" err="1">
                <a:solidFill>
                  <a:schemeClr val="bg2">
                    <a:lumMod val="75000"/>
                  </a:schemeClr>
                </a:solidFill>
              </a:rPr>
              <a:t>Минкомсвязи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 России от 30 июня 2009 г. № 87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«О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внесении изменений в приказ Министерства связи и массовых коммуникаций Российской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Федерации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от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16.09.2008 № 41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«Об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утверждении порядка предоставления сведений о базе расчета обязательных отчислений (неналоговых платежей) в резерв универсального обслуживания»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Договор об условиях оказания универсальных услуг связи с ОАО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</a:t>
            </a:r>
            <a:r>
              <a:rPr lang="ru-RU" sz="1400" dirty="0" err="1" smtClean="0">
                <a:solidFill>
                  <a:schemeClr val="bg2">
                    <a:lumMod val="75000"/>
                  </a:schemeClr>
                </a:solidFill>
              </a:rPr>
              <a:t>Ростелеком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»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 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Дополнительное соглашение №1 к договору об условиях оказания универсальных услуг связи</a:t>
            </a:r>
            <a:br>
              <a:rPr lang="ru-RU" sz="1400" dirty="0">
                <a:solidFill>
                  <a:schemeClr val="bg2">
                    <a:lumMod val="75000"/>
                  </a:schemeClr>
                </a:solidFill>
              </a:rPr>
            </a:b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4139B-A443-41B1-A9A4-CB486E3DD1A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39" y="417138"/>
            <a:ext cx="8431907" cy="47351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1769AD"/>
                </a:solidFill>
              </a:rPr>
              <a:t>Нормативные документы</a:t>
            </a:r>
            <a:endParaRPr lang="ru-RU" sz="2400" dirty="0">
              <a:solidFill>
                <a:srgbClr val="1769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258784"/>
            <a:ext cx="8428325" cy="4525963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Распоряжение Правительства Российской Федерации от 26 марта 2014 г. N 437-р г. Москва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Приказ «О сроках действия договоров об условиях оказания универсальных услуг связи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»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№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452 от 27 декабря 2013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ПОСТАНОВЛЕНИЕ правительства РФ от 7 июля 2011 г. N 551 О НЕКОТОРЫХ МЕРАХ  ПО ОБЕСПЕЧЕНИЮ ОКАЗАНИЯ УНИВЕРСАЛЬНЫХ УСЛУГ СВЯЗИ 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Приказ Министерства информационных технологий и связи РФ от 21 декабря 2006 г. № 176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«Об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утверждении Правил применения таксофонного оборудования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»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с изменениями от 22 октября 2008 г.) 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Приказ Министерства информационных технологий и связи РФ </a:t>
            </a:r>
            <a:br>
              <a:rPr lang="ru-RU" sz="14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от 24 мая 2007 г. № 56 "Об утверждении Правил применения средств связи, предназначенных для дистанционного управления таксофонами и контроля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таксофонов» 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(с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изменениями от 22 октября 2008 г.)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ОСТ 45.147-99 Таксофоны. Общие технические требования.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СИСТЕМЫ ЗАЩИТЫ ОТ НЕСАНКЦИОНИРОВАННОГО ДОСТУПА К УСЛУГАМ СВЯЗИ ТАКСОФОНОВ. Общие технические требования. ОСТ 45.148-99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СИСТЕМЫ ДИСТАНЦИОННОГО УПРАВЛЕНИЯ И КОНТРОЛЯ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ТАКСОФОНОВ.</a:t>
            </a:r>
            <a:b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Общие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технические требования, методы испытаний и контроля. ОСТ 45.170-2000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ГОСТ Р 53632-2009. Показатели качества услуг доступа в Интернет. Общие требования.</a:t>
            </a:r>
          </a:p>
          <a:p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ГОСТ Р 53727-2009. Качество услуги «Местная телефонная связь». Показатели качества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endParaRPr lang="ru-RU" sz="1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4139B-A443-41B1-A9A4-CB486E3DD1A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31539" y="417138"/>
            <a:ext cx="8431907" cy="80602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1769AD"/>
                </a:solidFill>
              </a:rPr>
              <a:t>Постановка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267700"/>
            <a:ext cx="8428325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Своевременный контроль выполнения условий 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между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«</a:t>
            </a:r>
            <a:r>
              <a:rPr lang="ru-RU" sz="1600" b="1" dirty="0" err="1" smtClean="0">
                <a:solidFill>
                  <a:schemeClr val="bg2">
                    <a:lumMod val="75000"/>
                  </a:schemeClr>
                </a:solidFill>
              </a:rPr>
              <a:t>Ростелекомом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»</a:t>
            </a:r>
            <a:b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и 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Россвязью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 требует проведения множества ручных операций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которые затратны по времени и не всегда технически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возможны без специальных средств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Требуется обеспечить автоматизацию контролирующих мероприятий</a:t>
            </a:r>
            <a:b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и централизацию результатов проверок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ru-RU" sz="16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ЦЕЛЬ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Приближение к 100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%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 показателям по доступности УУС: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ru-RU" altLang="ru-RU" sz="1400" dirty="0" smtClean="0">
                <a:solidFill>
                  <a:schemeClr val="bg2">
                    <a:lumMod val="75000"/>
                  </a:schemeClr>
                </a:solidFill>
              </a:rPr>
              <a:t>Получение </a:t>
            </a:r>
            <a:r>
              <a:rPr lang="ru-RU" altLang="ru-RU" sz="1400" dirty="0">
                <a:solidFill>
                  <a:schemeClr val="bg2">
                    <a:lumMod val="75000"/>
                  </a:schemeClr>
                </a:solidFill>
              </a:rPr>
              <a:t>оперативной информации о </a:t>
            </a:r>
            <a:r>
              <a:rPr lang="ru-RU" altLang="ru-RU" sz="1400" dirty="0" smtClean="0">
                <a:solidFill>
                  <a:schemeClr val="bg2">
                    <a:lumMod val="75000"/>
                  </a:schemeClr>
                </a:solidFill>
              </a:rPr>
              <a:t>выполнении требований договора операторами связи;</a:t>
            </a:r>
            <a:endParaRPr lang="ru-RU" altLang="ru-RU" sz="1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ru-RU" altLang="ru-RU" sz="1400" dirty="0" smtClean="0">
                <a:solidFill>
                  <a:schemeClr val="bg2">
                    <a:lumMod val="75000"/>
                  </a:schemeClr>
                </a:solidFill>
              </a:rPr>
              <a:t>Оптимизация затрат контролирующих органов;</a:t>
            </a:r>
          </a:p>
          <a:p>
            <a:pPr>
              <a:spcAft>
                <a:spcPts val="0"/>
              </a:spcAft>
            </a:pPr>
            <a:r>
              <a:rPr lang="ru-RU" altLang="ru-RU" sz="1400" dirty="0" smtClean="0">
                <a:solidFill>
                  <a:schemeClr val="bg2">
                    <a:lumMod val="75000"/>
                  </a:schemeClr>
                </a:solidFill>
              </a:rPr>
              <a:t>Предоставление отрасли инструментов объективного контроля выполнения требования договора;</a:t>
            </a:r>
          </a:p>
          <a:p>
            <a:pPr>
              <a:spcAft>
                <a:spcPts val="0"/>
              </a:spcAft>
            </a:pPr>
            <a:r>
              <a:rPr lang="ru-RU" altLang="ru-RU" sz="1400" dirty="0" smtClean="0">
                <a:solidFill>
                  <a:schemeClr val="bg2">
                    <a:lumMod val="75000"/>
                  </a:schemeClr>
                </a:solidFill>
              </a:rPr>
              <a:t>Централизация результатов мониторинга состояния УУС</a:t>
            </a:r>
            <a:r>
              <a:rPr lang="en-US" altLang="ru-RU" sz="1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altLang="ru-RU" sz="14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altLang="ru-RU" sz="14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altLang="ru-RU" sz="1400" dirty="0" smtClean="0">
                <a:solidFill>
                  <a:schemeClr val="bg2">
                    <a:lumMod val="75000"/>
                  </a:schemeClr>
                </a:solidFill>
              </a:rPr>
              <a:t>историческое хранение данных.</a:t>
            </a:r>
            <a:endParaRPr lang="ru-RU" altLang="ru-RU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5A33-92A8-CA41-ACA9-9CBD0F110456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164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31539" y="583388"/>
            <a:ext cx="8431907" cy="461632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400" b="1" dirty="0" smtClean="0">
                <a:solidFill>
                  <a:srgbClr val="1769AD"/>
                </a:solidFill>
              </a:rPr>
              <a:t>Предлагаемый подход</a:t>
            </a:r>
            <a:r>
              <a:rPr lang="ru-RU" sz="2400" b="1" dirty="0" smtClean="0">
                <a:solidFill>
                  <a:srgbClr val="1769AD"/>
                </a:solidFill>
              </a:rPr>
              <a:t/>
            </a:r>
            <a:br>
              <a:rPr lang="ru-RU" sz="2400" b="1" dirty="0" smtClean="0">
                <a:solidFill>
                  <a:srgbClr val="1769AD"/>
                </a:solidFill>
              </a:rPr>
            </a:br>
            <a:r>
              <a:rPr lang="ru-RU" sz="2400" b="1" dirty="0" smtClean="0">
                <a:solidFill>
                  <a:srgbClr val="1769AD"/>
                </a:solidFill>
              </a:rPr>
              <a:t>к </a:t>
            </a:r>
            <a:r>
              <a:rPr lang="ru-RU" sz="2400" b="1" dirty="0">
                <a:solidFill>
                  <a:srgbClr val="1769AD"/>
                </a:solidFill>
              </a:rPr>
              <a:t>построению системы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267700"/>
            <a:ext cx="8428325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Создаваемая информационная система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(ИС) должна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обладать свойством универсальности и позволять обеспечивать всесторонний контроль выполнения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договора различными способами;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В ядре создаваемой ИС должна лежать единая система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сбора,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хранения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и статистического анализа результатов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различных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проверок;</a:t>
            </a: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Разрабатываемая ИС должна поддерживать выполнение проверок и занесение результатов как в автоматизированном режиме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 так и в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ручном;</a:t>
            </a: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Архитектура информационной системы и ее модулей должна обеспечивать универсальность с точки зрения объектов контроля (операторы связи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 хостинг провайдеры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 владельцы сайтов и т.п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.);</a:t>
            </a: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В архитектуру системы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должна 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</a:rPr>
              <a:t>быть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заложена возможность поддержания сопутствующих сервисов: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-   адаптивная маршрутизация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межсетевой экран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-   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датчиковая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платформа и пр.</a:t>
            </a: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5A33-92A8-CA41-ACA9-9CBD0F110456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08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39" y="405263"/>
            <a:ext cx="8431907" cy="6635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1769AD"/>
                </a:solidFill>
              </a:rPr>
              <a:t> </a:t>
            </a:r>
            <a:r>
              <a:rPr lang="ru-RU" sz="2400" b="1" dirty="0" smtClean="0">
                <a:solidFill>
                  <a:srgbClr val="1769AD"/>
                </a:solidFill>
              </a:rPr>
              <a:t>Базовый состав </a:t>
            </a:r>
            <a:r>
              <a:rPr lang="ru-RU" sz="2400" b="1" dirty="0" smtClean="0">
                <a:solidFill>
                  <a:srgbClr val="1769AD"/>
                </a:solidFill>
              </a:rPr>
              <a:t>проверок</a:t>
            </a:r>
            <a:endParaRPr lang="ru-RU" sz="2400" b="1" dirty="0">
              <a:solidFill>
                <a:srgbClr val="1769AD"/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686296" y="1244005"/>
            <a:ext cx="7198489" cy="2207732"/>
          </a:xfrm>
          <a:custGeom>
            <a:avLst/>
            <a:gdLst>
              <a:gd name="connsiteX0" fmla="*/ 294370 w 1766186"/>
              <a:gd name="connsiteY0" fmla="*/ 0 h 6419000"/>
              <a:gd name="connsiteX1" fmla="*/ 1471816 w 1766186"/>
              <a:gd name="connsiteY1" fmla="*/ 0 h 6419000"/>
              <a:gd name="connsiteX2" fmla="*/ 1679967 w 1766186"/>
              <a:gd name="connsiteY2" fmla="*/ 86219 h 6419000"/>
              <a:gd name="connsiteX3" fmla="*/ 1766186 w 1766186"/>
              <a:gd name="connsiteY3" fmla="*/ 294370 h 6419000"/>
              <a:gd name="connsiteX4" fmla="*/ 1766186 w 1766186"/>
              <a:gd name="connsiteY4" fmla="*/ 6419000 h 6419000"/>
              <a:gd name="connsiteX5" fmla="*/ 1766186 w 1766186"/>
              <a:gd name="connsiteY5" fmla="*/ 6419000 h 6419000"/>
              <a:gd name="connsiteX6" fmla="*/ 1766186 w 1766186"/>
              <a:gd name="connsiteY6" fmla="*/ 6419000 h 6419000"/>
              <a:gd name="connsiteX7" fmla="*/ 0 w 1766186"/>
              <a:gd name="connsiteY7" fmla="*/ 6419000 h 6419000"/>
              <a:gd name="connsiteX8" fmla="*/ 0 w 1766186"/>
              <a:gd name="connsiteY8" fmla="*/ 6419000 h 6419000"/>
              <a:gd name="connsiteX9" fmla="*/ 0 w 1766186"/>
              <a:gd name="connsiteY9" fmla="*/ 6419000 h 6419000"/>
              <a:gd name="connsiteX10" fmla="*/ 0 w 1766186"/>
              <a:gd name="connsiteY10" fmla="*/ 294370 h 6419000"/>
              <a:gd name="connsiteX11" fmla="*/ 86219 w 1766186"/>
              <a:gd name="connsiteY11" fmla="*/ 86219 h 6419000"/>
              <a:gd name="connsiteX12" fmla="*/ 294370 w 1766186"/>
              <a:gd name="connsiteY12" fmla="*/ 0 h 641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6186" h="6419000">
                <a:moveTo>
                  <a:pt x="1766186" y="1069855"/>
                </a:moveTo>
                <a:lnTo>
                  <a:pt x="1766186" y="5349145"/>
                </a:lnTo>
                <a:cubicBezTo>
                  <a:pt x="1766186" y="5632888"/>
                  <a:pt x="1757653" y="5905009"/>
                  <a:pt x="1742463" y="6105645"/>
                </a:cubicBezTo>
                <a:cubicBezTo>
                  <a:pt x="1727273" y="6306281"/>
                  <a:pt x="1706672" y="6418998"/>
                  <a:pt x="1685190" y="6418998"/>
                </a:cubicBezTo>
                <a:lnTo>
                  <a:pt x="0" y="6418998"/>
                </a:lnTo>
                <a:lnTo>
                  <a:pt x="0" y="6418998"/>
                </a:lnTo>
                <a:lnTo>
                  <a:pt x="0" y="641899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685190" y="2"/>
                </a:lnTo>
                <a:cubicBezTo>
                  <a:pt x="1706672" y="2"/>
                  <a:pt x="1727273" y="112719"/>
                  <a:pt x="1742463" y="313355"/>
                </a:cubicBezTo>
                <a:cubicBezTo>
                  <a:pt x="1757653" y="513991"/>
                  <a:pt x="1766186" y="786112"/>
                  <a:pt x="1766186" y="1069855"/>
                </a:cubicBezTo>
                <a:close/>
              </a:path>
            </a:pathLst>
          </a:custGeom>
          <a:noFill/>
          <a:ln>
            <a:solidFill>
              <a:srgbClr val="57AFFF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10043" rIns="333868" bIns="210043" numCol="1" spcCol="1270" anchor="ctr" anchorCtr="0">
            <a:noAutofit/>
          </a:bodyPr>
          <a:lstStyle/>
          <a:p>
            <a:pPr marL="57150" lvl="1" indent="0" algn="l" defTabSz="488950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endParaRPr lang="ru-RU" sz="1100" kern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457652" y="1244005"/>
            <a:ext cx="2008133" cy="2207732"/>
          </a:xfrm>
          <a:custGeom>
            <a:avLst/>
            <a:gdLst>
              <a:gd name="connsiteX0" fmla="*/ 0 w 2008133"/>
              <a:gd name="connsiteY0" fmla="*/ 334696 h 2207732"/>
              <a:gd name="connsiteX1" fmla="*/ 98031 w 2008133"/>
              <a:gd name="connsiteY1" fmla="*/ 98030 h 2207732"/>
              <a:gd name="connsiteX2" fmla="*/ 334697 w 2008133"/>
              <a:gd name="connsiteY2" fmla="*/ 0 h 2207732"/>
              <a:gd name="connsiteX3" fmla="*/ 1673437 w 2008133"/>
              <a:gd name="connsiteY3" fmla="*/ 0 h 2207732"/>
              <a:gd name="connsiteX4" fmla="*/ 1910103 w 2008133"/>
              <a:gd name="connsiteY4" fmla="*/ 98031 h 2207732"/>
              <a:gd name="connsiteX5" fmla="*/ 2008133 w 2008133"/>
              <a:gd name="connsiteY5" fmla="*/ 334697 h 2207732"/>
              <a:gd name="connsiteX6" fmla="*/ 2008133 w 2008133"/>
              <a:gd name="connsiteY6" fmla="*/ 1873036 h 2207732"/>
              <a:gd name="connsiteX7" fmla="*/ 1910103 w 2008133"/>
              <a:gd name="connsiteY7" fmla="*/ 2109702 h 2207732"/>
              <a:gd name="connsiteX8" fmla="*/ 1673437 w 2008133"/>
              <a:gd name="connsiteY8" fmla="*/ 2207732 h 2207732"/>
              <a:gd name="connsiteX9" fmla="*/ 334696 w 2008133"/>
              <a:gd name="connsiteY9" fmla="*/ 2207732 h 2207732"/>
              <a:gd name="connsiteX10" fmla="*/ 98030 w 2008133"/>
              <a:gd name="connsiteY10" fmla="*/ 2109702 h 2207732"/>
              <a:gd name="connsiteX11" fmla="*/ 0 w 2008133"/>
              <a:gd name="connsiteY11" fmla="*/ 1873036 h 2207732"/>
              <a:gd name="connsiteX12" fmla="*/ 0 w 2008133"/>
              <a:gd name="connsiteY12" fmla="*/ 334696 h 220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8133" h="2207732">
                <a:moveTo>
                  <a:pt x="0" y="334696"/>
                </a:moveTo>
                <a:cubicBezTo>
                  <a:pt x="0" y="245929"/>
                  <a:pt x="35263" y="160798"/>
                  <a:pt x="98031" y="98030"/>
                </a:cubicBezTo>
                <a:cubicBezTo>
                  <a:pt x="160799" y="35262"/>
                  <a:pt x="245930" y="0"/>
                  <a:pt x="334697" y="0"/>
                </a:cubicBezTo>
                <a:lnTo>
                  <a:pt x="1673437" y="0"/>
                </a:lnTo>
                <a:cubicBezTo>
                  <a:pt x="1762204" y="0"/>
                  <a:pt x="1847335" y="35263"/>
                  <a:pt x="1910103" y="98031"/>
                </a:cubicBezTo>
                <a:cubicBezTo>
                  <a:pt x="1972871" y="160799"/>
                  <a:pt x="2008133" y="245930"/>
                  <a:pt x="2008133" y="334697"/>
                </a:cubicBezTo>
                <a:lnTo>
                  <a:pt x="2008133" y="1873036"/>
                </a:lnTo>
                <a:cubicBezTo>
                  <a:pt x="2008133" y="1961803"/>
                  <a:pt x="1972870" y="2046934"/>
                  <a:pt x="1910103" y="2109702"/>
                </a:cubicBezTo>
                <a:cubicBezTo>
                  <a:pt x="1847335" y="2172470"/>
                  <a:pt x="1762204" y="2207732"/>
                  <a:pt x="1673437" y="2207732"/>
                </a:cubicBezTo>
                <a:lnTo>
                  <a:pt x="334696" y="2207732"/>
                </a:lnTo>
                <a:cubicBezTo>
                  <a:pt x="245929" y="2207732"/>
                  <a:pt x="160798" y="2172469"/>
                  <a:pt x="98030" y="2109702"/>
                </a:cubicBezTo>
                <a:cubicBezTo>
                  <a:pt x="35262" y="2046934"/>
                  <a:pt x="0" y="1961803"/>
                  <a:pt x="0" y="1873036"/>
                </a:cubicBezTo>
                <a:lnTo>
                  <a:pt x="0" y="33469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559" tIns="122794" rIns="147559" bIns="122794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ru-RU" sz="1600" b="1" kern="1200" dirty="0" smtClean="0"/>
              <a:t>ПРОВЕРКА ФУНКЦИОНИРОВАНИЯ УСЛУГ</a:t>
            </a:r>
            <a:endParaRPr lang="ru-RU" sz="1600" b="1" kern="1200" dirty="0"/>
          </a:p>
        </p:txBody>
      </p:sp>
      <p:sp>
        <p:nvSpPr>
          <p:cNvPr id="9" name="Полилиния 8"/>
          <p:cNvSpPr/>
          <p:nvPr/>
        </p:nvSpPr>
        <p:spPr>
          <a:xfrm>
            <a:off x="2090057" y="3586241"/>
            <a:ext cx="6792034" cy="2731432"/>
          </a:xfrm>
          <a:custGeom>
            <a:avLst/>
            <a:gdLst>
              <a:gd name="connsiteX0" fmla="*/ 359924 w 2159498"/>
              <a:gd name="connsiteY0" fmla="*/ 0 h 6427077"/>
              <a:gd name="connsiteX1" fmla="*/ 1799574 w 2159498"/>
              <a:gd name="connsiteY1" fmla="*/ 0 h 6427077"/>
              <a:gd name="connsiteX2" fmla="*/ 2054079 w 2159498"/>
              <a:gd name="connsiteY2" fmla="*/ 105420 h 6427077"/>
              <a:gd name="connsiteX3" fmla="*/ 2159498 w 2159498"/>
              <a:gd name="connsiteY3" fmla="*/ 359925 h 6427077"/>
              <a:gd name="connsiteX4" fmla="*/ 2159498 w 2159498"/>
              <a:gd name="connsiteY4" fmla="*/ 6427077 h 6427077"/>
              <a:gd name="connsiteX5" fmla="*/ 2159498 w 2159498"/>
              <a:gd name="connsiteY5" fmla="*/ 6427077 h 6427077"/>
              <a:gd name="connsiteX6" fmla="*/ 2159498 w 2159498"/>
              <a:gd name="connsiteY6" fmla="*/ 6427077 h 6427077"/>
              <a:gd name="connsiteX7" fmla="*/ 0 w 2159498"/>
              <a:gd name="connsiteY7" fmla="*/ 6427077 h 6427077"/>
              <a:gd name="connsiteX8" fmla="*/ 0 w 2159498"/>
              <a:gd name="connsiteY8" fmla="*/ 6427077 h 6427077"/>
              <a:gd name="connsiteX9" fmla="*/ 0 w 2159498"/>
              <a:gd name="connsiteY9" fmla="*/ 6427077 h 6427077"/>
              <a:gd name="connsiteX10" fmla="*/ 0 w 2159498"/>
              <a:gd name="connsiteY10" fmla="*/ 359924 h 6427077"/>
              <a:gd name="connsiteX11" fmla="*/ 105420 w 2159498"/>
              <a:gd name="connsiteY11" fmla="*/ 105419 h 6427077"/>
              <a:gd name="connsiteX12" fmla="*/ 359925 w 2159498"/>
              <a:gd name="connsiteY12" fmla="*/ 0 h 6427077"/>
              <a:gd name="connsiteX13" fmla="*/ 359924 w 2159498"/>
              <a:gd name="connsiteY13" fmla="*/ 0 h 6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59498" h="6427077">
                <a:moveTo>
                  <a:pt x="2159498" y="1071203"/>
                </a:moveTo>
                <a:lnTo>
                  <a:pt x="2159498" y="5355874"/>
                </a:lnTo>
                <a:cubicBezTo>
                  <a:pt x="2159498" y="5639975"/>
                  <a:pt x="2146756" y="5912439"/>
                  <a:pt x="2124077" y="6113329"/>
                </a:cubicBezTo>
                <a:cubicBezTo>
                  <a:pt x="2101397" y="6314218"/>
                  <a:pt x="2070637" y="6427076"/>
                  <a:pt x="2038563" y="6427076"/>
                </a:cubicBezTo>
                <a:lnTo>
                  <a:pt x="0" y="6427076"/>
                </a:lnTo>
                <a:lnTo>
                  <a:pt x="0" y="6427076"/>
                </a:lnTo>
                <a:lnTo>
                  <a:pt x="0" y="6427076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2038563" y="1"/>
                </a:lnTo>
                <a:cubicBezTo>
                  <a:pt x="2070637" y="1"/>
                  <a:pt x="2101397" y="112862"/>
                  <a:pt x="2124077" y="313751"/>
                </a:cubicBezTo>
                <a:cubicBezTo>
                  <a:pt x="2146757" y="514641"/>
                  <a:pt x="2159498" y="787105"/>
                  <a:pt x="2159498" y="1071206"/>
                </a:cubicBezTo>
                <a:lnTo>
                  <a:pt x="2159498" y="1071203"/>
                </a:lnTo>
                <a:close/>
              </a:path>
            </a:pathLst>
          </a:custGeom>
          <a:noFill/>
          <a:ln>
            <a:solidFill>
              <a:srgbClr val="57AFFF">
                <a:alpha val="90000"/>
              </a:srgb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229243" rIns="353068" bIns="229244" numCol="1" spcCol="1270" anchor="ctr" anchorCtr="0">
            <a:noAutofit/>
          </a:bodyPr>
          <a:lstStyle/>
          <a:p>
            <a:pPr marL="114300" lvl="1" indent="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000" kern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4139B-A443-41B1-A9A4-CB486E3DD1A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89672" y="1327666"/>
            <a:ext cx="6175168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1" indent="-176213" defTabSz="48895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Местные телефонные соединения для передачи голосовой информации;</a:t>
            </a:r>
          </a:p>
          <a:p>
            <a:pPr marL="176213" lvl="1" indent="-176213" defTabSz="48895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Доступ к услугам внутризоновой, междугородной и международной телефонной связи, оказываемым другими операторами связи в сети связи общего пользования;</a:t>
            </a:r>
          </a:p>
          <a:p>
            <a:pPr marL="176213" lvl="1" indent="-176213" defTabSz="48895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Доступ к системе информационно-справочного обслуживания;</a:t>
            </a:r>
          </a:p>
          <a:p>
            <a:pPr marL="176213" lvl="1" indent="-176213" defTabSz="48895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Возможность бесплатного круглосуточного вызова экстренных оперативных служб;</a:t>
            </a:r>
          </a:p>
          <a:p>
            <a:pPr marL="176213" lvl="1" indent="-176213" defTabSz="48895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Услуги доступа в Интернет;</a:t>
            </a:r>
          </a:p>
          <a:p>
            <a:pPr marL="176213" lvl="1" indent="-176213" defTabSz="48895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Услуги передачи данных, электронной почты.</a:t>
            </a:r>
          </a:p>
          <a:p>
            <a:pPr>
              <a:buFont typeface="Arial" pitchFamily="34" charset="0"/>
              <a:buChar char="•"/>
            </a:pPr>
            <a:endParaRPr lang="ru-RU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7797" y="3586348"/>
            <a:ext cx="6511824" cy="290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1" indent="-177800" defTabSz="444500">
              <a:lnSpc>
                <a:spcPct val="90000"/>
              </a:lnSpc>
              <a:spcAft>
                <a:spcPts val="6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Точка доступа должна подключаться с использованием волоконно-оптической</a:t>
            </a:r>
            <a:b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линии связи.</a:t>
            </a:r>
            <a:endParaRPr lang="ru-RU" sz="1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77800" lvl="1" indent="-177800" defTabSz="444500">
              <a:lnSpc>
                <a:spcPct val="90000"/>
              </a:lnSpc>
              <a:spcAft>
                <a:spcPts val="6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Обеспечивать возможность передачи данных на пользовательское оборудование</a:t>
            </a:r>
            <a:b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со скоростью не менее чем 10 Мбит/с.</a:t>
            </a:r>
          </a:p>
          <a:p>
            <a:pPr marL="177800" lvl="1" indent="-177800" defTabSz="444500">
              <a:lnSpc>
                <a:spcPct val="90000"/>
              </a:lnSpc>
              <a:spcAft>
                <a:spcPts val="600"/>
              </a:spcAft>
              <a:buChar char="••"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Технические  параметры и показатели  в соответствии  с государственными и  отраслевыми стандартами, правилами оказания услуг  в зависимости от технологии, например,  потери вызовов, время установления соединения, среднее значение пользовательской скорости получения информации в каналах «вверх» и «вниз» в беспроводных сетях.</a:t>
            </a:r>
          </a:p>
          <a:p>
            <a:pPr marL="177800" lvl="1" indent="-177800" defTabSz="444500">
              <a:lnSpc>
                <a:spcPct val="90000"/>
              </a:lnSpc>
              <a:spcAft>
                <a:spcPts val="600"/>
              </a:spcAft>
              <a:buChar char="••"/>
            </a:pP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</a:rPr>
              <a:t>Проверка  правильности тарификации:</a:t>
            </a:r>
          </a:p>
          <a:p>
            <a:pPr marL="534988" lvl="2" indent="-261938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100" i="1" dirty="0" smtClean="0">
                <a:solidFill>
                  <a:schemeClr val="bg2">
                    <a:lumMod val="75000"/>
                  </a:schemeClr>
                </a:solidFill>
              </a:rPr>
              <a:t>для услуг телефонной связи с использованием таксофонов - 1 минута телефонного соединения  и соответствие  тарифа базового;</a:t>
            </a:r>
          </a:p>
          <a:p>
            <a:pPr marL="534988" lvl="2" indent="-261938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100" i="1" dirty="0" smtClean="0">
                <a:solidFill>
                  <a:schemeClr val="bg2">
                    <a:lumMod val="75000"/>
                  </a:schemeClr>
                </a:solidFill>
              </a:rPr>
              <a:t>для услуг связи по передаче данных и предоставлению доступа к сети Интернет с использованием пунктов коллективного доступа - 1 мегабайт информации.</a:t>
            </a:r>
          </a:p>
          <a:p>
            <a:pPr marL="177800" indent="-177800"/>
            <a:endParaRPr lang="ru-RU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652" y="3526971"/>
            <a:ext cx="2006930" cy="28144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ТЕХНИЧЕСКИЕ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синяя. Образец">
  <a:themeElements>
    <a:clrScheme name="ЦНИИС 3">
      <a:dk1>
        <a:srgbClr val="1B9DD7"/>
      </a:dk1>
      <a:lt1>
        <a:sysClr val="window" lastClr="FFFFFF"/>
      </a:lt1>
      <a:dk2>
        <a:srgbClr val="09609B"/>
      </a:dk2>
      <a:lt2>
        <a:srgbClr val="737373"/>
      </a:lt2>
      <a:accent1>
        <a:srgbClr val="D3FF1F"/>
      </a:accent1>
      <a:accent2>
        <a:srgbClr val="1B9BD7"/>
      </a:accent2>
      <a:accent3>
        <a:srgbClr val="55B315"/>
      </a:accent3>
      <a:accent4>
        <a:srgbClr val="FFFA00"/>
      </a:accent4>
      <a:accent5>
        <a:srgbClr val="81FF00"/>
      </a:accent5>
      <a:accent6>
        <a:srgbClr val="FF0000"/>
      </a:accent6>
      <a:hlink>
        <a:srgbClr val="FF610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Презентация синяя. Образец 1">
        <a:dk1>
          <a:srgbClr val="1B9DD7"/>
        </a:dk1>
        <a:lt1>
          <a:srgbClr val="FFFFFF"/>
        </a:lt1>
        <a:dk2>
          <a:srgbClr val="09609B"/>
        </a:dk2>
        <a:lt2>
          <a:srgbClr val="737373"/>
        </a:lt2>
        <a:accent1>
          <a:srgbClr val="D3FF1F"/>
        </a:accent1>
        <a:accent2>
          <a:srgbClr val="1B9BD7"/>
        </a:accent2>
        <a:accent3>
          <a:srgbClr val="FFFFFF"/>
        </a:accent3>
        <a:accent4>
          <a:srgbClr val="1585B7"/>
        </a:accent4>
        <a:accent5>
          <a:srgbClr val="E6FFAB"/>
        </a:accent5>
        <a:accent6>
          <a:srgbClr val="178CC3"/>
        </a:accent6>
        <a:hlink>
          <a:srgbClr val="FF6100"/>
        </a:hlink>
        <a:folHlink>
          <a:srgbClr val="00B0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синяя. Образец 2">
        <a:dk1>
          <a:srgbClr val="1B9DD7"/>
        </a:dk1>
        <a:lt1>
          <a:srgbClr val="FFFFFF"/>
        </a:lt1>
        <a:dk2>
          <a:srgbClr val="09609B"/>
        </a:dk2>
        <a:lt2>
          <a:srgbClr val="737373"/>
        </a:lt2>
        <a:accent1>
          <a:srgbClr val="00CCFF"/>
        </a:accent1>
        <a:accent2>
          <a:srgbClr val="1B9BD7"/>
        </a:accent2>
        <a:accent3>
          <a:srgbClr val="FFFFFF"/>
        </a:accent3>
        <a:accent4>
          <a:srgbClr val="1585B7"/>
        </a:accent4>
        <a:accent5>
          <a:srgbClr val="AAE2FF"/>
        </a:accent5>
        <a:accent6>
          <a:srgbClr val="178CC3"/>
        </a:accent6>
        <a:hlink>
          <a:srgbClr val="FF6100"/>
        </a:hlink>
        <a:folHlink>
          <a:srgbClr val="00B0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резентация синяя. Образец 2">
    <a:dk1>
      <a:srgbClr val="1B9DD7"/>
    </a:dk1>
    <a:lt1>
      <a:srgbClr val="FFFFFF"/>
    </a:lt1>
    <a:dk2>
      <a:srgbClr val="09609B"/>
    </a:dk2>
    <a:lt2>
      <a:srgbClr val="737373"/>
    </a:lt2>
    <a:accent1>
      <a:srgbClr val="00CCFF"/>
    </a:accent1>
    <a:accent2>
      <a:srgbClr val="1B9BD7"/>
    </a:accent2>
    <a:accent3>
      <a:srgbClr val="FFFFFF"/>
    </a:accent3>
    <a:accent4>
      <a:srgbClr val="1585B7"/>
    </a:accent4>
    <a:accent5>
      <a:srgbClr val="AAE2FF"/>
    </a:accent5>
    <a:accent6>
      <a:srgbClr val="178CC3"/>
    </a:accent6>
    <a:hlink>
      <a:srgbClr val="FF6100"/>
    </a:hlink>
    <a:folHlink>
      <a:srgbClr val="00B0F0"/>
    </a:folHlink>
  </a:clrScheme>
</a:themeOverride>
</file>

<file path=ppt/theme/themeOverride2.xml><?xml version="1.0" encoding="utf-8"?>
<a:themeOverride xmlns:a="http://schemas.openxmlformats.org/drawingml/2006/main">
  <a:clrScheme name="Презентация синяя. Образец 2">
    <a:dk1>
      <a:srgbClr val="1B9DD7"/>
    </a:dk1>
    <a:lt1>
      <a:srgbClr val="FFFFFF"/>
    </a:lt1>
    <a:dk2>
      <a:srgbClr val="09609B"/>
    </a:dk2>
    <a:lt2>
      <a:srgbClr val="737373"/>
    </a:lt2>
    <a:accent1>
      <a:srgbClr val="00CCFF"/>
    </a:accent1>
    <a:accent2>
      <a:srgbClr val="1B9BD7"/>
    </a:accent2>
    <a:accent3>
      <a:srgbClr val="FFFFFF"/>
    </a:accent3>
    <a:accent4>
      <a:srgbClr val="1585B7"/>
    </a:accent4>
    <a:accent5>
      <a:srgbClr val="AAE2FF"/>
    </a:accent5>
    <a:accent6>
      <a:srgbClr val="178CC3"/>
    </a:accent6>
    <a:hlink>
      <a:srgbClr val="FF610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13007</TotalTime>
  <Words>978</Words>
  <Application>Microsoft Office PowerPoint</Application>
  <PresentationFormat>Экран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 синяя. Образец</vt:lpstr>
      <vt:lpstr>Системный подход к контролю доступности услуг связи</vt:lpstr>
      <vt:lpstr>Универсальные услуги связи. Почему это важно:</vt:lpstr>
      <vt:lpstr>Макропостановка задачи  </vt:lpstr>
      <vt:lpstr> Состав универсальной услуги</vt:lpstr>
      <vt:lpstr>Нормативные документы, касающиеся оказания универсальных услуг связи </vt:lpstr>
      <vt:lpstr>Нормативные документы</vt:lpstr>
      <vt:lpstr>Постановка задачи</vt:lpstr>
      <vt:lpstr>Предлагаемый подход к построению системы</vt:lpstr>
      <vt:lpstr> Базовый состав проверок</vt:lpstr>
      <vt:lpstr>Базовый состав проверок</vt:lpstr>
      <vt:lpstr>Презентация PowerPoint</vt:lpstr>
      <vt:lpstr>Возможности системы контроля УУС</vt:lpstr>
      <vt:lpstr>Преимущества системы контроля универсальных услуг связи</vt:lpstr>
      <vt:lpstr>Предлагаемая архитектура решения ЦНИИС</vt:lpstr>
      <vt:lpstr>Визуализация результатов контроля: </vt:lpstr>
      <vt:lpstr>Спасибо за внимание</vt:lpstr>
    </vt:vector>
  </TitlesOfParts>
  <Company>ФГУП НИИР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Ефимова Наталья Олеговна</dc:creator>
  <cp:lastModifiedBy>Андрей Грязев</cp:lastModifiedBy>
  <cp:revision>817</cp:revision>
  <cp:lastPrinted>2013-05-15T15:11:19Z</cp:lastPrinted>
  <dcterms:created xsi:type="dcterms:W3CDTF">2012-10-05T05:38:15Z</dcterms:created>
  <dcterms:modified xsi:type="dcterms:W3CDTF">2015-07-03T19:39:52Z</dcterms:modified>
</cp:coreProperties>
</file>