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20"/>
  </p:notesMasterIdLst>
  <p:handoutMasterIdLst>
    <p:handoutMasterId r:id="rId21"/>
  </p:handoutMasterIdLst>
  <p:sldIdLst>
    <p:sldId id="376" r:id="rId5"/>
    <p:sldId id="358" r:id="rId6"/>
    <p:sldId id="372" r:id="rId7"/>
    <p:sldId id="339" r:id="rId8"/>
    <p:sldId id="324" r:id="rId9"/>
    <p:sldId id="377" r:id="rId10"/>
    <p:sldId id="348" r:id="rId11"/>
    <p:sldId id="349" r:id="rId12"/>
    <p:sldId id="350" r:id="rId13"/>
    <p:sldId id="345" r:id="rId14"/>
    <p:sldId id="306" r:id="rId15"/>
    <p:sldId id="374" r:id="rId16"/>
    <p:sldId id="380" r:id="rId17"/>
    <p:sldId id="379" r:id="rId18"/>
    <p:sldId id="373" r:id="rId19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56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00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55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828" y="-102"/>
      </p:cViewPr>
      <p:guideLst>
        <p:guide orient="horz" pos="4156"/>
        <p:guide pos="2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2178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9E1F-8B4D-4739-930C-2BC2CECF0835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DFF83-F1CF-4505-83BF-35C669DEF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1286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5B7AB-379A-495C-A13C-3929235E88B4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1A15E-B4EA-48AE-AE5D-7A01B3DF5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1413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A15E-B4EA-48AE-AE5D-7A01B3DF5BF6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684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A15E-B4EA-48AE-AE5D-7A01B3DF5BF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684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A15E-B4EA-48AE-AE5D-7A01B3DF5BF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167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A15E-B4EA-48AE-AE5D-7A01B3DF5BF6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684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A15E-B4EA-48AE-AE5D-7A01B3DF5BF6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684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A15E-B4EA-48AE-AE5D-7A01B3DF5BF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684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A15E-B4EA-48AE-AE5D-7A01B3DF5BF6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Название презентации</a:t>
            </a: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68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A15E-B4EA-48AE-AE5D-7A01B3DF5BF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68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A15E-B4EA-48AE-AE5D-7A01B3DF5BF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Название презентации</a:t>
            </a: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684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A15E-B4EA-48AE-AE5D-7A01B3DF5BF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68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A15E-B4EA-48AE-AE5D-7A01B3DF5BF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684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A15E-B4EA-48AE-AE5D-7A01B3DF5BF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Название презентации</a:t>
            </a: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68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A15E-B4EA-48AE-AE5D-7A01B3DF5BF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684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A15E-B4EA-48AE-AE5D-7A01B3DF5BF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684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A15E-B4EA-48AE-AE5D-7A01B3DF5BF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68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>
            <a:spLocks noGrp="1"/>
          </p:cNvSpPr>
          <p:nvPr>
            <p:ph type="ctrTitle"/>
          </p:nvPr>
        </p:nvSpPr>
        <p:spPr>
          <a:xfrm>
            <a:off x="329184" y="451806"/>
            <a:ext cx="6681216" cy="852741"/>
          </a:xfrm>
        </p:spPr>
        <p:txBody>
          <a:bodyPr anchor="t">
            <a:norm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слайда</a:t>
            </a:r>
            <a:endParaRPr lang="ru-RU" sz="2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58368" y="1304544"/>
            <a:ext cx="9144000" cy="1655762"/>
          </a:xfrm>
        </p:spPr>
        <p:txBody>
          <a:bodyPr/>
          <a:lstStyle/>
          <a:p>
            <a:pPr algn="l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 текст</a:t>
            </a:r>
          </a:p>
          <a:p>
            <a:pPr lvl="1" algn="l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Второй уровень</a:t>
            </a:r>
          </a:p>
          <a:p>
            <a:pPr lvl="2" algn="l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Третий уровень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95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71C7-9D91-4401-A82F-B9E402ED1972}" type="datetime1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79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095A-CAD3-4567-9B6E-132301509666}" type="datetime1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57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>
            <a:spLocks noGrp="1"/>
          </p:cNvSpPr>
          <p:nvPr>
            <p:ph type="ctrTitle"/>
          </p:nvPr>
        </p:nvSpPr>
        <p:spPr>
          <a:xfrm>
            <a:off x="329184" y="451806"/>
            <a:ext cx="6681216" cy="852741"/>
          </a:xfrm>
        </p:spPr>
        <p:txBody>
          <a:bodyPr anchor="t">
            <a:norm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слайда</a:t>
            </a:r>
            <a:endParaRPr lang="ru-RU" sz="2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58368" y="1304544"/>
            <a:ext cx="9144000" cy="1655762"/>
          </a:xfrm>
        </p:spPr>
        <p:txBody>
          <a:bodyPr/>
          <a:lstStyle/>
          <a:p>
            <a:pPr algn="l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 текст</a:t>
            </a:r>
          </a:p>
          <a:p>
            <a:pPr lvl="1" algn="l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Второй уровень</a:t>
            </a:r>
          </a:p>
          <a:p>
            <a:pPr lvl="2" algn="l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Третий уровень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60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33A0-54E1-41A7-9179-8738C3E628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3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356A-3F31-41BA-B503-ABBBBAD20D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58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A24A-F2E8-4E91-8588-AD0A392F1C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11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1271-00DB-4A81-9473-184CEC30DF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36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6A0B-C4A5-49CC-B2AE-E843A25F95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47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1562-7341-4566-A1AF-C4A5B93842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93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D26-E019-4630-A041-D58C8F4F5E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161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33A0-54E1-41A7-9179-8738C3E62855}" type="datetime1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60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18B0-5CBD-4652-AD63-0126477F83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641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71C7-9D91-4401-A82F-B9E402ED19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40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095A-CAD3-4567-9B6E-1323015096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016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>
            <a:spLocks noGrp="1"/>
          </p:cNvSpPr>
          <p:nvPr>
            <p:ph type="ctrTitle"/>
          </p:nvPr>
        </p:nvSpPr>
        <p:spPr>
          <a:xfrm>
            <a:off x="329184" y="451809"/>
            <a:ext cx="6681216" cy="852741"/>
          </a:xfrm>
        </p:spPr>
        <p:txBody>
          <a:bodyPr anchor="t">
            <a:norm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слайда</a:t>
            </a:r>
            <a:endParaRPr lang="ru-RU" sz="2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58368" y="1304548"/>
            <a:ext cx="9144000" cy="1655762"/>
          </a:xfrm>
        </p:spPr>
        <p:txBody>
          <a:bodyPr/>
          <a:lstStyle/>
          <a:p>
            <a:pPr algn="l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 текст</a:t>
            </a:r>
          </a:p>
          <a:p>
            <a:pPr lvl="1" algn="l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Второй уровень</a:t>
            </a:r>
          </a:p>
          <a:p>
            <a:pPr lvl="2" algn="l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Третий уровень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16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33A0-54E1-41A7-9179-8738C3E628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38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0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0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0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0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356A-3F31-41BA-B503-ABBBBAD20D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18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A24A-F2E8-4E91-8588-AD0A392F1C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2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31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3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7" indent="0">
              <a:buNone/>
              <a:defRPr sz="1600" b="1"/>
            </a:lvl4pPr>
            <a:lvl5pPr marL="1828048" indent="0">
              <a:buNone/>
              <a:defRPr sz="1600" b="1"/>
            </a:lvl5pPr>
            <a:lvl6pPr marL="2285061" indent="0">
              <a:buNone/>
              <a:defRPr sz="1600" b="1"/>
            </a:lvl6pPr>
            <a:lvl7pPr marL="2742074" indent="0">
              <a:buNone/>
              <a:defRPr sz="1600" b="1"/>
            </a:lvl7pPr>
            <a:lvl8pPr marL="3199086" indent="0">
              <a:buNone/>
              <a:defRPr sz="1600" b="1"/>
            </a:lvl8pPr>
            <a:lvl9pPr marL="36560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3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7" indent="0">
              <a:buNone/>
              <a:defRPr sz="1600" b="1"/>
            </a:lvl4pPr>
            <a:lvl5pPr marL="1828048" indent="0">
              <a:buNone/>
              <a:defRPr sz="1600" b="1"/>
            </a:lvl5pPr>
            <a:lvl6pPr marL="2285061" indent="0">
              <a:buNone/>
              <a:defRPr sz="1600" b="1"/>
            </a:lvl6pPr>
            <a:lvl7pPr marL="2742074" indent="0">
              <a:buNone/>
              <a:defRPr sz="1600" b="1"/>
            </a:lvl7pPr>
            <a:lvl8pPr marL="3199086" indent="0">
              <a:buNone/>
              <a:defRPr sz="1600" b="1"/>
            </a:lvl8pPr>
            <a:lvl9pPr marL="36560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1271-00DB-4A81-9473-184CEC30DF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17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6A0B-C4A5-49CC-B2AE-E843A25F95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2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1562-7341-4566-A1AF-C4A5B93842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27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356A-3F31-41BA-B503-ABBBBAD20D22}" type="datetime1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574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13" indent="0">
              <a:buNone/>
              <a:defRPr sz="1400"/>
            </a:lvl2pPr>
            <a:lvl3pPr marL="914025" indent="0">
              <a:buNone/>
              <a:defRPr sz="1200"/>
            </a:lvl3pPr>
            <a:lvl4pPr marL="1371037" indent="0">
              <a:buNone/>
              <a:defRPr sz="1000"/>
            </a:lvl4pPr>
            <a:lvl5pPr marL="1828048" indent="0">
              <a:buNone/>
              <a:defRPr sz="1000"/>
            </a:lvl5pPr>
            <a:lvl6pPr marL="2285061" indent="0">
              <a:buNone/>
              <a:defRPr sz="1000"/>
            </a:lvl6pPr>
            <a:lvl7pPr marL="2742074" indent="0">
              <a:buNone/>
              <a:defRPr sz="1000"/>
            </a:lvl7pPr>
            <a:lvl8pPr marL="3199086" indent="0">
              <a:buNone/>
              <a:defRPr sz="1000"/>
            </a:lvl8pPr>
            <a:lvl9pPr marL="365609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D26-E019-4630-A041-D58C8F4F5E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03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13" indent="0">
              <a:buNone/>
              <a:defRPr sz="2800"/>
            </a:lvl2pPr>
            <a:lvl3pPr marL="914025" indent="0">
              <a:buNone/>
              <a:defRPr sz="2400"/>
            </a:lvl3pPr>
            <a:lvl4pPr marL="1371037" indent="0">
              <a:buNone/>
              <a:defRPr sz="2000"/>
            </a:lvl4pPr>
            <a:lvl5pPr marL="1828048" indent="0">
              <a:buNone/>
              <a:defRPr sz="2000"/>
            </a:lvl5pPr>
            <a:lvl6pPr marL="2285061" indent="0">
              <a:buNone/>
              <a:defRPr sz="2000"/>
            </a:lvl6pPr>
            <a:lvl7pPr marL="2742074" indent="0">
              <a:buNone/>
              <a:defRPr sz="2000"/>
            </a:lvl7pPr>
            <a:lvl8pPr marL="3199086" indent="0">
              <a:buNone/>
              <a:defRPr sz="2000"/>
            </a:lvl8pPr>
            <a:lvl9pPr marL="365609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13" indent="0">
              <a:buNone/>
              <a:defRPr sz="1400"/>
            </a:lvl2pPr>
            <a:lvl3pPr marL="914025" indent="0">
              <a:buNone/>
              <a:defRPr sz="1200"/>
            </a:lvl3pPr>
            <a:lvl4pPr marL="1371037" indent="0">
              <a:buNone/>
              <a:defRPr sz="1000"/>
            </a:lvl4pPr>
            <a:lvl5pPr marL="1828048" indent="0">
              <a:buNone/>
              <a:defRPr sz="1000"/>
            </a:lvl5pPr>
            <a:lvl6pPr marL="2285061" indent="0">
              <a:buNone/>
              <a:defRPr sz="1000"/>
            </a:lvl6pPr>
            <a:lvl7pPr marL="2742074" indent="0">
              <a:buNone/>
              <a:defRPr sz="1000"/>
            </a:lvl7pPr>
            <a:lvl8pPr marL="3199086" indent="0">
              <a:buNone/>
              <a:defRPr sz="1000"/>
            </a:lvl8pPr>
            <a:lvl9pPr marL="365609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18B0-5CBD-4652-AD63-0126477F83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109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71C7-9D91-4401-A82F-B9E402ED19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026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095A-CAD3-4567-9B6E-1323015096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322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>
            <a:spLocks noGrp="1"/>
          </p:cNvSpPr>
          <p:nvPr>
            <p:ph type="ctrTitle"/>
          </p:nvPr>
        </p:nvSpPr>
        <p:spPr>
          <a:xfrm>
            <a:off x="329184" y="451809"/>
            <a:ext cx="6681216" cy="852741"/>
          </a:xfrm>
        </p:spPr>
        <p:txBody>
          <a:bodyPr anchor="t">
            <a:norm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слайда</a:t>
            </a:r>
            <a:endParaRPr lang="ru-RU" sz="2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58368" y="1304548"/>
            <a:ext cx="9144000" cy="1655762"/>
          </a:xfrm>
        </p:spPr>
        <p:txBody>
          <a:bodyPr/>
          <a:lstStyle/>
          <a:p>
            <a:pPr algn="l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 текст</a:t>
            </a:r>
          </a:p>
          <a:p>
            <a:pPr lvl="1" algn="l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Второй уровень</a:t>
            </a:r>
          </a:p>
          <a:p>
            <a:pPr lvl="2" algn="l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Третий уровень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76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33A0-54E1-41A7-9179-8738C3E628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91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0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0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0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0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356A-3F31-41BA-B503-ABBBBAD20D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17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A24A-F2E8-4E91-8588-AD0A392F1C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23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31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3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7" indent="0">
              <a:buNone/>
              <a:defRPr sz="1600" b="1"/>
            </a:lvl4pPr>
            <a:lvl5pPr marL="1828048" indent="0">
              <a:buNone/>
              <a:defRPr sz="1600" b="1"/>
            </a:lvl5pPr>
            <a:lvl6pPr marL="2285061" indent="0">
              <a:buNone/>
              <a:defRPr sz="1600" b="1"/>
            </a:lvl6pPr>
            <a:lvl7pPr marL="2742074" indent="0">
              <a:buNone/>
              <a:defRPr sz="1600" b="1"/>
            </a:lvl7pPr>
            <a:lvl8pPr marL="3199086" indent="0">
              <a:buNone/>
              <a:defRPr sz="1600" b="1"/>
            </a:lvl8pPr>
            <a:lvl9pPr marL="36560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3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7" indent="0">
              <a:buNone/>
              <a:defRPr sz="1600" b="1"/>
            </a:lvl4pPr>
            <a:lvl5pPr marL="1828048" indent="0">
              <a:buNone/>
              <a:defRPr sz="1600" b="1"/>
            </a:lvl5pPr>
            <a:lvl6pPr marL="2285061" indent="0">
              <a:buNone/>
              <a:defRPr sz="1600" b="1"/>
            </a:lvl6pPr>
            <a:lvl7pPr marL="2742074" indent="0">
              <a:buNone/>
              <a:defRPr sz="1600" b="1"/>
            </a:lvl7pPr>
            <a:lvl8pPr marL="3199086" indent="0">
              <a:buNone/>
              <a:defRPr sz="1600" b="1"/>
            </a:lvl8pPr>
            <a:lvl9pPr marL="36560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1271-00DB-4A81-9473-184CEC30DF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30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6A0B-C4A5-49CC-B2AE-E843A25F95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1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A24A-F2E8-4E91-8588-AD0A392F1C77}" type="datetime1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48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1562-7341-4566-A1AF-C4A5B93842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03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13" indent="0">
              <a:buNone/>
              <a:defRPr sz="1400"/>
            </a:lvl2pPr>
            <a:lvl3pPr marL="914025" indent="0">
              <a:buNone/>
              <a:defRPr sz="1200"/>
            </a:lvl3pPr>
            <a:lvl4pPr marL="1371037" indent="0">
              <a:buNone/>
              <a:defRPr sz="1000"/>
            </a:lvl4pPr>
            <a:lvl5pPr marL="1828048" indent="0">
              <a:buNone/>
              <a:defRPr sz="1000"/>
            </a:lvl5pPr>
            <a:lvl6pPr marL="2285061" indent="0">
              <a:buNone/>
              <a:defRPr sz="1000"/>
            </a:lvl6pPr>
            <a:lvl7pPr marL="2742074" indent="0">
              <a:buNone/>
              <a:defRPr sz="1000"/>
            </a:lvl7pPr>
            <a:lvl8pPr marL="3199086" indent="0">
              <a:buNone/>
              <a:defRPr sz="1000"/>
            </a:lvl8pPr>
            <a:lvl9pPr marL="365609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D26-E019-4630-A041-D58C8F4F5E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20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13" indent="0">
              <a:buNone/>
              <a:defRPr sz="2800"/>
            </a:lvl2pPr>
            <a:lvl3pPr marL="914025" indent="0">
              <a:buNone/>
              <a:defRPr sz="2400"/>
            </a:lvl3pPr>
            <a:lvl4pPr marL="1371037" indent="0">
              <a:buNone/>
              <a:defRPr sz="2000"/>
            </a:lvl4pPr>
            <a:lvl5pPr marL="1828048" indent="0">
              <a:buNone/>
              <a:defRPr sz="2000"/>
            </a:lvl5pPr>
            <a:lvl6pPr marL="2285061" indent="0">
              <a:buNone/>
              <a:defRPr sz="2000"/>
            </a:lvl6pPr>
            <a:lvl7pPr marL="2742074" indent="0">
              <a:buNone/>
              <a:defRPr sz="2000"/>
            </a:lvl7pPr>
            <a:lvl8pPr marL="3199086" indent="0">
              <a:buNone/>
              <a:defRPr sz="2000"/>
            </a:lvl8pPr>
            <a:lvl9pPr marL="365609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13" indent="0">
              <a:buNone/>
              <a:defRPr sz="1400"/>
            </a:lvl2pPr>
            <a:lvl3pPr marL="914025" indent="0">
              <a:buNone/>
              <a:defRPr sz="1200"/>
            </a:lvl3pPr>
            <a:lvl4pPr marL="1371037" indent="0">
              <a:buNone/>
              <a:defRPr sz="1000"/>
            </a:lvl4pPr>
            <a:lvl5pPr marL="1828048" indent="0">
              <a:buNone/>
              <a:defRPr sz="1000"/>
            </a:lvl5pPr>
            <a:lvl6pPr marL="2285061" indent="0">
              <a:buNone/>
              <a:defRPr sz="1000"/>
            </a:lvl6pPr>
            <a:lvl7pPr marL="2742074" indent="0">
              <a:buNone/>
              <a:defRPr sz="1000"/>
            </a:lvl7pPr>
            <a:lvl8pPr marL="3199086" indent="0">
              <a:buNone/>
              <a:defRPr sz="1000"/>
            </a:lvl8pPr>
            <a:lvl9pPr marL="365609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18B0-5CBD-4652-AD63-0126477F83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08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71C7-9D91-4401-A82F-B9E402ED19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378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095A-CAD3-4567-9B6E-1323015096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39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1271-00DB-4A81-9473-184CEC30DFDE}" type="datetime1">
              <a:rPr lang="ru-RU" smtClean="0"/>
              <a:pPr/>
              <a:t>08.07.2015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569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6A0B-C4A5-49CC-B2AE-E843A25F951F}" type="datetime1">
              <a:rPr lang="ru-RU" smtClean="0"/>
              <a:pPr/>
              <a:t>08.07.2015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18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1562-7341-4566-A1AF-C4A5B9384228}" type="datetime1">
              <a:rPr lang="ru-RU" smtClean="0"/>
              <a:pPr/>
              <a:t>08.07.2015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82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D26-E019-4630-A041-D58C8F4F5E0A}" type="datetime1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52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18B0-5CBD-4652-AD63-0126477F8311}" type="datetime1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3BCF-4160-4F45-93AA-4CBE89F3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99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622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9AE9-761D-485C-AFE3-623A40413663}" type="datetime1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3BCF-4160-4F45-93AA-4CBE89F3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98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622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9AE9-761D-485C-AFE3-623A404136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97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1325563"/>
          </a:xfrm>
          <a:prstGeom prst="rect">
            <a:avLst/>
          </a:prstGeom>
        </p:spPr>
        <p:txBody>
          <a:bodyPr vert="horz" lIns="91400" tIns="45700" rIns="91400" bIns="457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62205"/>
            <a:ext cx="10515600" cy="4351338"/>
          </a:xfrm>
          <a:prstGeom prst="rect">
            <a:avLst/>
          </a:prstGeom>
        </p:spPr>
        <p:txBody>
          <a:bodyPr vert="horz" lIns="91400" tIns="45700" rIns="91400" bIns="457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/>
            <a:fld id="{02BE9AE9-761D-485C-AFE3-623A404136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25"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4" y="6356356"/>
            <a:ext cx="41148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/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60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02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8" indent="-228508" algn="l" defTabSz="91402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18" indent="-228508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8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3" indent="-228508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56" indent="-228508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67" indent="-228508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8" indent="-228508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1" indent="-228508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4" indent="-228508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3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5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7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8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1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4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6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97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1325563"/>
          </a:xfrm>
          <a:prstGeom prst="rect">
            <a:avLst/>
          </a:prstGeom>
        </p:spPr>
        <p:txBody>
          <a:bodyPr vert="horz" lIns="91400" tIns="45700" rIns="91400" bIns="457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62205"/>
            <a:ext cx="10515600" cy="4351338"/>
          </a:xfrm>
          <a:prstGeom prst="rect">
            <a:avLst/>
          </a:prstGeom>
        </p:spPr>
        <p:txBody>
          <a:bodyPr vert="horz" lIns="91400" tIns="45700" rIns="91400" bIns="457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/>
            <a:fld id="{02BE9AE9-761D-485C-AFE3-623A404136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25"/>
              <a:t>08.07.2015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4" y="6356356"/>
            <a:ext cx="41148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/>
            <a:fld id="{B2E63BCF-4160-4F45-93AA-4CBE89F346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11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02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8" indent="-228508" algn="l" defTabSz="91402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18" indent="-228508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8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3" indent="-228508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56" indent="-228508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67" indent="-228508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8" indent="-228508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1" indent="-228508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4" indent="-228508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3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5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7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8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1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4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6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97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5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gif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2"/>
          <p:cNvSpPr>
            <a:spLocks noGrp="1"/>
          </p:cNvSpPr>
          <p:nvPr>
            <p:ph type="ctrTitle"/>
          </p:nvPr>
        </p:nvSpPr>
        <p:spPr>
          <a:xfrm>
            <a:off x="76201" y="332265"/>
            <a:ext cx="11658600" cy="652272"/>
          </a:xfrm>
        </p:spPr>
        <p:txBody>
          <a:bodyPr anchor="t">
            <a:no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Что такое безопасность?</a:t>
            </a:r>
            <a:endParaRPr lang="ru-RU" sz="2600" b="1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382000" y="6326982"/>
            <a:ext cx="3630613" cy="36036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Системы управления безопасностью</a:t>
            </a:r>
          </a:p>
        </p:txBody>
      </p:sp>
      <p:sp>
        <p:nvSpPr>
          <p:cNvPr id="33" name="TextBox 50"/>
          <p:cNvSpPr txBox="1">
            <a:spLocks noChangeArrowheads="1"/>
          </p:cNvSpPr>
          <p:nvPr/>
        </p:nvSpPr>
        <p:spPr bwMode="auto">
          <a:xfrm>
            <a:off x="1228987" y="2998969"/>
            <a:ext cx="7284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C00000"/>
                </a:solidFill>
                <a:latin typeface="Arial" charset="0"/>
              </a:rPr>
              <a:t>2007 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год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ФЗ «О транспортной безопасности»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66812" y="856448"/>
            <a:ext cx="10856788" cy="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50"/>
          <p:cNvSpPr txBox="1">
            <a:spLocks noChangeArrowheads="1"/>
          </p:cNvSpPr>
          <p:nvPr/>
        </p:nvSpPr>
        <p:spPr bwMode="auto">
          <a:xfrm>
            <a:off x="1145513" y="3442958"/>
            <a:ext cx="10583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>2011 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год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ФЗ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«О безопасности объектов ТЭК»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30" name="TextBox 50"/>
          <p:cNvSpPr txBox="1">
            <a:spLocks noChangeArrowheads="1"/>
          </p:cNvSpPr>
          <p:nvPr/>
        </p:nvSpPr>
        <p:spPr bwMode="auto">
          <a:xfrm>
            <a:off x="1201691" y="3917833"/>
            <a:ext cx="105836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  <a:latin typeface="Arial" charset="0"/>
              </a:rPr>
              <a:t>2015 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год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ПП РФ "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 утверждении требований к антитеррористической защищенности мест массового пребывания людей и объектов (территорий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 …»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50"/>
          <p:cNvSpPr txBox="1">
            <a:spLocks noChangeArrowheads="1"/>
          </p:cNvSpPr>
          <p:nvPr/>
        </p:nvSpPr>
        <p:spPr bwMode="auto">
          <a:xfrm>
            <a:off x="1213753" y="4608838"/>
            <a:ext cx="105836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  <a:latin typeface="Arial" charset="0"/>
              </a:rPr>
              <a:t>2014 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год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РП РФ «Об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утверждении Концепции построения и развития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АПК "Безопасный город»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2701628" y="1801507"/>
            <a:ext cx="1993214" cy="999954"/>
          </a:xfrm>
          <a:prstGeom prst="cub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11441" y="2199745"/>
            <a:ext cx="1396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Безопасный 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объект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Куб 39"/>
          <p:cNvSpPr/>
          <p:nvPr/>
        </p:nvSpPr>
        <p:spPr>
          <a:xfrm>
            <a:off x="968368" y="2006215"/>
            <a:ext cx="1597414" cy="811164"/>
          </a:xfrm>
          <a:prstGeom prst="cub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701628" y="2110893"/>
            <a:ext cx="1547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Безопасный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город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Куб 42"/>
          <p:cNvSpPr/>
          <p:nvPr/>
        </p:nvSpPr>
        <p:spPr>
          <a:xfrm>
            <a:off x="4878881" y="1651380"/>
            <a:ext cx="2190672" cy="1138701"/>
          </a:xfrm>
          <a:prstGeom prst="cub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936080" y="2015641"/>
            <a:ext cx="16957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Безопасный 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регион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Куб 45"/>
          <p:cNvSpPr/>
          <p:nvPr/>
        </p:nvSpPr>
        <p:spPr>
          <a:xfrm>
            <a:off x="7365089" y="1364778"/>
            <a:ext cx="2570494" cy="1454872"/>
          </a:xfrm>
          <a:prstGeom prst="cub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435936" y="1949673"/>
            <a:ext cx="18608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Безопасная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страна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460" y="634703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16300" y="5306920"/>
            <a:ext cx="10889930" cy="883238"/>
          </a:xfrm>
          <a:prstGeom prst="rect">
            <a:avLst/>
          </a:prstGeom>
          <a:solidFill>
            <a:schemeClr val="bg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9" name="TextBox 50"/>
          <p:cNvSpPr txBox="1">
            <a:spLocks noChangeArrowheads="1"/>
          </p:cNvSpPr>
          <p:nvPr/>
        </p:nvSpPr>
        <p:spPr bwMode="auto">
          <a:xfrm>
            <a:off x="3489942" y="5352477"/>
            <a:ext cx="77934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200" dirty="0" smtClean="0">
                <a:latin typeface="Arial" charset="0"/>
              </a:rPr>
              <a:t>Минимальный ущерб от возможного </a:t>
            </a:r>
            <a:r>
              <a:rPr lang="ru-RU" sz="2200" b="1" dirty="0" smtClean="0">
                <a:latin typeface="Arial" charset="0"/>
              </a:rPr>
              <a:t>опасного события (АНВ, инцидента и т.д.) </a:t>
            </a:r>
            <a:endParaRPr lang="ru-RU" sz="2200" b="1" dirty="0">
              <a:latin typeface="Arial" charset="0"/>
            </a:endParaRPr>
          </a:p>
        </p:txBody>
      </p:sp>
      <p:sp>
        <p:nvSpPr>
          <p:cNvPr id="60" name="TextBox 50"/>
          <p:cNvSpPr txBox="1">
            <a:spLocks noChangeArrowheads="1"/>
          </p:cNvSpPr>
          <p:nvPr/>
        </p:nvSpPr>
        <p:spPr bwMode="auto">
          <a:xfrm>
            <a:off x="645120" y="5555734"/>
            <a:ext cx="48140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200" b="1" dirty="0" smtClean="0">
                <a:latin typeface="Arial" charset="0"/>
              </a:rPr>
              <a:t>ЗАЩИЩЕННОСТЬ  = </a:t>
            </a:r>
            <a:endParaRPr lang="ru-RU" sz="2200" b="1" dirty="0">
              <a:solidFill>
                <a:srgbClr val="B41412"/>
              </a:solidFill>
              <a:latin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71968" y="1226911"/>
            <a:ext cx="826987" cy="6170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195"/>
          <a:stretch/>
        </p:blipFill>
        <p:spPr>
          <a:xfrm>
            <a:off x="5465530" y="1473962"/>
            <a:ext cx="773364" cy="4469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81" t="33352" r="13062" b="14793"/>
          <a:stretch/>
        </p:blipFill>
        <p:spPr>
          <a:xfrm>
            <a:off x="6100620" y="1447845"/>
            <a:ext cx="805159" cy="3514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28" b="21432"/>
          <a:stretch/>
        </p:blipFill>
        <p:spPr>
          <a:xfrm>
            <a:off x="3270045" y="1218834"/>
            <a:ext cx="974424" cy="7450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1" t="3401" r="5934" b="8791"/>
          <a:stretch/>
        </p:blipFill>
        <p:spPr>
          <a:xfrm>
            <a:off x="1741637" y="1581760"/>
            <a:ext cx="633373" cy="5166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94"/>
          <a:stretch/>
        </p:blipFill>
        <p:spPr>
          <a:xfrm>
            <a:off x="7857700" y="924688"/>
            <a:ext cx="1452714" cy="7438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28764" y="1857881"/>
            <a:ext cx="713512" cy="2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634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8382000" y="6326982"/>
            <a:ext cx="3630613" cy="360362"/>
          </a:xfrm>
          <a:prstGeom prst="round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Системы управления безопасностью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1115615" y="4666734"/>
            <a:ext cx="10535320" cy="77185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66533E"/>
                </a:solidFill>
                <a:latin typeface="Arial" pitchFamily="34" charset="0"/>
                <a:cs typeface="Arial" pitchFamily="34" charset="0"/>
              </a:rPr>
              <a:t>ЛИНЕЙКА КОНТРОЛЛЕРОВ И СЧИТЫВАТЕЛЕЙ ОТЕЧЕСТВЕННОГО ПРОИЗВОДСТВА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115615" y="2616553"/>
            <a:ext cx="9959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438161"/>
                </a:solidFill>
                <a:latin typeface="Arial" pitchFamily="34" charset="0"/>
                <a:cs typeface="Arial" pitchFamily="34" charset="0"/>
              </a:rPr>
              <a:t>СООТВЕТСТВИЕ ТРЕБОВАНИЯМ РОССИЙСКОГО ЗАКОНОДАТЕЛЬСТВА</a:t>
            </a:r>
            <a:endParaRPr lang="ru-RU" sz="2000" b="1" dirty="0">
              <a:solidFill>
                <a:srgbClr val="4381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115616" y="1706364"/>
            <a:ext cx="7359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ОБЕСПЕЧЕНИЕ НЕЗАВИСИМОСТИ ОТ ИНОСТРАННЫХ ПОСТАВЩИКОВ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115616" y="3309510"/>
            <a:ext cx="5724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КРОССПЛАТФОРМЕННОСТЬ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115616" y="4008878"/>
            <a:ext cx="6639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CC9900"/>
                </a:solidFill>
                <a:latin typeface="Arial" pitchFamily="34" charset="0"/>
                <a:cs typeface="Arial" pitchFamily="34" charset="0"/>
              </a:rPr>
              <a:t>ШИРОКИЕ ИНТЕГРАЦИОННЫЕ ВОЗМОЖНОСТИ</a:t>
            </a:r>
            <a:endParaRPr lang="ru-RU" sz="2000" b="1" dirty="0">
              <a:solidFill>
                <a:srgbClr val="CC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21306" y="2486258"/>
            <a:ext cx="683568" cy="648072"/>
          </a:xfrm>
          <a:prstGeom prst="rect">
            <a:avLst/>
          </a:prstGeom>
          <a:solidFill>
            <a:srgbClr val="438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32048" y="3926418"/>
            <a:ext cx="683568" cy="64807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32048" y="3206338"/>
            <a:ext cx="683568" cy="6480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36672" y="4666734"/>
            <a:ext cx="683568" cy="648072"/>
          </a:xfrm>
          <a:prstGeom prst="rect">
            <a:avLst/>
          </a:prstGeom>
          <a:solidFill>
            <a:srgbClr val="665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95536" y="1745788"/>
            <a:ext cx="683568" cy="648072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 bwMode="auto">
          <a:xfrm>
            <a:off x="432656" y="1785212"/>
            <a:ext cx="64644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  <a:ea typeface="PMingLiU" pitchFamily="18" charset="-120"/>
                <a:cs typeface="Arial" charset="0"/>
              </a:rPr>
              <a:t>01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 bwMode="auto">
          <a:xfrm>
            <a:off x="395536" y="2492163"/>
            <a:ext cx="718456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  <a:ea typeface="PMingLiU" pitchFamily="18" charset="-120"/>
                <a:cs typeface="Arial" charset="0"/>
              </a:rPr>
              <a:t>02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 bwMode="auto">
          <a:xfrm>
            <a:off x="395536" y="3170440"/>
            <a:ext cx="718456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  <a:ea typeface="PMingLiU" pitchFamily="18" charset="-120"/>
                <a:cs typeface="Arial" charset="0"/>
              </a:rPr>
              <a:t>03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 bwMode="auto">
          <a:xfrm>
            <a:off x="395536" y="3904932"/>
            <a:ext cx="718456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  <a:ea typeface="PMingLiU" pitchFamily="18" charset="-120"/>
                <a:cs typeface="Arial" charset="0"/>
              </a:rPr>
              <a:t>04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 bwMode="auto">
          <a:xfrm>
            <a:off x="395536" y="4631610"/>
            <a:ext cx="718456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  <a:ea typeface="PMingLiU" pitchFamily="18" charset="-120"/>
                <a:cs typeface="Arial" charset="0"/>
              </a:rPr>
              <a:t>05</a:t>
            </a:r>
          </a:p>
        </p:txBody>
      </p:sp>
      <p:pic>
        <p:nvPicPr>
          <p:cNvPr id="6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1207" y="5453100"/>
            <a:ext cx="1771736" cy="64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Заголовок 2"/>
          <p:cNvSpPr txBox="1">
            <a:spLocks/>
          </p:cNvSpPr>
          <p:nvPr/>
        </p:nvSpPr>
        <p:spPr>
          <a:xfrm>
            <a:off x="87884" y="370493"/>
            <a:ext cx="6681216" cy="627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Отечественный программный комплекс</a:t>
            </a:r>
            <a:endParaRPr lang="ru-RU" sz="2400" b="1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66812" y="815504"/>
            <a:ext cx="10856788" cy="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80460" y="6347036"/>
            <a:ext cx="492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2"/>
          <p:cNvSpPr>
            <a:spLocks noGrp="1"/>
          </p:cNvSpPr>
          <p:nvPr>
            <p:ph type="ctrTitle"/>
          </p:nvPr>
        </p:nvSpPr>
        <p:spPr>
          <a:xfrm>
            <a:off x="114300" y="250759"/>
            <a:ext cx="11633200" cy="663647"/>
          </a:xfrm>
        </p:spPr>
        <p:txBody>
          <a:bodyPr anchor="t">
            <a:no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Адаптивная система управления безопасностью</a:t>
            </a:r>
            <a:endParaRPr lang="ru-RU" sz="2600" b="1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82000" y="6326982"/>
            <a:ext cx="3630613" cy="360362"/>
          </a:xfrm>
          <a:prstGeom prst="round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Системы управления безопасностью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1732" y="2899594"/>
            <a:ext cx="5544615" cy="443949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421731" y="2956302"/>
            <a:ext cx="5472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/>
            <a:r>
              <a:rPr lang="ru-RU" sz="16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СИСТЕМА БЕЗОПАСНОСТИ объекта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1731" y="2909930"/>
            <a:ext cx="6264696" cy="290520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dist="50800" dir="2400000" algn="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1421731" y="3366864"/>
            <a:ext cx="3312368" cy="1008112"/>
          </a:xfrm>
          <a:prstGeom prst="snip1Rect">
            <a:avLst/>
          </a:prstGeom>
          <a:noFill/>
          <a:ln w="22225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 Требования законодательства.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 Технические средства.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 Регламенты и оргмероприятия.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 Силовые подразделения</a:t>
            </a:r>
          </a:p>
        </p:txBody>
      </p:sp>
      <p:sp>
        <p:nvSpPr>
          <p:cNvPr id="17" name="Стрелка углом вверх 16"/>
          <p:cNvSpPr/>
          <p:nvPr/>
        </p:nvSpPr>
        <p:spPr>
          <a:xfrm rot="16200000" flipH="1" flipV="1">
            <a:off x="1571240" y="4452477"/>
            <a:ext cx="191804" cy="229258"/>
          </a:xfrm>
          <a:prstGeom prst="bentUpArrow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724234" y="4374976"/>
            <a:ext cx="4666049" cy="43204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b="1" dirty="0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УПРАВЛЕНИЕ РЕАГИРОВАНИЕМ НА ИНЦИДЕНТ</a:t>
            </a:r>
            <a:endParaRPr lang="ru-RU" sz="1400" b="1" dirty="0">
              <a:solidFill>
                <a:srgbClr val="9537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углом вверх 18"/>
          <p:cNvSpPr/>
          <p:nvPr/>
        </p:nvSpPr>
        <p:spPr>
          <a:xfrm rot="16200000" flipH="1" flipV="1">
            <a:off x="1715256" y="4860305"/>
            <a:ext cx="191804" cy="229258"/>
          </a:xfrm>
          <a:prstGeom prst="bentUpArrow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876634" y="4807024"/>
            <a:ext cx="5495993" cy="43204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b="1" dirty="0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СИСТЕМА НЕМЕДЛЕННОГО ОПОВЕЩЕНИ</a:t>
            </a:r>
            <a:r>
              <a:rPr lang="ru-RU" sz="1400" b="1" dirty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1400" b="1" dirty="0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 ДОЛЖНОСТНЫХ ЛИЦ И КОМПЕТЕНТНЫХ ОРГАНОВ</a:t>
            </a:r>
            <a:endParaRPr lang="ru-RU" sz="1400" b="1" dirty="0">
              <a:solidFill>
                <a:srgbClr val="9537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97795" y="5311080"/>
            <a:ext cx="5760640" cy="38065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rgbClr val="953735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АНАЛИЗ СИТУАЦИИ В РЕЖИМЕ </a:t>
            </a:r>
            <a:r>
              <a:rPr lang="en-US" sz="1400" b="1" dirty="0" smtClean="0">
                <a:solidFill>
                  <a:srgbClr val="953735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ON-line</a:t>
            </a:r>
            <a:r>
              <a:rPr lang="ru-RU" sz="1400" b="1" dirty="0" smtClean="0">
                <a:solidFill>
                  <a:srgbClr val="953735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2" name="Стрелка углом вверх 21"/>
          <p:cNvSpPr/>
          <p:nvPr/>
        </p:nvSpPr>
        <p:spPr>
          <a:xfrm rot="16200000" flipH="1" flipV="1">
            <a:off x="1859272" y="5292353"/>
            <a:ext cx="191804" cy="229258"/>
          </a:xfrm>
          <a:prstGeom prst="bentUpArrow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30320" y="1278632"/>
            <a:ext cx="2880320" cy="576064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Федеральный уровень</a:t>
            </a:r>
            <a:endParaRPr lang="ru-RU" sz="1800" b="1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496947" y="1636379"/>
            <a:ext cx="0" cy="1226427"/>
          </a:xfrm>
          <a:prstGeom prst="straightConnector1">
            <a:avLst/>
          </a:prstGeom>
          <a:ln w="25400">
            <a:solidFill>
              <a:srgbClr val="953735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496947" y="1636379"/>
            <a:ext cx="3165144" cy="2293"/>
          </a:xfrm>
          <a:prstGeom prst="straightConnector1">
            <a:avLst/>
          </a:prstGeom>
          <a:ln w="25400">
            <a:solidFill>
              <a:srgbClr val="95373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079519" y="1780395"/>
            <a:ext cx="1601228" cy="2293"/>
          </a:xfrm>
          <a:prstGeom prst="straightConnector1">
            <a:avLst/>
          </a:prstGeom>
          <a:ln w="25400">
            <a:solidFill>
              <a:srgbClr val="95373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077915" y="1780395"/>
            <a:ext cx="1604" cy="1082411"/>
          </a:xfrm>
          <a:prstGeom prst="straightConnector1">
            <a:avLst/>
          </a:prstGeom>
          <a:ln w="25400">
            <a:solidFill>
              <a:srgbClr val="953735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493739" y="1897087"/>
            <a:ext cx="1356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Оповещение в </a:t>
            </a:r>
          </a:p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ON-line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режиме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49923" y="1887795"/>
            <a:ext cx="14593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Информация об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инцидентах,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 не сработках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системы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7741383" y="1852403"/>
            <a:ext cx="1241188" cy="0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741383" y="1422648"/>
            <a:ext cx="2825364" cy="0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741383" y="1638672"/>
            <a:ext cx="2033276" cy="2293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8982571" y="1860696"/>
            <a:ext cx="0" cy="1580469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758435" y="3438872"/>
            <a:ext cx="1215610" cy="2293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729708" y="2977207"/>
            <a:ext cx="1290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Анализ и сбор</a:t>
            </a:r>
          </a:p>
          <a:p>
            <a:pPr algn="r"/>
            <a:r>
              <a:rPr lang="ru-RU" sz="1200" b="1" dirty="0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 статистики</a:t>
            </a:r>
            <a:endParaRPr lang="ru-RU" sz="1200" b="1" dirty="0">
              <a:solidFill>
                <a:srgbClr val="95373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9774659" y="1640965"/>
            <a:ext cx="0" cy="2517987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827538" y="3697287"/>
            <a:ext cx="1981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Контроль реальной </a:t>
            </a:r>
          </a:p>
          <a:p>
            <a:pPr algn="r"/>
            <a:r>
              <a:rPr lang="ru-RU" sz="1200" b="1" dirty="0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защищенности объекта</a:t>
            </a:r>
            <a:endParaRPr lang="ru-RU" sz="1200" b="1" dirty="0">
              <a:solidFill>
                <a:srgbClr val="95373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7758435" y="4148053"/>
            <a:ext cx="2006530" cy="8606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10563618" y="1422648"/>
            <a:ext cx="3129" cy="3431460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758435" y="4879032"/>
            <a:ext cx="2808312" cy="0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8420327" y="4374976"/>
            <a:ext cx="214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Управление ликвидацией</a:t>
            </a:r>
          </a:p>
          <a:p>
            <a:pPr algn="r"/>
            <a:r>
              <a:rPr lang="ru-RU" sz="1200" b="1" dirty="0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 инцидента</a:t>
            </a:r>
            <a:endParaRPr lang="ru-RU" sz="1200" b="1" dirty="0">
              <a:solidFill>
                <a:srgbClr val="9537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349723" y="1897087"/>
            <a:ext cx="10225136" cy="399005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 bwMode="auto">
          <a:xfrm>
            <a:off x="8262491" y="5311080"/>
            <a:ext cx="3239479" cy="43204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ВОЗМОЖНОСТЬ ГИБКОЙ ПЕРЕСТРОЙКИ АЛГОРИТМОВ РАБОТЫ СИСТЕМЫ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133699" y="1782688"/>
            <a:ext cx="0" cy="4032448"/>
          </a:xfrm>
          <a:prstGeom prst="straightConnector1">
            <a:avLst/>
          </a:prstGeom>
          <a:ln w="31750" cmpd="dbl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1790883" y="1424107"/>
            <a:ext cx="0" cy="4267629"/>
          </a:xfrm>
          <a:prstGeom prst="straightConnector1">
            <a:avLst/>
          </a:prstGeom>
          <a:ln w="31750" cmpd="dbl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2573859" y="1206624"/>
            <a:ext cx="8856984" cy="0"/>
          </a:xfrm>
          <a:prstGeom prst="straightConnector1">
            <a:avLst/>
          </a:prstGeom>
          <a:ln w="31750" cmpd="dbl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493740" y="6031160"/>
            <a:ext cx="9937103" cy="0"/>
          </a:xfrm>
          <a:prstGeom prst="straightConnector1">
            <a:avLst/>
          </a:prstGeom>
          <a:ln w="31750" cmpd="dbl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133699" y="5815136"/>
            <a:ext cx="360040" cy="217483"/>
          </a:xfrm>
          <a:prstGeom prst="straightConnector1">
            <a:avLst/>
          </a:prstGeom>
          <a:ln w="31750" cmpd="dbl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1423457" y="1206624"/>
            <a:ext cx="360040" cy="217483"/>
          </a:xfrm>
          <a:prstGeom prst="straightConnector1">
            <a:avLst/>
          </a:prstGeom>
          <a:ln w="31750" cmpd="dbl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11394070" y="5672579"/>
            <a:ext cx="418814" cy="360040"/>
          </a:xfrm>
          <a:prstGeom prst="straightConnector1">
            <a:avLst/>
          </a:prstGeom>
          <a:ln w="31750" cmpd="dbl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66812" y="815504"/>
            <a:ext cx="10856788" cy="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180460" y="6347036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0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226352" y="1438634"/>
            <a:ext cx="1683301" cy="607342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0198046" y="1433176"/>
            <a:ext cx="1711607" cy="55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/>
            <a:r>
              <a:rPr lang="ru-RU" sz="1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Объект ТЭК, транспортной инфраструктуры и т.д. </a:t>
            </a:r>
            <a:endParaRPr lang="ru-RU" sz="10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1563" y="1022064"/>
            <a:ext cx="3525029" cy="576064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Муниципальный </a:t>
            </a:r>
            <a:r>
              <a:rPr lang="ru-RU" b="1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уровень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09196" y="1459154"/>
            <a:ext cx="1514856" cy="450869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3974970" y="1509954"/>
            <a:ext cx="1435434" cy="4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/>
            <a:r>
              <a:rPr lang="ru-RU" sz="1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Подсистема видеонаблюдения</a:t>
            </a:r>
            <a:endParaRPr lang="ru-RU" sz="10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85809" y="1417238"/>
            <a:ext cx="1485878" cy="576363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5485808" y="1439644"/>
            <a:ext cx="1665619" cy="55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defRPr/>
            </a:pPr>
            <a:r>
              <a:rPr lang="ru-RU" sz="1000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Подсистема </a:t>
            </a:r>
            <a:r>
              <a:rPr lang="ru-RU" sz="1000" b="1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мониторинга подвижных объектов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08678" y="1446792"/>
            <a:ext cx="1807124" cy="582448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95030" y="1475241"/>
            <a:ext cx="18071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Подсистема </a:t>
            </a:r>
            <a:r>
              <a:rPr lang="ru-RU" sz="1000" b="1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экстренной связи типа «Гражданин – Полиция»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011439" y="1437967"/>
            <a:ext cx="977397" cy="608008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1"/>
          <p:cNvSpPr txBox="1">
            <a:spLocks noChangeArrowheads="1"/>
          </p:cNvSpPr>
          <p:nvPr/>
        </p:nvSpPr>
        <p:spPr bwMode="auto">
          <a:xfrm>
            <a:off x="9023192" y="1513341"/>
            <a:ext cx="1146560" cy="4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/>
            <a:r>
              <a:rPr lang="ru-RU" sz="1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МЧС - оповещение</a:t>
            </a:r>
            <a:endParaRPr lang="ru-RU" sz="10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4723066" y="2024560"/>
            <a:ext cx="0" cy="18642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009301" y="2059357"/>
            <a:ext cx="0" cy="18642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9487735" y="2053035"/>
            <a:ext cx="0" cy="18642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4192687" y="2236955"/>
            <a:ext cx="7024208" cy="448619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Информация от первичных источников информации</a:t>
            </a:r>
            <a:endParaRPr lang="ru-RU" sz="1800" b="1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5985207" y="2010911"/>
            <a:ext cx="0" cy="18642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10880093" y="2051915"/>
            <a:ext cx="0" cy="18642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163464" y="1022064"/>
            <a:ext cx="3563128" cy="263469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dist="50800" dir="2400000" algn="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183" y="1599915"/>
            <a:ext cx="1696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Интеграционная </a:t>
            </a:r>
          </a:p>
          <a:p>
            <a:pPr lvl="0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латформа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836428" y="2685574"/>
            <a:ext cx="29090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Единый диспетчерский  центр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47725" y="4857464"/>
            <a:ext cx="1801882" cy="576064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Автономные подсистемы </a:t>
            </a:r>
            <a:endParaRPr lang="ru-RU" sz="1600" b="1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21481" y="4578965"/>
            <a:ext cx="6051068" cy="7665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21"/>
          <p:cNvGrpSpPr/>
          <p:nvPr/>
        </p:nvGrpSpPr>
        <p:grpSpPr>
          <a:xfrm>
            <a:off x="5725353" y="3066644"/>
            <a:ext cx="3213360" cy="1493624"/>
            <a:chOff x="3412561" y="2269231"/>
            <a:chExt cx="3590133" cy="1947169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275969" y="2269231"/>
              <a:ext cx="2726725" cy="1947169"/>
              <a:chOff x="3691769" y="2269231"/>
              <a:chExt cx="2726725" cy="1947169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616" t="20316" r="22976" b="33581"/>
              <a:stretch/>
            </p:blipFill>
            <p:spPr>
              <a:xfrm>
                <a:off x="3691769" y="2273299"/>
                <a:ext cx="2696246" cy="1778001"/>
              </a:xfrm>
              <a:prstGeom prst="rect">
                <a:avLst/>
              </a:prstGeom>
            </p:spPr>
          </p:pic>
          <p:pic>
            <p:nvPicPr>
              <p:cNvPr id="56" name="Picture 3" descr="H:\Маркетинговые материалы\Буклет ESM\Буклет ESM\1 экран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3709380" y="3552170"/>
                <a:ext cx="900914" cy="66422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  <a:effectLst/>
              <a:extLst/>
            </p:spPr>
          </p:pic>
          <p:pic>
            <p:nvPicPr>
              <p:cNvPr id="57" name="Picture 2" descr="H:\Маркетинговые материалы\Буклет ESM\Буклет ESM\3 экран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4620987" y="2292310"/>
                <a:ext cx="896592" cy="70172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  <a:effectLst/>
              <a:extLst/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712307" y="2857134"/>
                <a:ext cx="916517" cy="683598"/>
              </a:xfrm>
              <a:prstGeom prst="rect">
                <a:avLst/>
              </a:prstGeom>
            </p:spPr>
          </p:pic>
          <p:pic>
            <p:nvPicPr>
              <p:cNvPr id="59" name="Picture 4" descr="H:\Маркетинговые материалы\Буклет ESM\Буклет ESM\2 экран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4620988" y="3550690"/>
                <a:ext cx="896591" cy="66571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  <a:effectLst/>
              <a:extLst/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720073" y="2273299"/>
                <a:ext cx="900914" cy="720731"/>
              </a:xfrm>
              <a:prstGeom prst="rect">
                <a:avLst/>
              </a:prstGeom>
            </p:spPr>
          </p:pic>
          <p:pic>
            <p:nvPicPr>
              <p:cNvPr id="1026" name="Picture 2" descr="H:\Фотографии\Новые скриншоты системы\ESM\Последовательность обработки инцидента\2a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9533" t="56995" b="2705"/>
              <a:stretch/>
            </p:blipFill>
            <p:spPr bwMode="auto">
              <a:xfrm>
                <a:off x="5493571" y="3558824"/>
                <a:ext cx="894444" cy="657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355" b="24772"/>
              <a:stretch/>
            </p:blipFill>
            <p:spPr>
              <a:xfrm>
                <a:off x="5517580" y="2927350"/>
                <a:ext cx="900914" cy="634298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517580" y="2269231"/>
                <a:ext cx="900914" cy="720731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77504" y="2927351"/>
                <a:ext cx="924776" cy="631474"/>
              </a:xfrm>
              <a:prstGeom prst="rect">
                <a:avLst/>
              </a:prstGeom>
            </p:spPr>
          </p:pic>
        </p:grp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12561" y="2283184"/>
              <a:ext cx="835158" cy="715615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35763" y="2940052"/>
              <a:ext cx="824655" cy="61849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860"/>
            <a:stretch/>
          </p:blipFill>
          <p:spPr>
            <a:xfrm>
              <a:off x="3466501" y="3596644"/>
              <a:ext cx="781218" cy="604987"/>
            </a:xfrm>
            <a:prstGeom prst="rect">
              <a:avLst/>
            </a:prstGeom>
          </p:spPr>
        </p:pic>
      </p:grpSp>
      <p:cxnSp>
        <p:nvCxnSpPr>
          <p:cNvPr id="79" name="Прямая со стрелкой 78"/>
          <p:cNvCxnSpPr/>
          <p:nvPr/>
        </p:nvCxnSpPr>
        <p:spPr>
          <a:xfrm flipV="1">
            <a:off x="4083000" y="5318608"/>
            <a:ext cx="582866" cy="444048"/>
          </a:xfrm>
          <a:prstGeom prst="straightConnector1">
            <a:avLst/>
          </a:prstGeom>
          <a:ln w="25400">
            <a:solidFill>
              <a:srgbClr val="C0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5360514" y="5359552"/>
            <a:ext cx="298069" cy="481696"/>
          </a:xfrm>
          <a:prstGeom prst="straightConnector1">
            <a:avLst/>
          </a:prstGeom>
          <a:ln w="25400">
            <a:solidFill>
              <a:srgbClr val="C0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7208094" y="5358152"/>
            <a:ext cx="0" cy="532948"/>
          </a:xfrm>
          <a:prstGeom prst="straightConnector1">
            <a:avLst/>
          </a:prstGeom>
          <a:ln w="25400">
            <a:solidFill>
              <a:srgbClr val="C0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 flipV="1">
            <a:off x="8307275" y="5361222"/>
            <a:ext cx="263351" cy="532948"/>
          </a:xfrm>
          <a:prstGeom prst="straightConnector1">
            <a:avLst/>
          </a:prstGeom>
          <a:ln w="25400">
            <a:solidFill>
              <a:srgbClr val="C0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 flipV="1">
            <a:off x="9308488" y="5320278"/>
            <a:ext cx="319952" cy="544970"/>
          </a:xfrm>
          <a:prstGeom prst="straightConnector1">
            <a:avLst/>
          </a:prstGeom>
          <a:ln w="25400">
            <a:solidFill>
              <a:srgbClr val="C0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166812" y="815504"/>
            <a:ext cx="10856788" cy="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Заголовок 2"/>
          <p:cNvSpPr txBox="1">
            <a:spLocks/>
          </p:cNvSpPr>
          <p:nvPr/>
        </p:nvSpPr>
        <p:spPr>
          <a:xfrm>
            <a:off x="100587" y="241304"/>
            <a:ext cx="11439263" cy="558801"/>
          </a:xfrm>
          <a:prstGeom prst="rect">
            <a:avLst/>
          </a:prstGeom>
        </p:spPr>
        <p:txBody>
          <a:bodyPr vert="horz" lIns="91400" tIns="45700" rIns="91400" bIns="457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0" name="Стрелка вверх 39"/>
          <p:cNvSpPr/>
          <p:nvPr/>
        </p:nvSpPr>
        <p:spPr>
          <a:xfrm>
            <a:off x="1123332" y="3724882"/>
            <a:ext cx="277768" cy="914972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1"/>
          <p:cNvSpPr txBox="1">
            <a:spLocks noChangeArrowheads="1"/>
          </p:cNvSpPr>
          <p:nvPr/>
        </p:nvSpPr>
        <p:spPr bwMode="auto">
          <a:xfrm>
            <a:off x="5786113" y="4719132"/>
            <a:ext cx="3423440" cy="58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Единая информационная система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3" name="Прямоугольник 8"/>
          <p:cNvSpPr>
            <a:spLocks noChangeArrowheads="1"/>
          </p:cNvSpPr>
          <p:nvPr/>
        </p:nvSpPr>
        <p:spPr bwMode="auto">
          <a:xfrm>
            <a:off x="130062" y="2185744"/>
            <a:ext cx="3577048" cy="147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85" tIns="45642" rIns="91285" bIns="45642">
            <a:spAutoFit/>
          </a:bodyPr>
          <a:lstStyle/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Информация об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инцидентах, а не сработках систем.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Обобщенный параметры защищенности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Предпринимаемые меры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Управление реагированием.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Оповещение заинтересованных лиц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763" y="3974136"/>
            <a:ext cx="375778" cy="375805"/>
          </a:xfrm>
          <a:prstGeom prst="rect">
            <a:avLst/>
          </a:prstGeom>
          <a:scene3d>
            <a:camera prst="orthographicFront">
              <a:rot lat="1200000" lon="1200000" rev="0"/>
            </a:camera>
            <a:lightRig rig="threePt" dir="t"/>
          </a:scene3d>
        </p:spPr>
      </p:pic>
      <p:sp>
        <p:nvSpPr>
          <p:cNvPr id="110" name="Заголовок 2"/>
          <p:cNvSpPr txBox="1">
            <a:spLocks/>
          </p:cNvSpPr>
          <p:nvPr/>
        </p:nvSpPr>
        <p:spPr>
          <a:xfrm>
            <a:off x="100587" y="107668"/>
            <a:ext cx="11439263" cy="558801"/>
          </a:xfrm>
          <a:prstGeom prst="rect">
            <a:avLst/>
          </a:prstGeom>
        </p:spPr>
        <p:txBody>
          <a:bodyPr vert="horz" lIns="91400" tIns="45700" rIns="91400" bIns="457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Возможности и перспективы внедрения: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АПК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«Безопасный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город»  </a:t>
            </a:r>
            <a:endParaRPr lang="ru-RU" sz="2400" b="1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ru-RU" sz="2400" b="1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95661" y="5894170"/>
            <a:ext cx="1514856" cy="450869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Администрация города (района)</a:t>
            </a:r>
            <a:endParaRPr lang="en-US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958008" y="5895277"/>
            <a:ext cx="1514856" cy="450869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Территориальные подразделения ФМС РФ</a:t>
            </a:r>
            <a:endParaRPr lang="en-US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652604" y="5932044"/>
            <a:ext cx="1052188" cy="450869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УВД </a:t>
            </a:r>
            <a:endParaRPr lang="en-US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60312" y="5934259"/>
            <a:ext cx="962880" cy="450869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УФСБ</a:t>
            </a:r>
            <a:endParaRPr lang="en-US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229182" y="5918669"/>
            <a:ext cx="997170" cy="450869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УГОЧС</a:t>
            </a:r>
            <a:endParaRPr lang="en-US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418371" y="5920611"/>
            <a:ext cx="997170" cy="450869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H="1" flipV="1">
            <a:off x="10447510" y="5285926"/>
            <a:ext cx="319952" cy="544970"/>
          </a:xfrm>
          <a:prstGeom prst="straightConnector1">
            <a:avLst/>
          </a:prstGeom>
          <a:ln w="25400">
            <a:solidFill>
              <a:srgbClr val="C0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180460" y="6347036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63128" y="3670300"/>
            <a:ext cx="3174999" cy="576064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Муниципальный </a:t>
            </a:r>
            <a:r>
              <a:rPr lang="ru-RU" b="1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уровень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25029" y="3670300"/>
            <a:ext cx="3213098" cy="110107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dist="50800" dir="2400000" algn="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034" y="4312059"/>
            <a:ext cx="29419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Интеграционная платформа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91107" y="5397500"/>
            <a:ext cx="2880320" cy="576064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Автономные подсистемы </a:t>
            </a:r>
            <a:endParaRPr lang="ru-RU" sz="1600" b="1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166812" y="815504"/>
            <a:ext cx="10856788" cy="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Заголовок 2"/>
          <p:cNvSpPr txBox="1">
            <a:spLocks/>
          </p:cNvSpPr>
          <p:nvPr/>
        </p:nvSpPr>
        <p:spPr>
          <a:xfrm>
            <a:off x="100587" y="241304"/>
            <a:ext cx="11439263" cy="558801"/>
          </a:xfrm>
          <a:prstGeom prst="rect">
            <a:avLst/>
          </a:prstGeom>
        </p:spPr>
        <p:txBody>
          <a:bodyPr vert="horz" lIns="91400" tIns="45700" rIns="91400" bIns="457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0" name="Стрелка вверх 39"/>
          <p:cNvSpPr/>
          <p:nvPr/>
        </p:nvSpPr>
        <p:spPr>
          <a:xfrm>
            <a:off x="1530422" y="4821944"/>
            <a:ext cx="277768" cy="457486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Заголовок 2"/>
          <p:cNvSpPr txBox="1">
            <a:spLocks/>
          </p:cNvSpPr>
          <p:nvPr/>
        </p:nvSpPr>
        <p:spPr>
          <a:xfrm>
            <a:off x="100587" y="339684"/>
            <a:ext cx="11439263" cy="558801"/>
          </a:xfrm>
          <a:prstGeom prst="rect">
            <a:avLst/>
          </a:prstGeom>
        </p:spPr>
        <p:txBody>
          <a:bodyPr vert="horz" lIns="91400" tIns="45700" rIns="91400" bIns="457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АПК «Безопасный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город»</a:t>
            </a:r>
            <a:endParaRPr lang="ru-RU" sz="2400" b="1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635756" y="3655397"/>
            <a:ext cx="3181529" cy="576064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Муниципальный </a:t>
            </a:r>
            <a:r>
              <a:rPr lang="ru-RU" b="1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уровень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597657" y="3655397"/>
            <a:ext cx="3219628" cy="110107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dist="50800" dir="2400000" algn="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25468" y="4312058"/>
            <a:ext cx="2958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Интеграционная платформа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993853" y="3663978"/>
            <a:ext cx="3204248" cy="576064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Муниципальный </a:t>
            </a:r>
            <a:r>
              <a:rPr lang="ru-RU" b="1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уровень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955753" y="3663978"/>
            <a:ext cx="3242348" cy="110107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dist="50800" dir="2400000" algn="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125226" y="4314035"/>
            <a:ext cx="2941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Интеграционная платформа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787714" y="5431830"/>
            <a:ext cx="2880320" cy="576064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Автономные подсистемы </a:t>
            </a:r>
            <a:endParaRPr lang="ru-RU" sz="1600" b="1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1" name="Стрелка вверх 70"/>
          <p:cNvSpPr/>
          <p:nvPr/>
        </p:nvSpPr>
        <p:spPr>
          <a:xfrm>
            <a:off x="5027029" y="4856274"/>
            <a:ext cx="277768" cy="457486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7284457" y="5466160"/>
            <a:ext cx="2880320" cy="576064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Автономные подсистемы </a:t>
            </a:r>
            <a:endParaRPr lang="ru-RU" sz="1600" b="1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5" name="Стрелка вверх 74"/>
          <p:cNvSpPr/>
          <p:nvPr/>
        </p:nvSpPr>
        <p:spPr>
          <a:xfrm>
            <a:off x="8523772" y="4890604"/>
            <a:ext cx="277768" cy="457486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верх 75"/>
          <p:cNvSpPr/>
          <p:nvPr/>
        </p:nvSpPr>
        <p:spPr>
          <a:xfrm>
            <a:off x="1859083" y="3082044"/>
            <a:ext cx="277768" cy="457486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верх 76"/>
          <p:cNvSpPr/>
          <p:nvPr/>
        </p:nvSpPr>
        <p:spPr>
          <a:xfrm>
            <a:off x="5112219" y="3103674"/>
            <a:ext cx="277768" cy="457486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верх 77"/>
          <p:cNvSpPr/>
          <p:nvPr/>
        </p:nvSpPr>
        <p:spPr>
          <a:xfrm>
            <a:off x="8148497" y="3057891"/>
            <a:ext cx="277768" cy="457486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240308" y="912930"/>
            <a:ext cx="8500813" cy="576064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Региональный уровень</a:t>
            </a:r>
            <a:endParaRPr lang="ru-RU" sz="2400" b="1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40308" y="1491927"/>
            <a:ext cx="8523462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Оперативная информация и сводная статистическая и аналитическая отчетность по всем районам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Крыма, с возможностью фильтрации:</a:t>
            </a:r>
          </a:p>
          <a:p>
            <a:pPr marL="285750" indent="-285750">
              <a:spcAft>
                <a:spcPts val="10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 районам;</a:t>
            </a:r>
          </a:p>
          <a:p>
            <a:pPr marL="285750" indent="-285750">
              <a:spcAft>
                <a:spcPts val="10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 отраслевому признаку (транспортная безопасность, ТЭК, спортивные объекты и другие);</a:t>
            </a:r>
          </a:p>
          <a:p>
            <a:pPr marL="285750" indent="-285750">
              <a:spcAft>
                <a:spcPts val="10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 объектам ;</a:t>
            </a:r>
          </a:p>
          <a:p>
            <a:pPr marL="285750" indent="-285750">
              <a:spcAft>
                <a:spcPts val="10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 ведомствам (УВД, УФМС, УФСБ и другие) и т.д.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240308" y="912930"/>
            <a:ext cx="8611593" cy="200246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dist="50800" dir="2400000" algn="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6" name="Picture 1" descr="image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10404" y="1564089"/>
            <a:ext cx="3234760" cy="209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80460" y="6347036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4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2"/>
          <p:cNvSpPr txBox="1">
            <a:spLocks/>
          </p:cNvSpPr>
          <p:nvPr/>
        </p:nvSpPr>
        <p:spPr>
          <a:xfrm>
            <a:off x="100587" y="254004"/>
            <a:ext cx="3658613" cy="558801"/>
          </a:xfrm>
          <a:prstGeom prst="rect">
            <a:avLst/>
          </a:prstGeom>
        </p:spPr>
        <p:txBody>
          <a:bodyPr vert="horz" lIns="91400" tIns="45700" rIns="91400" bIns="457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Преимущества</a:t>
            </a:r>
            <a:endParaRPr lang="ru-RU" sz="2800" b="1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82004" y="6326982"/>
            <a:ext cx="3630613" cy="360362"/>
          </a:xfrm>
          <a:prstGeom prst="round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Системы управления безопасностью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616" y="4286283"/>
            <a:ext cx="8371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Оперативное получение информации с объектов и из различных источников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416" y="1968354"/>
            <a:ext cx="8554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Доступ к информационной системе для всех участников обеспечения безопасности с учетом разграничения полномочий между ФОИВ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716" y="2774472"/>
            <a:ext cx="8333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Повышение эффективности взаимодействия оперативных служб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ФОИВ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2016" y="3625914"/>
            <a:ext cx="8580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Увеличение скорости информирования об угрозе возникновения ЧС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2360" y="2669988"/>
            <a:ext cx="982368" cy="7732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2188" y="1758900"/>
            <a:ext cx="1143000" cy="855785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66812" y="815504"/>
            <a:ext cx="10856788" cy="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29840" y="5186614"/>
            <a:ext cx="836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Управление техническим состоянием системы (контроль работоспособности)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2952" y="1017223"/>
            <a:ext cx="8324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Повышение эффективности вложенных средств за счет получения большого коэффициента по критерию «цена-качество»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1901" y="1009478"/>
            <a:ext cx="1123287" cy="7481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81" r="1282" b="19899"/>
          <a:stretch/>
        </p:blipFill>
        <p:spPr>
          <a:xfrm>
            <a:off x="8801102" y="3524136"/>
            <a:ext cx="1179826" cy="762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8292" y="4286881"/>
            <a:ext cx="985446" cy="7421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1901" y="5085883"/>
            <a:ext cx="1102360" cy="87028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80460" y="6347036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1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75988" y="2203299"/>
            <a:ext cx="7056437" cy="1008063"/>
          </a:xfrm>
          <a:prstGeom prst="rect">
            <a:avLst/>
          </a:prstGeom>
          <a:solidFill>
            <a:srgbClr val="B00000"/>
          </a:solidFill>
          <a:ln>
            <a:noFill/>
          </a:ln>
          <a:effectLst>
            <a:outerShdw blurRad="38100" dist="88900" dir="1799993" algn="l" rotWithShape="0">
              <a:srgbClr val="262626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7971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495" y="1167929"/>
            <a:ext cx="1082584" cy="1051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27"/>
          <p:cNvSpPr/>
          <p:nvPr/>
        </p:nvSpPr>
        <p:spPr>
          <a:xfrm flipH="1" flipV="1">
            <a:off x="2313718" y="1487604"/>
            <a:ext cx="8044929" cy="1009936"/>
          </a:xfrm>
          <a:prstGeom prst="snip1Rect">
            <a:avLst>
              <a:gd name="adj" fmla="val 21341"/>
            </a:avLst>
          </a:prstGeom>
          <a:solidFill>
            <a:srgbClr val="C00000"/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271" y="1567445"/>
            <a:ext cx="1044575" cy="6907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714" y="1312540"/>
            <a:ext cx="862108" cy="11422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75089">
            <a:off x="275885" y="1670932"/>
            <a:ext cx="1352305" cy="1368152"/>
          </a:xfrm>
          <a:prstGeom prst="round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433911" y="1644380"/>
            <a:ext cx="7651785" cy="65899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Нормативная база </a:t>
            </a:r>
            <a:r>
              <a:rPr lang="ru-RU" dirty="0" smtClean="0">
                <a:solidFill>
                  <a:schemeClr val="bg1"/>
                </a:solidFill>
              </a:rPr>
              <a:t>по транспортной и авиационной безопасности (№ 16-ФЗ, № 15-ФЗ, Требования по обеспечению ТБ ОТИ ВТ (утв. Приказом Минтранса № 40)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4223" y="3490161"/>
            <a:ext cx="1329938" cy="1024139"/>
          </a:xfrm>
          <a:prstGeom prst="rect">
            <a:avLst/>
          </a:prstGeom>
        </p:spPr>
      </p:pic>
      <p:pic>
        <p:nvPicPr>
          <p:cNvPr id="17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4487" y="2858116"/>
            <a:ext cx="1652705" cy="105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5804" y="3333572"/>
            <a:ext cx="1252757" cy="9647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5446" y="4314268"/>
            <a:ext cx="919136" cy="680841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5638" y="4799174"/>
            <a:ext cx="900750" cy="667222"/>
          </a:xfrm>
          <a:prstGeom prst="rect">
            <a:avLst/>
          </a:prstGeom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822" y="4655158"/>
            <a:ext cx="954923" cy="739502"/>
          </a:xfrm>
          <a:prstGeom prst="rect">
            <a:avLst/>
          </a:prstGeom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5678" y="5231222"/>
            <a:ext cx="962648" cy="6567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089" r="22601" b="16263"/>
          <a:stretch/>
        </p:blipFill>
        <p:spPr>
          <a:xfrm>
            <a:off x="5639734" y="5591262"/>
            <a:ext cx="969178" cy="6672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9774" y="5090433"/>
            <a:ext cx="985713" cy="656090"/>
          </a:xfrm>
          <a:prstGeom prst="rect">
            <a:avLst/>
          </a:prstGeom>
          <a:ln>
            <a:noFill/>
          </a:ln>
        </p:spPr>
      </p:pic>
      <p:sp>
        <p:nvSpPr>
          <p:cNvPr id="25" name="Скругленный прямоугольник 27"/>
          <p:cNvSpPr/>
          <p:nvPr/>
        </p:nvSpPr>
        <p:spPr>
          <a:xfrm flipH="1" flipV="1">
            <a:off x="4260484" y="3031952"/>
            <a:ext cx="7135387" cy="882931"/>
          </a:xfrm>
          <a:prstGeom prst="snip1Rect">
            <a:avLst>
              <a:gd name="adj" fmla="val 21341"/>
            </a:avLst>
          </a:prstGeom>
          <a:solidFill>
            <a:srgbClr val="C00000"/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4380674" y="3233720"/>
            <a:ext cx="6824130" cy="65899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Мероприятия, проводимые субъектом</a:t>
            </a:r>
            <a:r>
              <a:rPr lang="ru-RU" dirty="0" smtClean="0">
                <a:solidFill>
                  <a:schemeClr val="bg1"/>
                </a:solidFill>
              </a:rPr>
              <a:t>, для обеспечения безопасности (оценка уязвимости объекта, план обеспечения транспортной безопасности)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7" name="Скругленный прямоугольник 27"/>
          <p:cNvSpPr/>
          <p:nvPr/>
        </p:nvSpPr>
        <p:spPr>
          <a:xfrm flipH="1" flipV="1">
            <a:off x="7081320" y="4747066"/>
            <a:ext cx="4152637" cy="956559"/>
          </a:xfrm>
          <a:prstGeom prst="snip1Rect">
            <a:avLst>
              <a:gd name="adj" fmla="val 21341"/>
            </a:avLst>
          </a:prstGeom>
          <a:solidFill>
            <a:srgbClr val="C00000"/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7201510" y="4798704"/>
            <a:ext cx="4032448" cy="811708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Инженерно-технические средства охраны </a:t>
            </a:r>
            <a:r>
              <a:rPr lang="ru-RU" b="1" dirty="0" smtClean="0">
                <a:solidFill>
                  <a:schemeClr val="bg1"/>
                </a:solidFill>
              </a:rPr>
              <a:t>(ИТСО) </a:t>
            </a:r>
            <a:r>
              <a:rPr lang="ru-RU" dirty="0" smtClean="0">
                <a:solidFill>
                  <a:schemeClr val="bg1"/>
                </a:solidFill>
              </a:rPr>
              <a:t>и физическая охрана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Заголовок 2"/>
          <p:cNvSpPr txBox="1">
            <a:spLocks/>
          </p:cNvSpPr>
          <p:nvPr/>
        </p:nvSpPr>
        <p:spPr>
          <a:xfrm>
            <a:off x="76201" y="72953"/>
            <a:ext cx="11658600" cy="6522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Что сегодня обеспечивает защищенность объекта?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Традиционный подход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66812" y="815504"/>
            <a:ext cx="10856788" cy="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80460" y="634703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34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21262" y="1205794"/>
            <a:ext cx="5444899" cy="2439230"/>
          </a:xfrm>
          <a:prstGeom prst="rect">
            <a:avLst/>
          </a:prstGeom>
          <a:solidFill>
            <a:schemeClr val="bg1">
              <a:lumMod val="75000"/>
              <a:alpha val="3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4858" y="1196752"/>
            <a:ext cx="2697657" cy="243923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>
            <a:stCxn id="19" idx="0"/>
          </p:cNvCxnSpPr>
          <p:nvPr/>
        </p:nvCxnSpPr>
        <p:spPr>
          <a:xfrm>
            <a:off x="6317711" y="1638618"/>
            <a:ext cx="0" cy="144080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5"/>
          <p:cNvSpPr txBox="1">
            <a:spLocks noChangeArrowheads="1"/>
          </p:cNvSpPr>
          <p:nvPr/>
        </p:nvSpPr>
        <p:spPr bwMode="auto">
          <a:xfrm>
            <a:off x="4855618" y="3079423"/>
            <a:ext cx="2877773" cy="461665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 smtClean="0">
                <a:latin typeface="Arial" charset="0"/>
                <a:cs typeface="Arial" charset="0"/>
              </a:rPr>
              <a:t>Достижение критического элемента  и совершение правонарушения.</a:t>
            </a:r>
            <a:endParaRPr lang="ru-RU" sz="1200" dirty="0">
              <a:latin typeface="Arial" charset="0"/>
              <a:cs typeface="Arial" charset="0"/>
            </a:endParaRPr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6390438" y="1311688"/>
            <a:ext cx="1994171" cy="71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 smtClean="0">
                <a:latin typeface="Arial" charset="0"/>
                <a:cs typeface="Arial" charset="0"/>
              </a:rPr>
              <a:t>Критический</a:t>
            </a:r>
            <a:endParaRPr lang="en-US" sz="1200" dirty="0" smtClean="0">
              <a:latin typeface="Arial" charset="0"/>
              <a:cs typeface="Arial" charset="0"/>
            </a:endParaRPr>
          </a:p>
          <a:p>
            <a:r>
              <a:rPr lang="ru-RU" sz="1200" dirty="0" smtClean="0">
                <a:latin typeface="Arial" charset="0"/>
                <a:cs typeface="Arial" charset="0"/>
              </a:rPr>
              <a:t>ущерб при несвоевременных действиях</a:t>
            </a:r>
            <a:endParaRPr lang="ru-RU" sz="1200" dirty="0">
              <a:latin typeface="Arial" charset="0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 flipV="1">
            <a:off x="3776072" y="1670218"/>
            <a:ext cx="2535803" cy="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3776072" y="1317696"/>
            <a:ext cx="17364" cy="21113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967050" y="3119883"/>
            <a:ext cx="761549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1141544" y="1249373"/>
            <a:ext cx="26315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 smtClean="0">
                <a:latin typeface="Arial" charset="0"/>
                <a:cs typeface="Arial" charset="0"/>
              </a:rPr>
              <a:t>            размер </a:t>
            </a: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УЩЕРБА</a:t>
            </a:r>
            <a:endParaRPr lang="ru-RU" sz="16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7203013" y="2780928"/>
            <a:ext cx="12866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dirty="0">
                <a:latin typeface="Arial" charset="0"/>
                <a:cs typeface="Arial" charset="0"/>
              </a:rPr>
              <a:t>t</a:t>
            </a:r>
            <a:r>
              <a:rPr lang="ru-RU" sz="1600" dirty="0" smtClean="0">
                <a:latin typeface="Arial" charset="0"/>
                <a:cs typeface="Arial" charset="0"/>
              </a:rPr>
              <a:t>, </a:t>
            </a:r>
            <a:r>
              <a:rPr lang="ru-RU" sz="1600" b="1" dirty="0" smtClean="0">
                <a:solidFill>
                  <a:srgbClr val="B41412"/>
                </a:solidFill>
                <a:latin typeface="Arial" charset="0"/>
                <a:cs typeface="Arial" charset="0"/>
              </a:rPr>
              <a:t>ВРЕМЯ</a:t>
            </a:r>
            <a:endParaRPr lang="ru-RU" sz="1600" b="1" dirty="0">
              <a:latin typeface="Arial" charset="0"/>
              <a:cs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07375" y="3021111"/>
            <a:ext cx="137397" cy="11985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06223" y="3095781"/>
            <a:ext cx="209132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b="1" dirty="0" smtClean="0">
                <a:latin typeface="Arial" charset="0"/>
                <a:cs typeface="Arial" charset="0"/>
              </a:rPr>
              <a:t>Начало</a:t>
            </a:r>
            <a:r>
              <a:rPr lang="en-US" sz="1200" b="1" dirty="0" smtClean="0">
                <a:latin typeface="Arial" charset="0"/>
                <a:cs typeface="Arial" charset="0"/>
              </a:rPr>
              <a:t> </a:t>
            </a:r>
            <a:r>
              <a:rPr lang="ru-RU" sz="1200" b="1" dirty="0" smtClean="0">
                <a:latin typeface="Arial" charset="0"/>
                <a:cs typeface="Arial" charset="0"/>
              </a:rPr>
              <a:t>воздействия опасных факторов</a:t>
            </a:r>
            <a:endParaRPr lang="ru-RU" sz="1200" b="1" dirty="0">
              <a:latin typeface="Arial" charset="0"/>
              <a:cs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966161" y="3000026"/>
            <a:ext cx="137397" cy="11985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034858" y="1671253"/>
            <a:ext cx="248503" cy="1387899"/>
          </a:xfrm>
          <a:custGeom>
            <a:avLst/>
            <a:gdLst>
              <a:gd name="connsiteX0" fmla="*/ 0 w 1201478"/>
              <a:gd name="connsiteY0" fmla="*/ 4290918 h 4290918"/>
              <a:gd name="connsiteX1" fmla="*/ 255181 w 1201478"/>
              <a:gd name="connsiteY1" fmla="*/ 4227122 h 4290918"/>
              <a:gd name="connsiteX2" fmla="*/ 255181 w 1201478"/>
              <a:gd name="connsiteY2" fmla="*/ 4227122 h 4290918"/>
              <a:gd name="connsiteX3" fmla="*/ 797441 w 1201478"/>
              <a:gd name="connsiteY3" fmla="*/ 3153234 h 4290918"/>
              <a:gd name="connsiteX4" fmla="*/ 1158948 w 1201478"/>
              <a:gd name="connsiteY4" fmla="*/ 314341 h 4290918"/>
              <a:gd name="connsiteX5" fmla="*/ 1180213 w 1201478"/>
              <a:gd name="connsiteY5" fmla="*/ 197383 h 429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478" h="4290918">
                <a:moveTo>
                  <a:pt x="0" y="4290918"/>
                </a:moveTo>
                <a:lnTo>
                  <a:pt x="255181" y="4227122"/>
                </a:lnTo>
                <a:lnTo>
                  <a:pt x="255181" y="4227122"/>
                </a:lnTo>
                <a:cubicBezTo>
                  <a:pt x="345558" y="4048141"/>
                  <a:pt x="646813" y="3805364"/>
                  <a:pt x="797441" y="3153234"/>
                </a:cubicBezTo>
                <a:cubicBezTo>
                  <a:pt x="948069" y="2501104"/>
                  <a:pt x="1095153" y="806983"/>
                  <a:pt x="1158948" y="314341"/>
                </a:cubicBezTo>
                <a:cubicBezTo>
                  <a:pt x="1222743" y="-178301"/>
                  <a:pt x="1201478" y="9541"/>
                  <a:pt x="1180213" y="19738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 rot="16828630">
            <a:off x="5557017" y="2061004"/>
            <a:ext cx="1127666" cy="3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 smtClean="0">
                <a:latin typeface="Arial" charset="0"/>
                <a:cs typeface="Arial" charset="0"/>
              </a:rPr>
              <a:t>УЩЕРБ</a:t>
            </a:r>
            <a:endParaRPr lang="ru-RU" sz="1600" dirty="0">
              <a:latin typeface="Arial" charset="0"/>
              <a:cs typeface="Arial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49012" y="1638618"/>
            <a:ext cx="137397" cy="109272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58135" y="3014698"/>
            <a:ext cx="147219" cy="12627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 rot="16200000">
            <a:off x="3590640" y="2196051"/>
            <a:ext cx="1319399" cy="282404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100" b="1" dirty="0" smtClean="0">
                <a:latin typeface="Arial" charset="0"/>
                <a:cs typeface="Arial" charset="0"/>
              </a:rPr>
              <a:t>Обнаружение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6886" y="5013755"/>
            <a:ext cx="10657926" cy="719501"/>
          </a:xfrm>
          <a:prstGeom prst="rect">
            <a:avLst/>
          </a:prstGeom>
          <a:solidFill>
            <a:schemeClr val="bg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50"/>
          <p:cNvSpPr txBox="1">
            <a:spLocks noChangeArrowheads="1"/>
          </p:cNvSpPr>
          <p:nvPr/>
        </p:nvSpPr>
        <p:spPr bwMode="auto">
          <a:xfrm>
            <a:off x="539552" y="5013177"/>
            <a:ext cx="104878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dirty="0" smtClean="0">
                <a:latin typeface="Arial" charset="0"/>
              </a:rPr>
              <a:t>время от начала воздействия опасных факторов, момента обнаружения и до момента совершения правонарушения не управляется и зависит от вероятности правильных действий оператора.</a:t>
            </a:r>
            <a:endParaRPr lang="ru-RU" dirty="0">
              <a:latin typeface="Arial" charset="0"/>
            </a:endParaRPr>
          </a:p>
        </p:txBody>
      </p:sp>
      <p:sp>
        <p:nvSpPr>
          <p:cNvPr id="26" name="TextBox 50"/>
          <p:cNvSpPr txBox="1">
            <a:spLocks noChangeArrowheads="1"/>
          </p:cNvSpPr>
          <p:nvPr/>
        </p:nvSpPr>
        <p:spPr bwMode="auto">
          <a:xfrm>
            <a:off x="462233" y="4077073"/>
            <a:ext cx="7414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sz="1400" dirty="0" smtClean="0">
              <a:latin typeface="Arial" charset="0"/>
            </a:endParaRPr>
          </a:p>
          <a:p>
            <a:pPr eaLnBrk="1" hangingPunct="1"/>
            <a:r>
              <a:rPr lang="ru-RU" sz="1400" dirty="0" smtClean="0">
                <a:latin typeface="Arial" charset="0"/>
              </a:rPr>
              <a:t> </a:t>
            </a:r>
            <a:endParaRPr lang="ru-RU" sz="1400" dirty="0">
              <a:latin typeface="Arial" charset="0"/>
            </a:endParaRPr>
          </a:p>
        </p:txBody>
      </p:sp>
      <p:sp>
        <p:nvSpPr>
          <p:cNvPr id="28" name="TextBox 50"/>
          <p:cNvSpPr txBox="1">
            <a:spLocks noChangeArrowheads="1"/>
          </p:cNvSpPr>
          <p:nvPr/>
        </p:nvSpPr>
        <p:spPr bwMode="auto">
          <a:xfrm>
            <a:off x="472855" y="4175874"/>
            <a:ext cx="7414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При построении традиционной системы безопасности:</a:t>
            </a:r>
          </a:p>
          <a:p>
            <a:pPr eaLnBrk="1" hangingPunct="1"/>
            <a:r>
              <a:rPr lang="ru-RU" dirty="0" smtClean="0"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5013177"/>
            <a:ext cx="149327" cy="144015"/>
          </a:xfrm>
          <a:prstGeom prst="rect">
            <a:avLst/>
          </a:prstGeom>
          <a:solidFill>
            <a:srgbClr val="B41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Заголовок 2"/>
          <p:cNvSpPr>
            <a:spLocks noGrp="1"/>
          </p:cNvSpPr>
          <p:nvPr>
            <p:ph type="ctrTitle"/>
          </p:nvPr>
        </p:nvSpPr>
        <p:spPr>
          <a:xfrm>
            <a:off x="117145" y="86601"/>
            <a:ext cx="11658600" cy="652272"/>
          </a:xfrm>
        </p:spPr>
        <p:txBody>
          <a:bodyPr anchor="t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Традиционный подход к построению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систем безопасности</a:t>
            </a:r>
            <a:endParaRPr lang="ru-RU" sz="2400" b="1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382000" y="6326982"/>
            <a:ext cx="3630613" cy="36036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Системы управления безопасностью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0795" y="824065"/>
            <a:ext cx="1379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СОБЫТИЕ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17899" y="824065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РИСК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66812" y="815504"/>
            <a:ext cx="10856788" cy="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80460" y="634703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3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8382000" y="6326982"/>
            <a:ext cx="3630613" cy="360362"/>
          </a:xfrm>
          <a:prstGeom prst="round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Системы управления безопасностью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199478" y="3106555"/>
            <a:ext cx="7310208" cy="55440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НЕТ</a:t>
            </a:r>
            <a:r>
              <a:rPr lang="ru-RU" sz="2200" b="1" dirty="0" smtClean="0">
                <a:cs typeface="Arial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cs typeface="Arial" charset="0"/>
              </a:rPr>
              <a:t>оперативной</a:t>
            </a:r>
            <a:r>
              <a:rPr lang="ru-RU" sz="2200" dirty="0" smtClean="0">
                <a:cs typeface="Arial" charset="0"/>
              </a:rPr>
              <a:t>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подстройки системы безопасности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177327" y="1140684"/>
            <a:ext cx="9399688" cy="93610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Контроль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НЕ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фактической ЗАЩИЩЕННОСТИ, а исполнения нормативных актов.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695422" y="1407061"/>
            <a:ext cx="396800" cy="0"/>
          </a:xfrm>
          <a:prstGeom prst="line">
            <a:avLst/>
          </a:prstGeom>
          <a:ln w="69850"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79517" y="1385406"/>
            <a:ext cx="29003" cy="356873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95422" y="2321510"/>
            <a:ext cx="396800" cy="0"/>
          </a:xfrm>
          <a:prstGeom prst="line">
            <a:avLst/>
          </a:prstGeom>
          <a:ln w="69850"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177327" y="2076788"/>
            <a:ext cx="8249248" cy="93610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НЕТ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информации об эффективности системы защиты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708519" y="3401630"/>
            <a:ext cx="396800" cy="0"/>
          </a:xfrm>
          <a:prstGeom prst="line">
            <a:avLst/>
          </a:prstGeom>
          <a:ln w="69850"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9350377" y="2915707"/>
            <a:ext cx="2151856" cy="93610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Как быть?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679517" y="4265726"/>
            <a:ext cx="396800" cy="0"/>
          </a:xfrm>
          <a:prstGeom prst="line">
            <a:avLst/>
          </a:prstGeom>
          <a:ln w="69850"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1249334" y="3948996"/>
            <a:ext cx="8577054" cy="792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НЕТ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уверенности в </a:t>
            </a:r>
            <a:r>
              <a:rPr lang="ru-RU" sz="2200" dirty="0" smtClean="0">
                <a:solidFill>
                  <a:srgbClr val="C00000"/>
                </a:solidFill>
                <a:cs typeface="Arial" charset="0"/>
              </a:rPr>
              <a:t>достоверности</a:t>
            </a:r>
            <a:r>
              <a:rPr lang="ru-RU" sz="2200" dirty="0" smtClean="0">
                <a:cs typeface="Arial" charset="0"/>
              </a:rPr>
              <a:t>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полученной</a:t>
            </a:r>
            <a:r>
              <a:rPr lang="ru-RU" sz="2200" dirty="0" smtClean="0">
                <a:cs typeface="Arial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cs typeface="Arial" charset="0"/>
              </a:rPr>
              <a:t>информации</a:t>
            </a:r>
          </a:p>
        </p:txBody>
      </p:sp>
      <p:sp>
        <p:nvSpPr>
          <p:cNvPr id="27" name="Заголовок 2"/>
          <p:cNvSpPr txBox="1">
            <a:spLocks/>
          </p:cNvSpPr>
          <p:nvPr/>
        </p:nvSpPr>
        <p:spPr>
          <a:xfrm>
            <a:off x="100586" y="377783"/>
            <a:ext cx="11439263" cy="558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Организация транспортной безопасности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658954" y="4936745"/>
            <a:ext cx="396800" cy="0"/>
          </a:xfrm>
          <a:prstGeom prst="line">
            <a:avLst/>
          </a:prstGeom>
          <a:ln w="69850"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1235686" y="4706132"/>
            <a:ext cx="9399688" cy="93610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НЕ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предусмотрена </a:t>
            </a:r>
            <a:r>
              <a:rPr lang="ru-RU" sz="2200" dirty="0" smtClean="0">
                <a:solidFill>
                  <a:srgbClr val="C00000"/>
                </a:solidFill>
                <a:cs typeface="Arial" charset="0"/>
              </a:rPr>
              <a:t>постоянная упреждающая работа,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нацеленная на профилактику негативных событий  до того, как они произойдут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66812" y="815504"/>
            <a:ext cx="10856788" cy="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80460" y="634703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7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8382000" y="6326982"/>
            <a:ext cx="3630613" cy="360362"/>
          </a:xfrm>
          <a:prstGeom prst="round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Системы управления безопасностью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4309" y="5385253"/>
            <a:ext cx="143771" cy="7899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6350" stA="50000" endA="3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5" tIns="45642" rIns="91285" bIns="45642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85843" y="5708576"/>
            <a:ext cx="7426404" cy="399952"/>
          </a:xfrm>
          <a:prstGeom prst="rect">
            <a:avLst/>
          </a:prstGeom>
        </p:spPr>
        <p:txBody>
          <a:bodyPr wrap="square" lIns="91285" tIns="45642" rIns="91285" bIns="45642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PSIM – Physical Security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Information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Management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1686955" y="4026380"/>
            <a:ext cx="143786" cy="28615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6350" stA="50000" endA="3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5" tIns="45642" rIns="91285" bIns="45642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83424" y="4725136"/>
            <a:ext cx="143772" cy="8022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6350" stA="50000" endA="3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5" tIns="45642" rIns="91285" bIns="45642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4960560" y="2802470"/>
            <a:ext cx="143787" cy="370189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6350" stA="50000" endA="3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5" tIns="45642" rIns="91285" bIns="45642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37509" y="2422153"/>
            <a:ext cx="143772" cy="21634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6350" stA="50000" endA="300" endPos="1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5" tIns="45642" rIns="91285" bIns="45642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5400000">
            <a:off x="8949124" y="68279"/>
            <a:ext cx="143788" cy="45639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6350" stA="50000" endA="3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5" tIns="45642" rIns="91285" bIns="45642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0"/>
          <p:cNvSpPr>
            <a:spLocks noChangeArrowheads="1"/>
          </p:cNvSpPr>
          <p:nvPr/>
        </p:nvSpPr>
        <p:spPr bwMode="auto">
          <a:xfrm>
            <a:off x="328080" y="5590477"/>
            <a:ext cx="2804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Набор технических решений и средств</a:t>
            </a:r>
          </a:p>
        </p:txBody>
      </p:sp>
      <p:sp>
        <p:nvSpPr>
          <p:cNvPr id="31" name="Прямоугольник 20"/>
          <p:cNvSpPr>
            <a:spLocks noChangeArrowheads="1"/>
          </p:cNvSpPr>
          <p:nvPr/>
        </p:nvSpPr>
        <p:spPr bwMode="auto">
          <a:xfrm>
            <a:off x="3409546" y="4816157"/>
            <a:ext cx="2804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Централизованная обработка данных.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27587" y="4695889"/>
            <a:ext cx="2880320" cy="576064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Автономные системы безопасности</a:t>
            </a:r>
            <a:endParaRPr lang="ru-RU" b="1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34906" y="3784600"/>
            <a:ext cx="3343694" cy="67019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Интегрированные системы безопасности</a:t>
            </a:r>
            <a:endParaRPr lang="ru-RU" b="1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737508" y="1363966"/>
            <a:ext cx="4457432" cy="825500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Системы управления безопасностью (класс </a:t>
            </a:r>
            <a:r>
              <a:rPr lang="en-US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PSIM</a:t>
            </a: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-систем)</a:t>
            </a:r>
            <a:endParaRPr lang="ru-RU" b="1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5" name="Прямоугольник 20"/>
          <p:cNvSpPr>
            <a:spLocks noChangeArrowheads="1"/>
          </p:cNvSpPr>
          <p:nvPr/>
        </p:nvSpPr>
        <p:spPr bwMode="auto">
          <a:xfrm>
            <a:off x="6966902" y="2563665"/>
            <a:ext cx="465671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Сценарное управление реагированием на инцидент.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Оповещение и отчетность в реальном времени.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Управление объектом/группой объектов.</a:t>
            </a:r>
          </a:p>
        </p:txBody>
      </p:sp>
      <p:sp>
        <p:nvSpPr>
          <p:cNvPr id="37" name="Заголовок 2"/>
          <p:cNvSpPr>
            <a:spLocks noGrp="1"/>
          </p:cNvSpPr>
          <p:nvPr>
            <p:ph type="ctrTitle"/>
          </p:nvPr>
        </p:nvSpPr>
        <p:spPr>
          <a:xfrm>
            <a:off x="87887" y="345093"/>
            <a:ext cx="7506716" cy="627697"/>
          </a:xfrm>
        </p:spPr>
        <p:txBody>
          <a:bodyPr anchor="t">
            <a:no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Переход от наблюдения к управлению</a:t>
            </a:r>
            <a:endParaRPr lang="ru-RU" sz="2600" b="1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976" y="1330261"/>
            <a:ext cx="1805861" cy="171841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227587" y="2847674"/>
            <a:ext cx="1856096" cy="401993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Наблюдение</a:t>
            </a:r>
            <a:endParaRPr lang="ru-RU" b="1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841613" y="916097"/>
            <a:ext cx="1753969" cy="447869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Управление</a:t>
            </a:r>
            <a:endParaRPr lang="ru-RU" b="1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66812" y="815504"/>
            <a:ext cx="10856788" cy="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80460" y="634703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5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2"/>
          <p:cNvSpPr>
            <a:spLocks noGrp="1"/>
          </p:cNvSpPr>
          <p:nvPr>
            <p:ph type="ctrTitle"/>
          </p:nvPr>
        </p:nvSpPr>
        <p:spPr>
          <a:xfrm>
            <a:off x="103497" y="72953"/>
            <a:ext cx="11658600" cy="652272"/>
          </a:xfrm>
        </p:spPr>
        <p:txBody>
          <a:bodyPr anchor="t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Подход к построению системы управления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безопасностью. Управление рисками</a:t>
            </a:r>
            <a:endParaRPr lang="ru-RU" sz="2400" b="1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230215" y="2183407"/>
            <a:ext cx="2779815" cy="941929"/>
          </a:xfrm>
          <a:prstGeom prst="rect">
            <a:avLst/>
          </a:prstGeom>
          <a:solidFill>
            <a:schemeClr val="bg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50"/>
          <p:cNvSpPr txBox="1">
            <a:spLocks noChangeArrowheads="1"/>
          </p:cNvSpPr>
          <p:nvPr/>
        </p:nvSpPr>
        <p:spPr bwMode="auto">
          <a:xfrm>
            <a:off x="9230051" y="2164245"/>
            <a:ext cx="26707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Arial" charset="0"/>
              </a:rPr>
              <a:t>Сократить время обнаружения и идентификации угрозы (обнаружение)</a:t>
            </a:r>
            <a:endParaRPr lang="ru-RU" sz="1400" dirty="0">
              <a:latin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862674" y="2183409"/>
            <a:ext cx="295367" cy="477576"/>
          </a:xfrm>
          <a:prstGeom prst="rect">
            <a:avLst/>
          </a:prstGeom>
          <a:solidFill>
            <a:srgbClr val="B41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230049" y="3359984"/>
            <a:ext cx="2779981" cy="543279"/>
          </a:xfrm>
          <a:prstGeom prst="rect">
            <a:avLst/>
          </a:prstGeom>
          <a:solidFill>
            <a:schemeClr val="bg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50"/>
          <p:cNvSpPr txBox="1">
            <a:spLocks noChangeArrowheads="1"/>
          </p:cNvSpPr>
          <p:nvPr/>
        </p:nvSpPr>
        <p:spPr bwMode="auto">
          <a:xfrm>
            <a:off x="9245549" y="3312944"/>
            <a:ext cx="29464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Arial" charset="0"/>
              </a:rPr>
              <a:t>Затруднить реализацию угрозы (отражение)</a:t>
            </a:r>
            <a:endParaRPr lang="ru-RU" sz="1400" dirty="0">
              <a:solidFill>
                <a:srgbClr val="B41412"/>
              </a:solidFill>
              <a:latin typeface="Arial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862674" y="3340239"/>
            <a:ext cx="295367" cy="307778"/>
          </a:xfrm>
          <a:prstGeom prst="rect">
            <a:avLst/>
          </a:prstGeom>
          <a:solidFill>
            <a:srgbClr val="B41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245549" y="4105383"/>
            <a:ext cx="2778129" cy="521211"/>
          </a:xfrm>
          <a:prstGeom prst="rect">
            <a:avLst/>
          </a:prstGeom>
          <a:solidFill>
            <a:schemeClr val="bg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Сократить время ликвидации угрозы (последствий)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862674" y="4105384"/>
            <a:ext cx="295367" cy="312113"/>
          </a:xfrm>
          <a:prstGeom prst="rect">
            <a:avLst/>
          </a:prstGeom>
          <a:solidFill>
            <a:srgbClr val="B41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25"/>
          <p:cNvSpPr txBox="1">
            <a:spLocks noChangeArrowheads="1"/>
          </p:cNvSpPr>
          <p:nvPr/>
        </p:nvSpPr>
        <p:spPr bwMode="auto">
          <a:xfrm>
            <a:off x="8845840" y="1359320"/>
            <a:ext cx="23402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Задачи системы безопасности</a:t>
            </a:r>
            <a:endParaRPr lang="ru-RU" sz="2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3528" y="3199505"/>
            <a:ext cx="8352929" cy="2173711"/>
          </a:xfrm>
          <a:prstGeom prst="rect">
            <a:avLst/>
          </a:prstGeom>
          <a:solidFill>
            <a:schemeClr val="bg1">
              <a:lumMod val="75000"/>
              <a:alpha val="3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3248180" y="4191874"/>
            <a:ext cx="581076" cy="160900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Реагирование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2244519" y="3243435"/>
            <a:ext cx="0" cy="16646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775430" y="4781833"/>
            <a:ext cx="573644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2174562" y="4718698"/>
            <a:ext cx="139913" cy="12627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25"/>
          <p:cNvSpPr txBox="1">
            <a:spLocks noChangeArrowheads="1"/>
          </p:cNvSpPr>
          <p:nvPr/>
        </p:nvSpPr>
        <p:spPr bwMode="auto">
          <a:xfrm>
            <a:off x="683568" y="4725144"/>
            <a:ext cx="180020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b="1" dirty="0" smtClean="0">
                <a:latin typeface="Arial" charset="0"/>
                <a:cs typeface="Arial" charset="0"/>
              </a:rPr>
              <a:t>Начало инцидента</a:t>
            </a:r>
            <a:endParaRPr lang="ru-RU" sz="1200" b="1" dirty="0">
              <a:latin typeface="Arial" charset="0"/>
              <a:cs typeface="Arial" charset="0"/>
            </a:endParaRPr>
          </a:p>
        </p:txBody>
      </p:sp>
      <p:sp>
        <p:nvSpPr>
          <p:cNvPr id="51" name="TextBox 25"/>
          <p:cNvSpPr txBox="1">
            <a:spLocks noChangeArrowheads="1"/>
          </p:cNvSpPr>
          <p:nvPr/>
        </p:nvSpPr>
        <p:spPr bwMode="auto">
          <a:xfrm>
            <a:off x="467544" y="4061386"/>
            <a:ext cx="1776975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 smtClean="0">
                <a:latin typeface="Arial" charset="0"/>
                <a:cs typeface="Arial" charset="0"/>
              </a:rPr>
              <a:t>Правоохранительные органы</a:t>
            </a:r>
            <a:endParaRPr lang="ru-RU" sz="1200" dirty="0">
              <a:latin typeface="Arial" charset="0"/>
              <a:cs typeface="Arial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734216" y="4718698"/>
            <a:ext cx="139913" cy="12627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25"/>
          <p:cNvSpPr txBox="1">
            <a:spLocks noChangeArrowheads="1"/>
          </p:cNvSpPr>
          <p:nvPr/>
        </p:nvSpPr>
        <p:spPr bwMode="auto">
          <a:xfrm rot="16200000">
            <a:off x="2139115" y="3906372"/>
            <a:ext cx="1319398" cy="292388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300" b="1" dirty="0" smtClean="0">
                <a:latin typeface="Arial" charset="0"/>
                <a:cs typeface="Arial" charset="0"/>
              </a:rPr>
              <a:t>Обнаружение</a:t>
            </a:r>
          </a:p>
        </p:txBody>
      </p:sp>
      <p:sp>
        <p:nvSpPr>
          <p:cNvPr id="54" name="Овал 53"/>
          <p:cNvSpPr/>
          <p:nvPr/>
        </p:nvSpPr>
        <p:spPr>
          <a:xfrm>
            <a:off x="4133348" y="4718698"/>
            <a:ext cx="139913" cy="12627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25"/>
          <p:cNvSpPr txBox="1">
            <a:spLocks noChangeArrowheads="1"/>
          </p:cNvSpPr>
          <p:nvPr/>
        </p:nvSpPr>
        <p:spPr bwMode="auto">
          <a:xfrm rot="16200000">
            <a:off x="3587458" y="3963982"/>
            <a:ext cx="1212509" cy="284058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300" b="1" dirty="0" smtClean="0">
                <a:latin typeface="Arial" charset="0"/>
                <a:cs typeface="Arial" charset="0"/>
              </a:rPr>
              <a:t>Ликвидация</a:t>
            </a:r>
          </a:p>
        </p:txBody>
      </p:sp>
      <p:sp>
        <p:nvSpPr>
          <p:cNvPr id="56" name="Овал 55"/>
          <p:cNvSpPr/>
          <p:nvPr/>
        </p:nvSpPr>
        <p:spPr>
          <a:xfrm>
            <a:off x="4483131" y="4718698"/>
            <a:ext cx="139913" cy="12627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25"/>
          <p:cNvSpPr txBox="1">
            <a:spLocks noChangeArrowheads="1"/>
          </p:cNvSpPr>
          <p:nvPr/>
        </p:nvSpPr>
        <p:spPr bwMode="auto">
          <a:xfrm>
            <a:off x="6232047" y="4529297"/>
            <a:ext cx="769523" cy="22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100" dirty="0" smtClean="0">
                <a:latin typeface="Arial" charset="0"/>
                <a:cs typeface="Arial" charset="0"/>
              </a:rPr>
              <a:t>t</a:t>
            </a:r>
            <a:r>
              <a:rPr lang="ru-RU" sz="1100" dirty="0" smtClean="0">
                <a:latin typeface="Arial" charset="0"/>
                <a:cs typeface="Arial" charset="0"/>
              </a:rPr>
              <a:t>, </a:t>
            </a:r>
            <a:r>
              <a:rPr lang="ru-RU" sz="1100" dirty="0" smtClean="0">
                <a:solidFill>
                  <a:srgbClr val="B41412"/>
                </a:solidFill>
                <a:latin typeface="Arial" charset="0"/>
                <a:cs typeface="Arial" charset="0"/>
              </a:rPr>
              <a:t>время </a:t>
            </a:r>
            <a:endParaRPr lang="ru-RU" sz="1100" dirty="0">
              <a:latin typeface="Arial" charset="0"/>
              <a:cs typeface="Arial" charset="0"/>
            </a:endParaRPr>
          </a:p>
        </p:txBody>
      </p:sp>
      <p:sp>
        <p:nvSpPr>
          <p:cNvPr id="58" name="TextBox 25"/>
          <p:cNvSpPr txBox="1">
            <a:spLocks noChangeArrowheads="1"/>
          </p:cNvSpPr>
          <p:nvPr/>
        </p:nvSpPr>
        <p:spPr bwMode="auto">
          <a:xfrm>
            <a:off x="683568" y="3163498"/>
            <a:ext cx="1678959" cy="22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100" dirty="0">
                <a:latin typeface="Arial" charset="0"/>
                <a:cs typeface="Arial" charset="0"/>
              </a:rPr>
              <a:t>р</a:t>
            </a:r>
            <a:r>
              <a:rPr lang="ru-RU" sz="1100" dirty="0" smtClean="0">
                <a:latin typeface="Arial" charset="0"/>
                <a:cs typeface="Arial" charset="0"/>
              </a:rPr>
              <a:t>уб., размер </a:t>
            </a:r>
            <a:r>
              <a:rPr lang="ru-RU" sz="11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ущерба</a:t>
            </a:r>
            <a:endParaRPr lang="ru-RU" sz="11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59" name="Прямая со стрелкой 58"/>
          <p:cNvCxnSpPr>
            <a:stCxn id="52" idx="2"/>
          </p:cNvCxnSpPr>
          <p:nvPr/>
        </p:nvCxnSpPr>
        <p:spPr>
          <a:xfrm flipH="1">
            <a:off x="2384432" y="4781833"/>
            <a:ext cx="349783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5"/>
          <p:cNvSpPr txBox="1">
            <a:spLocks noChangeArrowheads="1"/>
          </p:cNvSpPr>
          <p:nvPr/>
        </p:nvSpPr>
        <p:spPr bwMode="auto">
          <a:xfrm>
            <a:off x="2454389" y="4773690"/>
            <a:ext cx="250154" cy="32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</a:t>
            </a:r>
            <a:endParaRPr lang="ru-RU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TextBox 25"/>
          <p:cNvSpPr txBox="1">
            <a:spLocks noChangeArrowheads="1"/>
          </p:cNvSpPr>
          <p:nvPr/>
        </p:nvSpPr>
        <p:spPr bwMode="auto">
          <a:xfrm>
            <a:off x="3438837" y="4710555"/>
            <a:ext cx="344728" cy="32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rgbClr val="00B05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62" name="Полилиния 61"/>
          <p:cNvSpPr/>
          <p:nvPr/>
        </p:nvSpPr>
        <p:spPr>
          <a:xfrm>
            <a:off x="4413175" y="3266598"/>
            <a:ext cx="663376" cy="1515235"/>
          </a:xfrm>
          <a:custGeom>
            <a:avLst/>
            <a:gdLst>
              <a:gd name="connsiteX0" fmla="*/ 0 w 1201478"/>
              <a:gd name="connsiteY0" fmla="*/ 4290918 h 4290918"/>
              <a:gd name="connsiteX1" fmla="*/ 255181 w 1201478"/>
              <a:gd name="connsiteY1" fmla="*/ 4227122 h 4290918"/>
              <a:gd name="connsiteX2" fmla="*/ 255181 w 1201478"/>
              <a:gd name="connsiteY2" fmla="*/ 4227122 h 4290918"/>
              <a:gd name="connsiteX3" fmla="*/ 797441 w 1201478"/>
              <a:gd name="connsiteY3" fmla="*/ 3153234 h 4290918"/>
              <a:gd name="connsiteX4" fmla="*/ 1158948 w 1201478"/>
              <a:gd name="connsiteY4" fmla="*/ 314341 h 4290918"/>
              <a:gd name="connsiteX5" fmla="*/ 1180213 w 1201478"/>
              <a:gd name="connsiteY5" fmla="*/ 197383 h 429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478" h="4290918">
                <a:moveTo>
                  <a:pt x="0" y="4290918"/>
                </a:moveTo>
                <a:lnTo>
                  <a:pt x="255181" y="4227122"/>
                </a:lnTo>
                <a:lnTo>
                  <a:pt x="255181" y="4227122"/>
                </a:lnTo>
                <a:cubicBezTo>
                  <a:pt x="345558" y="4048141"/>
                  <a:pt x="646813" y="3805364"/>
                  <a:pt x="797441" y="3153234"/>
                </a:cubicBezTo>
                <a:cubicBezTo>
                  <a:pt x="948069" y="2501104"/>
                  <a:pt x="1095153" y="806983"/>
                  <a:pt x="1158948" y="314341"/>
                </a:cubicBezTo>
                <a:cubicBezTo>
                  <a:pt x="1222743" y="-178301"/>
                  <a:pt x="1201478" y="9541"/>
                  <a:pt x="1180213" y="19738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25"/>
          <p:cNvSpPr txBox="1">
            <a:spLocks noChangeArrowheads="1"/>
          </p:cNvSpPr>
          <p:nvPr/>
        </p:nvSpPr>
        <p:spPr bwMode="auto">
          <a:xfrm rot="16828630">
            <a:off x="4300420" y="3834007"/>
            <a:ext cx="9692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 smtClean="0">
                <a:latin typeface="Arial" charset="0"/>
                <a:cs typeface="Arial" charset="0"/>
              </a:rPr>
              <a:t>УЩЕРБ</a:t>
            </a:r>
            <a:endParaRPr lang="ru-RU" sz="1600" dirty="0">
              <a:latin typeface="Arial" charset="0"/>
              <a:cs typeface="Arial" charset="0"/>
            </a:endParaRPr>
          </a:p>
        </p:txBody>
      </p:sp>
      <p:sp>
        <p:nvSpPr>
          <p:cNvPr id="64" name="TextBox 25"/>
          <p:cNvSpPr txBox="1">
            <a:spLocks noChangeArrowheads="1"/>
          </p:cNvSpPr>
          <p:nvPr/>
        </p:nvSpPr>
        <p:spPr bwMode="auto">
          <a:xfrm>
            <a:off x="5042785" y="3216412"/>
            <a:ext cx="20306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dirty="0" smtClean="0">
                <a:latin typeface="Arial" charset="0"/>
                <a:cs typeface="Arial" charset="0"/>
              </a:rPr>
              <a:t>Критический</a:t>
            </a:r>
            <a:endParaRPr lang="en-US" sz="1200" dirty="0" smtClean="0">
              <a:latin typeface="Arial" charset="0"/>
              <a:cs typeface="Arial" charset="0"/>
            </a:endParaRPr>
          </a:p>
          <a:p>
            <a:r>
              <a:rPr lang="ru-RU" sz="1200" dirty="0" smtClean="0">
                <a:latin typeface="Arial" charset="0"/>
                <a:cs typeface="Arial" charset="0"/>
              </a:rPr>
              <a:t>ущерб при несвоевременных действиях</a:t>
            </a:r>
            <a:endParaRPr lang="ru-RU" sz="1200" dirty="0">
              <a:latin typeface="Arial" charset="0"/>
              <a:cs typeface="Arial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2244519" y="3392871"/>
            <a:ext cx="2728309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67" idx="0"/>
          </p:cNvCxnSpPr>
          <p:nvPr/>
        </p:nvCxnSpPr>
        <p:spPr>
          <a:xfrm>
            <a:off x="5042785" y="3266598"/>
            <a:ext cx="0" cy="151523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4972828" y="3266598"/>
            <a:ext cx="139913" cy="12627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 стрелкой 67"/>
          <p:cNvCxnSpPr/>
          <p:nvPr/>
        </p:nvCxnSpPr>
        <p:spPr>
          <a:xfrm flipH="1">
            <a:off x="2987824" y="5013176"/>
            <a:ext cx="1049350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70" idx="2"/>
          </p:cNvCxnSpPr>
          <p:nvPr/>
        </p:nvCxnSpPr>
        <p:spPr>
          <a:xfrm flipV="1">
            <a:off x="4739452" y="4781833"/>
            <a:ext cx="1132795" cy="2926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5872247" y="4718698"/>
            <a:ext cx="139913" cy="12627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5922797" y="3329733"/>
            <a:ext cx="593419" cy="1452100"/>
          </a:xfrm>
          <a:custGeom>
            <a:avLst/>
            <a:gdLst>
              <a:gd name="connsiteX0" fmla="*/ 0 w 1201478"/>
              <a:gd name="connsiteY0" fmla="*/ 4290918 h 4290918"/>
              <a:gd name="connsiteX1" fmla="*/ 255181 w 1201478"/>
              <a:gd name="connsiteY1" fmla="*/ 4227122 h 4290918"/>
              <a:gd name="connsiteX2" fmla="*/ 255181 w 1201478"/>
              <a:gd name="connsiteY2" fmla="*/ 4227122 h 4290918"/>
              <a:gd name="connsiteX3" fmla="*/ 797441 w 1201478"/>
              <a:gd name="connsiteY3" fmla="*/ 3153234 h 4290918"/>
              <a:gd name="connsiteX4" fmla="*/ 1158948 w 1201478"/>
              <a:gd name="connsiteY4" fmla="*/ 314341 h 4290918"/>
              <a:gd name="connsiteX5" fmla="*/ 1180213 w 1201478"/>
              <a:gd name="connsiteY5" fmla="*/ 197383 h 429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478" h="4290918">
                <a:moveTo>
                  <a:pt x="0" y="4290918"/>
                </a:moveTo>
                <a:lnTo>
                  <a:pt x="255181" y="4227122"/>
                </a:lnTo>
                <a:lnTo>
                  <a:pt x="255181" y="4227122"/>
                </a:lnTo>
                <a:cubicBezTo>
                  <a:pt x="345558" y="4048141"/>
                  <a:pt x="646813" y="3805364"/>
                  <a:pt x="797441" y="3153234"/>
                </a:cubicBezTo>
                <a:cubicBezTo>
                  <a:pt x="948069" y="2501104"/>
                  <a:pt x="1095153" y="806983"/>
                  <a:pt x="1158948" y="314341"/>
                </a:cubicBezTo>
                <a:cubicBezTo>
                  <a:pt x="1222743" y="-178301"/>
                  <a:pt x="1201478" y="9541"/>
                  <a:pt x="1180213" y="197383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25"/>
          <p:cNvSpPr txBox="1">
            <a:spLocks noChangeArrowheads="1"/>
          </p:cNvSpPr>
          <p:nvPr/>
        </p:nvSpPr>
        <p:spPr bwMode="auto">
          <a:xfrm>
            <a:off x="4907926" y="4773690"/>
            <a:ext cx="344728" cy="32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rgbClr val="00B05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73" name="Овал 72"/>
          <p:cNvSpPr/>
          <p:nvPr/>
        </p:nvSpPr>
        <p:spPr>
          <a:xfrm>
            <a:off x="6448311" y="3266598"/>
            <a:ext cx="139913" cy="12627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323528" y="1336674"/>
            <a:ext cx="8352929" cy="1516261"/>
            <a:chOff x="218415" y="1020951"/>
            <a:chExt cx="8597865" cy="1576637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218415" y="1020951"/>
              <a:ext cx="8597865" cy="1576637"/>
            </a:xfrm>
            <a:prstGeom prst="rect">
              <a:avLst/>
            </a:prstGeom>
            <a:solidFill>
              <a:schemeClr val="bg1">
                <a:lumMod val="75000"/>
                <a:alpha val="37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авая фигурная скобка 75"/>
            <p:cNvSpPr/>
            <p:nvPr/>
          </p:nvSpPr>
          <p:spPr>
            <a:xfrm rot="16200000">
              <a:off x="3222631" y="408970"/>
              <a:ext cx="353715" cy="2376264"/>
            </a:xfrm>
            <a:prstGeom prst="rightBrace">
              <a:avLst/>
            </a:prstGeom>
            <a:ln w="31750">
              <a:solidFill>
                <a:srgbClr val="B414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25"/>
            <p:cNvSpPr txBox="1">
              <a:spLocks noChangeArrowheads="1"/>
            </p:cNvSpPr>
            <p:nvPr/>
          </p:nvSpPr>
          <p:spPr bwMode="auto">
            <a:xfrm>
              <a:off x="3851920" y="1846565"/>
              <a:ext cx="2351917" cy="672067"/>
            </a:xfrm>
            <a:prstGeom prst="rect">
              <a:avLst/>
            </a:pr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1200" dirty="0" smtClean="0">
                  <a:latin typeface="Arial" charset="0"/>
                  <a:cs typeface="Arial" charset="0"/>
                </a:rPr>
                <a:t>Достижение критического элемента (</a:t>
              </a:r>
              <a:r>
                <a:rPr lang="ru-RU" sz="1200" b="1" dirty="0" smtClean="0">
                  <a:latin typeface="Arial" charset="0"/>
                  <a:cs typeface="Arial" charset="0"/>
                </a:rPr>
                <a:t>КЭ</a:t>
              </a:r>
              <a:r>
                <a:rPr lang="ru-RU" sz="1200" dirty="0" smtClean="0">
                  <a:latin typeface="Arial" charset="0"/>
                  <a:cs typeface="Arial" charset="0"/>
                </a:rPr>
                <a:t>) и совершение правонарушения.</a:t>
              </a:r>
              <a:endParaRPr lang="ru-RU" sz="1200" dirty="0">
                <a:latin typeface="Arial" charset="0"/>
                <a:cs typeface="Arial" charset="0"/>
              </a:endParaRPr>
            </a:p>
          </p:txBody>
        </p:sp>
        <p:cxnSp>
          <p:nvCxnSpPr>
            <p:cNvPr id="78" name="Прямая со стрелкой 77"/>
            <p:cNvCxnSpPr/>
            <p:nvPr/>
          </p:nvCxnSpPr>
          <p:spPr>
            <a:xfrm flipV="1">
              <a:off x="2195736" y="1052737"/>
              <a:ext cx="0" cy="10081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/>
            <p:nvPr/>
          </p:nvCxnSpPr>
          <p:spPr>
            <a:xfrm>
              <a:off x="611560" y="1823173"/>
              <a:ext cx="4392486" cy="216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25"/>
            <p:cNvSpPr txBox="1">
              <a:spLocks noChangeArrowheads="1"/>
            </p:cNvSpPr>
            <p:nvPr/>
          </p:nvSpPr>
          <p:spPr bwMode="auto">
            <a:xfrm>
              <a:off x="4860032" y="1583214"/>
              <a:ext cx="79208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100" dirty="0" smtClean="0">
                  <a:latin typeface="Arial" charset="0"/>
                  <a:cs typeface="Arial" charset="0"/>
                </a:rPr>
                <a:t>t</a:t>
              </a:r>
              <a:r>
                <a:rPr lang="ru-RU" sz="1100" dirty="0" smtClean="0">
                  <a:latin typeface="Arial" charset="0"/>
                  <a:cs typeface="Arial" charset="0"/>
                </a:rPr>
                <a:t>, </a:t>
              </a:r>
              <a:r>
                <a:rPr lang="ru-RU" sz="1100" dirty="0" smtClean="0">
                  <a:solidFill>
                    <a:srgbClr val="B41412"/>
                  </a:solidFill>
                  <a:latin typeface="Arial" charset="0"/>
                  <a:cs typeface="Arial" charset="0"/>
                </a:rPr>
                <a:t>время</a:t>
              </a:r>
              <a:endParaRPr lang="ru-RU" sz="1100" dirty="0">
                <a:latin typeface="Arial" charset="0"/>
                <a:cs typeface="Arial" charset="0"/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2123728" y="1679157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25"/>
            <p:cNvSpPr txBox="1">
              <a:spLocks noChangeArrowheads="1"/>
            </p:cNvSpPr>
            <p:nvPr/>
          </p:nvSpPr>
          <p:spPr bwMode="auto">
            <a:xfrm>
              <a:off x="442545" y="1192660"/>
              <a:ext cx="1748690" cy="48004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1200" b="1" dirty="0" smtClean="0">
                  <a:latin typeface="Arial" charset="0"/>
                  <a:cs typeface="Arial" charset="0"/>
                </a:rPr>
                <a:t>Подготовка к правонарушению</a:t>
              </a:r>
              <a:endParaRPr lang="ru-RU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83" name="TextBox 25"/>
            <p:cNvSpPr txBox="1">
              <a:spLocks noChangeArrowheads="1"/>
            </p:cNvSpPr>
            <p:nvPr/>
          </p:nvSpPr>
          <p:spPr bwMode="auto">
            <a:xfrm>
              <a:off x="1478447" y="1783849"/>
              <a:ext cx="90010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1200" b="1" dirty="0" smtClean="0">
                  <a:latin typeface="Arial" charset="0"/>
                  <a:cs typeface="Arial" charset="0"/>
                </a:rPr>
                <a:t>Начало</a:t>
              </a:r>
              <a:endParaRPr lang="ru-RU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84" name="TextBox 25"/>
            <p:cNvSpPr txBox="1">
              <a:spLocks noChangeArrowheads="1"/>
            </p:cNvSpPr>
            <p:nvPr/>
          </p:nvSpPr>
          <p:spPr bwMode="auto">
            <a:xfrm>
              <a:off x="2738479" y="1197460"/>
              <a:ext cx="1360817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1200" b="1" dirty="0" smtClean="0">
                  <a:latin typeface="Arial" charset="0"/>
                  <a:cs typeface="Arial" charset="0"/>
                </a:rPr>
                <a:t>Продвижение</a:t>
              </a:r>
            </a:p>
          </p:txBody>
        </p:sp>
        <p:cxnSp>
          <p:nvCxnSpPr>
            <p:cNvPr id="85" name="Прямая со стрелкой 84"/>
            <p:cNvCxnSpPr>
              <a:stCxn id="86" idx="2"/>
            </p:cNvCxnSpPr>
            <p:nvPr/>
          </p:nvCxnSpPr>
          <p:spPr>
            <a:xfrm flipH="1">
              <a:off x="3059832" y="1823173"/>
              <a:ext cx="1440160" cy="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Овал 85"/>
            <p:cNvSpPr/>
            <p:nvPr/>
          </p:nvSpPr>
          <p:spPr>
            <a:xfrm>
              <a:off x="4499992" y="1751165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236296" y="1040236"/>
              <a:ext cx="1512168" cy="1400836"/>
            </a:xfrm>
            <a:prstGeom prst="ellipse">
              <a:avLst/>
            </a:prstGeom>
            <a:solidFill>
              <a:schemeClr val="bg1">
                <a:lumMod val="75000"/>
                <a:alpha val="37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092280" y="1844824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TextBox 25"/>
            <p:cNvSpPr txBox="1">
              <a:spLocks noChangeArrowheads="1"/>
            </p:cNvSpPr>
            <p:nvPr/>
          </p:nvSpPr>
          <p:spPr bwMode="auto">
            <a:xfrm>
              <a:off x="6073858" y="1556792"/>
              <a:ext cx="1162439" cy="288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1200" dirty="0" smtClean="0">
                  <a:latin typeface="Arial" charset="0"/>
                  <a:cs typeface="Arial" charset="0"/>
                </a:rPr>
                <a:t>Нарушитель</a:t>
              </a:r>
              <a:endParaRPr lang="ru-RU" sz="12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TextBox 25"/>
            <p:cNvSpPr txBox="1">
              <a:spLocks noChangeArrowheads="1"/>
            </p:cNvSpPr>
            <p:nvPr/>
          </p:nvSpPr>
          <p:spPr bwMode="auto">
            <a:xfrm>
              <a:off x="7956376" y="1445460"/>
              <a:ext cx="5760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1200" b="1" dirty="0" smtClean="0">
                  <a:latin typeface="Arial" charset="0"/>
                  <a:cs typeface="Arial" charset="0"/>
                </a:rPr>
                <a:t>КЭ</a:t>
              </a:r>
              <a:endParaRPr lang="ru-RU" sz="12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Полилиния 90"/>
            <p:cNvSpPr/>
            <p:nvPr/>
          </p:nvSpPr>
          <p:spPr>
            <a:xfrm rot="2970630">
              <a:off x="7388511" y="1404260"/>
              <a:ext cx="318643" cy="736585"/>
            </a:xfrm>
            <a:custGeom>
              <a:avLst/>
              <a:gdLst>
                <a:gd name="connsiteX0" fmla="*/ 0 w 478465"/>
                <a:gd name="connsiteY0" fmla="*/ 1020726 h 1020726"/>
                <a:gd name="connsiteX1" fmla="*/ 202018 w 478465"/>
                <a:gd name="connsiteY1" fmla="*/ 882503 h 1020726"/>
                <a:gd name="connsiteX2" fmla="*/ 159488 w 478465"/>
                <a:gd name="connsiteY2" fmla="*/ 744279 h 1020726"/>
                <a:gd name="connsiteX3" fmla="*/ 21265 w 478465"/>
                <a:gd name="connsiteY3" fmla="*/ 563526 h 1020726"/>
                <a:gd name="connsiteX4" fmla="*/ 170121 w 478465"/>
                <a:gd name="connsiteY4" fmla="*/ 510363 h 1020726"/>
                <a:gd name="connsiteX5" fmla="*/ 223283 w 478465"/>
                <a:gd name="connsiteY5" fmla="*/ 382772 h 1020726"/>
                <a:gd name="connsiteX6" fmla="*/ 223283 w 478465"/>
                <a:gd name="connsiteY6" fmla="*/ 233917 h 1020726"/>
                <a:gd name="connsiteX7" fmla="*/ 127590 w 478465"/>
                <a:gd name="connsiteY7" fmla="*/ 159489 h 1020726"/>
                <a:gd name="connsiteX8" fmla="*/ 329609 w 478465"/>
                <a:gd name="connsiteY8" fmla="*/ 106326 h 1020726"/>
                <a:gd name="connsiteX9" fmla="*/ 478465 w 478465"/>
                <a:gd name="connsiteY9" fmla="*/ 0 h 1020726"/>
                <a:gd name="connsiteX10" fmla="*/ 478465 w 478465"/>
                <a:gd name="connsiteY10" fmla="*/ 0 h 102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465" h="1020726">
                  <a:moveTo>
                    <a:pt x="0" y="1020726"/>
                  </a:moveTo>
                  <a:cubicBezTo>
                    <a:pt x="87718" y="974651"/>
                    <a:pt x="175437" y="928577"/>
                    <a:pt x="202018" y="882503"/>
                  </a:cubicBezTo>
                  <a:cubicBezTo>
                    <a:pt x="228599" y="836428"/>
                    <a:pt x="189613" y="797442"/>
                    <a:pt x="159488" y="744279"/>
                  </a:cubicBezTo>
                  <a:cubicBezTo>
                    <a:pt x="129363" y="691116"/>
                    <a:pt x="19493" y="602512"/>
                    <a:pt x="21265" y="563526"/>
                  </a:cubicBezTo>
                  <a:cubicBezTo>
                    <a:pt x="23037" y="524540"/>
                    <a:pt x="136451" y="540489"/>
                    <a:pt x="170121" y="510363"/>
                  </a:cubicBezTo>
                  <a:cubicBezTo>
                    <a:pt x="203791" y="480237"/>
                    <a:pt x="214423" y="428846"/>
                    <a:pt x="223283" y="382772"/>
                  </a:cubicBezTo>
                  <a:cubicBezTo>
                    <a:pt x="232143" y="336698"/>
                    <a:pt x="239232" y="271131"/>
                    <a:pt x="223283" y="233917"/>
                  </a:cubicBezTo>
                  <a:cubicBezTo>
                    <a:pt x="207334" y="196703"/>
                    <a:pt x="109869" y="180754"/>
                    <a:pt x="127590" y="159489"/>
                  </a:cubicBezTo>
                  <a:cubicBezTo>
                    <a:pt x="145311" y="138224"/>
                    <a:pt x="271130" y="132907"/>
                    <a:pt x="329609" y="106326"/>
                  </a:cubicBezTo>
                  <a:cubicBezTo>
                    <a:pt x="388088" y="79745"/>
                    <a:pt x="478465" y="0"/>
                    <a:pt x="478465" y="0"/>
                  </a:cubicBezTo>
                  <a:lnTo>
                    <a:pt x="47846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7884368" y="1589476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3" name="TextBox 25"/>
          <p:cNvSpPr txBox="1">
            <a:spLocks noChangeArrowheads="1"/>
          </p:cNvSpPr>
          <p:nvPr/>
        </p:nvSpPr>
        <p:spPr bwMode="auto">
          <a:xfrm>
            <a:off x="274324" y="971436"/>
            <a:ext cx="3264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latin typeface="Arial" charset="0"/>
                <a:cs typeface="Arial" charset="0"/>
              </a:rPr>
              <a:t>Действия нарушителя</a:t>
            </a:r>
            <a:endParaRPr lang="ru-RU" b="1" dirty="0">
              <a:latin typeface="Arial" charset="0"/>
              <a:cs typeface="Arial" charset="0"/>
            </a:endParaRPr>
          </a:p>
        </p:txBody>
      </p:sp>
      <p:sp>
        <p:nvSpPr>
          <p:cNvPr id="94" name="TextBox 25"/>
          <p:cNvSpPr txBox="1">
            <a:spLocks noChangeArrowheads="1"/>
          </p:cNvSpPr>
          <p:nvPr/>
        </p:nvSpPr>
        <p:spPr bwMode="auto">
          <a:xfrm>
            <a:off x="251520" y="2843644"/>
            <a:ext cx="5700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latin typeface="Arial" charset="0"/>
                <a:cs typeface="Arial" charset="0"/>
              </a:rPr>
              <a:t>Действия сотрудников СБ</a:t>
            </a:r>
            <a:endParaRPr lang="ru-RU" b="1" dirty="0">
              <a:latin typeface="Arial" charset="0"/>
              <a:cs typeface="Arial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8382000" y="6326982"/>
            <a:ext cx="3630613" cy="36036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Системы управления безопасностью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98565" y="5632966"/>
            <a:ext cx="11602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Управление опасными факторами и рисками, т. е. теми явлениями, которые предшествуют совершению правонарушения.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166812" y="815504"/>
            <a:ext cx="10856788" cy="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180460" y="634703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3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2"/>
          <p:cNvSpPr txBox="1">
            <a:spLocks/>
          </p:cNvSpPr>
          <p:nvPr/>
        </p:nvSpPr>
        <p:spPr>
          <a:xfrm>
            <a:off x="87884" y="206717"/>
            <a:ext cx="6681216" cy="6276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Система непрерывного мониторинга безопасности</a:t>
            </a:r>
            <a:endParaRPr lang="ru-RU" sz="2600" b="1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82000" y="6326982"/>
            <a:ext cx="3630613" cy="360362"/>
          </a:xfrm>
          <a:prstGeom prst="round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Системы управления безопасностью</a:t>
            </a: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4752839" y="5501704"/>
            <a:ext cx="1425488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Где произошло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921588" y="5501704"/>
            <a:ext cx="1128947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Что делать</a:t>
            </a: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8482583" y="5501704"/>
            <a:ext cx="1569504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Что произошло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3" cstate="print"/>
          <a:srcRect l="15040" b="4250"/>
          <a:stretch/>
        </p:blipFill>
        <p:spPr>
          <a:xfrm>
            <a:off x="4725910" y="4527019"/>
            <a:ext cx="1812457" cy="97468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2383" y="4527019"/>
            <a:ext cx="1584176" cy="974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82583" y="4527019"/>
            <a:ext cx="1541143" cy="97468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45680" y="3989536"/>
            <a:ext cx="11665295" cy="443949"/>
          </a:xfrm>
          <a:prstGeom prst="rect">
            <a:avLst/>
          </a:prstGeom>
          <a:solidFill>
            <a:srgbClr val="C00000">
              <a:alpha val="65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97707" y="4022923"/>
            <a:ext cx="114539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/>
            <a:r>
              <a:rPr lang="ru-RU" sz="2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Уровень субъекта. Система безопасности объекта.</a:t>
            </a:r>
          </a:p>
        </p:txBody>
      </p:sp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867389" y="4602643"/>
            <a:ext cx="3528392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ТРЕВОГА: оставленный предмет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78" y="4433485"/>
            <a:ext cx="506188" cy="506188"/>
          </a:xfrm>
          <a:prstGeom prst="rect">
            <a:avLst/>
          </a:prstGeom>
        </p:spPr>
      </p:pic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5530255" y="3035187"/>
            <a:ext cx="1944216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Какие меры предпринимаются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45678" y="1325240"/>
            <a:ext cx="7200799" cy="576064"/>
          </a:xfrm>
          <a:prstGeom prst="rect">
            <a:avLst/>
          </a:prstGeom>
          <a:solidFill>
            <a:srgbClr val="C00000">
              <a:alpha val="65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597707" y="1397248"/>
            <a:ext cx="66607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/>
            <a:r>
              <a:rPr lang="ru-RU" sz="2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Федеральный уровень.</a:t>
            </a:r>
          </a:p>
        </p:txBody>
      </p:sp>
      <p:pic>
        <p:nvPicPr>
          <p:cNvPr id="27" name="Picture 2" descr="H:\Фотографии\Новые скриншоты системы\ESM\Инциденты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85" t="48507" b="4630"/>
          <a:stretch/>
        </p:blipFill>
        <p:spPr bwMode="auto">
          <a:xfrm>
            <a:off x="5530255" y="2000101"/>
            <a:ext cx="1846214" cy="9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8"/>
          <p:cNvSpPr>
            <a:spLocks noChangeArrowheads="1"/>
          </p:cNvSpPr>
          <p:nvPr/>
        </p:nvSpPr>
        <p:spPr bwMode="auto">
          <a:xfrm>
            <a:off x="417687" y="3020098"/>
            <a:ext cx="2694496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нформация об инцидентах.</a:t>
            </a:r>
          </a:p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Обобщенный параметры защищенности.</a:t>
            </a:r>
          </a:p>
        </p:txBody>
      </p:sp>
      <p:sp>
        <p:nvSpPr>
          <p:cNvPr id="29" name="Прямоугольник 8"/>
          <p:cNvSpPr>
            <a:spLocks noChangeArrowheads="1"/>
          </p:cNvSpPr>
          <p:nvPr/>
        </p:nvSpPr>
        <p:spPr bwMode="auto">
          <a:xfrm>
            <a:off x="2865959" y="2981424"/>
            <a:ext cx="2664296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Информация об отклонениях.</a:t>
            </a:r>
          </a:p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Контроль соблюдения законодательства.</a:t>
            </a:r>
          </a:p>
        </p:txBody>
      </p:sp>
      <p:pic>
        <p:nvPicPr>
          <p:cNvPr id="30" name="Picture 2" descr="H:\Фотографии\Новые скриншоты системы\ESM\Инциденты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55" t="6228" r="-810" b="49390"/>
          <a:stretch/>
        </p:blipFill>
        <p:spPr bwMode="auto">
          <a:xfrm>
            <a:off x="2965465" y="2034167"/>
            <a:ext cx="1916717" cy="9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8034410" y="3094604"/>
            <a:ext cx="1528293" cy="606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438161"/>
                </a:solidFill>
                <a:cs typeface="Arial" charset="0"/>
              </a:rPr>
              <a:t>Оповещение в режиме </a:t>
            </a:r>
            <a:r>
              <a:rPr lang="en-US" sz="1600" b="1" dirty="0" smtClean="0">
                <a:solidFill>
                  <a:srgbClr val="438161"/>
                </a:solidFill>
                <a:cs typeface="Arial" charset="0"/>
              </a:rPr>
              <a:t>ON-LINE</a:t>
            </a:r>
            <a:endParaRPr lang="ru-RU" sz="1600" b="1" dirty="0" smtClean="0">
              <a:solidFill>
                <a:srgbClr val="438161"/>
              </a:solidFill>
              <a:cs typeface="Arial" charset="0"/>
            </a:endParaRPr>
          </a:p>
        </p:txBody>
      </p:sp>
      <p:pic>
        <p:nvPicPr>
          <p:cNvPr id="32" name="Picture 2" descr="H:\Фотографии\Новые скриншоты системы\ESM\Инциденты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21857" y="2066786"/>
            <a:ext cx="1840046" cy="93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8"/>
          <p:cNvSpPr>
            <a:spLocks noChangeArrowheads="1"/>
          </p:cNvSpPr>
          <p:nvPr/>
        </p:nvSpPr>
        <p:spPr bwMode="auto">
          <a:xfrm>
            <a:off x="1493310" y="4866633"/>
            <a:ext cx="346088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инцидента:</a:t>
            </a:r>
          </a:p>
        </p:txBody>
      </p:sp>
      <p:sp>
        <p:nvSpPr>
          <p:cNvPr id="34" name="Стрелка углом вверх 33"/>
          <p:cNvSpPr/>
          <p:nvPr/>
        </p:nvSpPr>
        <p:spPr>
          <a:xfrm rot="16200000" flipH="1" flipV="1">
            <a:off x="1118293" y="4709531"/>
            <a:ext cx="191804" cy="458516"/>
          </a:xfrm>
          <a:prstGeom prst="bentUp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45679" y="1325240"/>
            <a:ext cx="7200799" cy="243793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63500" dist="50800" dir="2400000" algn="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5679" y="3999872"/>
            <a:ext cx="11665296" cy="193388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63500" dist="50800" dir="2400000" algn="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трелка углом вверх 36"/>
          <p:cNvSpPr/>
          <p:nvPr/>
        </p:nvSpPr>
        <p:spPr>
          <a:xfrm rot="16200000">
            <a:off x="8131863" y="2313696"/>
            <a:ext cx="1090456" cy="1973192"/>
          </a:xfrm>
          <a:prstGeom prst="bentUpArrow">
            <a:avLst>
              <a:gd name="adj1" fmla="val 15447"/>
              <a:gd name="adj2" fmla="val 17570"/>
              <a:gd name="adj3" fmla="val 26061"/>
            </a:avLst>
          </a:prstGeom>
          <a:solidFill>
            <a:srgbClr val="438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8"/>
          <p:cNvSpPr>
            <a:spLocks noChangeArrowheads="1"/>
          </p:cNvSpPr>
          <p:nvPr/>
        </p:nvSpPr>
        <p:spPr bwMode="auto">
          <a:xfrm>
            <a:off x="417686" y="5141664"/>
            <a:ext cx="352839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3038" indent="-173038">
              <a:lnSpc>
                <a:spcPct val="80000"/>
              </a:lnSpc>
              <a:buFont typeface="Arial" pitchFamily="34" charset="0"/>
              <a:buChar char="•"/>
              <a:tabLst>
                <a:tab pos="173038" algn="l"/>
                <a:tab pos="266700" algn="l"/>
              </a:tabLs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нализ уровня опасности,</a:t>
            </a:r>
          </a:p>
          <a:p>
            <a:pPr marL="173038" indent="-173038">
              <a:lnSpc>
                <a:spcPct val="80000"/>
              </a:lnSpc>
              <a:buFont typeface="Arial" pitchFamily="34" charset="0"/>
              <a:buChar char="•"/>
              <a:tabLst>
                <a:tab pos="173038" algn="l"/>
                <a:tab pos="266700" algn="l"/>
              </a:tabLs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причины возникновения,</a:t>
            </a:r>
          </a:p>
          <a:p>
            <a:pPr marL="173038" indent="-173038">
              <a:lnSpc>
                <a:spcPct val="80000"/>
              </a:lnSpc>
              <a:buFont typeface="Arial" pitchFamily="34" charset="0"/>
              <a:buChar char="•"/>
              <a:tabLst>
                <a:tab pos="173038" algn="l"/>
                <a:tab pos="266700" algn="l"/>
              </a:tabLs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требуемое время на ликвидацию.</a:t>
            </a:r>
          </a:p>
        </p:txBody>
      </p:sp>
      <p:sp>
        <p:nvSpPr>
          <p:cNvPr id="39" name="Стрелка углом вверх 38"/>
          <p:cNvSpPr/>
          <p:nvPr/>
        </p:nvSpPr>
        <p:spPr>
          <a:xfrm rot="16200000">
            <a:off x="8874521" y="1069106"/>
            <a:ext cx="1594512" cy="3958315"/>
          </a:xfrm>
          <a:prstGeom prst="bentUpArrow">
            <a:avLst>
              <a:gd name="adj1" fmla="val 11818"/>
              <a:gd name="adj2" fmla="val 13214"/>
              <a:gd name="adj3" fmla="val 16624"/>
            </a:avLst>
          </a:prstGeom>
          <a:solidFill>
            <a:srgbClr val="438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6839" y="2450363"/>
            <a:ext cx="752829" cy="752829"/>
          </a:xfrm>
          <a:prstGeom prst="rect">
            <a:avLst/>
          </a:prstGeom>
          <a:scene3d>
            <a:camera prst="orthographicFront">
              <a:rot lat="1200000" lon="1200000" rev="0"/>
            </a:camera>
            <a:lightRig rig="threePt" dir="t"/>
          </a:scene3d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166812" y="815504"/>
            <a:ext cx="10856788" cy="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80460" y="634703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6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2"/>
          <p:cNvSpPr>
            <a:spLocks noGrp="1"/>
          </p:cNvSpPr>
          <p:nvPr>
            <p:ph type="ctrTitle"/>
          </p:nvPr>
        </p:nvSpPr>
        <p:spPr>
          <a:xfrm>
            <a:off x="87884" y="356845"/>
            <a:ext cx="6681216" cy="627697"/>
          </a:xfrm>
        </p:spPr>
        <p:txBody>
          <a:bodyPr anchor="t"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Отечественный программный комплекс</a:t>
            </a:r>
            <a:endParaRPr lang="ru-RU" sz="2400" b="1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82000" y="6326982"/>
            <a:ext cx="3630613" cy="360362"/>
          </a:xfrm>
          <a:prstGeom prst="round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Системы управления безопасностью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40806" y="3547505"/>
            <a:ext cx="6673309" cy="967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73126" y="4638448"/>
            <a:ext cx="9081665" cy="12970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5233566" y="4670528"/>
            <a:ext cx="1115549" cy="1080120"/>
            <a:chOff x="6071590" y="4012711"/>
            <a:chExt cx="1286492" cy="1324498"/>
          </a:xfrm>
        </p:grpSpPr>
        <p:pic>
          <p:nvPicPr>
            <p:cNvPr id="12" name="Picture 25" descr="burglar - dark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089920" y="4399379"/>
              <a:ext cx="1250440" cy="9378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6071590" y="4012711"/>
              <a:ext cx="1286492" cy="3019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ОТС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6385694" y="4670528"/>
            <a:ext cx="1310878" cy="1080120"/>
            <a:chOff x="5334391" y="4742175"/>
            <a:chExt cx="1481945" cy="1355426"/>
          </a:xfrm>
        </p:grpSpPr>
        <p:pic>
          <p:nvPicPr>
            <p:cNvPr id="15" name="Picture 20" descr="Access control copy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 bwMode="auto">
            <a:xfrm>
              <a:off x="5433036" y="5133640"/>
              <a:ext cx="1285875" cy="9639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5334391" y="4742175"/>
              <a:ext cx="1481945" cy="308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СКУД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7581422" y="4661378"/>
            <a:ext cx="1396560" cy="1089270"/>
            <a:chOff x="1109774" y="2307471"/>
            <a:chExt cx="1579524" cy="1325111"/>
          </a:xfrm>
        </p:grpSpPr>
        <p:pic>
          <p:nvPicPr>
            <p:cNvPr id="18" name="Picture 26" descr="Aircon thermo copy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293007" y="2678901"/>
              <a:ext cx="1271575" cy="9536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1109774" y="2307471"/>
              <a:ext cx="1579524" cy="4867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Доп. </a:t>
              </a:r>
              <a:r>
                <a:rPr lang="ru-RU" sz="1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инж</a:t>
              </a:r>
              <a:r>
                <a:rPr lang="ru-RU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.  решения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53"/>
          <p:cNvGrpSpPr>
            <a:grpSpLocks/>
          </p:cNvGrpSpPr>
          <p:nvPr/>
        </p:nvGrpSpPr>
        <p:grpSpPr bwMode="auto">
          <a:xfrm>
            <a:off x="1209775" y="4661378"/>
            <a:ext cx="1381261" cy="1089269"/>
            <a:chOff x="183642" y="4811713"/>
            <a:chExt cx="1295463" cy="1086347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183642" y="4811713"/>
              <a:ext cx="1295463" cy="2455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Видеонаблюдение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" name="Picture 35" descr="C:\Documents and Settings\emilyw\Desktop\iStock_000009497140XSmall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45497" y="5112242"/>
              <a:ext cx="1071570" cy="785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8" name="Group 55"/>
          <p:cNvGrpSpPr>
            <a:grpSpLocks/>
          </p:cNvGrpSpPr>
          <p:nvPr/>
        </p:nvGrpSpPr>
        <p:grpSpPr bwMode="auto">
          <a:xfrm>
            <a:off x="9026401" y="4677899"/>
            <a:ext cx="1153020" cy="1080120"/>
            <a:chOff x="7525487" y="4786313"/>
            <a:chExt cx="1152135" cy="1118873"/>
          </a:xfrm>
        </p:grpSpPr>
        <p:sp>
          <p:nvSpPr>
            <p:cNvPr id="29" name="TextBox 28"/>
            <p:cNvSpPr txBox="1"/>
            <p:nvPr/>
          </p:nvSpPr>
          <p:spPr bwMode="auto">
            <a:xfrm>
              <a:off x="7525487" y="4786313"/>
              <a:ext cx="1152135" cy="255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Аналитика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7572396" y="5115608"/>
              <a:ext cx="1071570" cy="789578"/>
              <a:chOff x="5459068" y="1357298"/>
              <a:chExt cx="1357322" cy="1000132"/>
            </a:xfrm>
          </p:grpSpPr>
          <p:pic>
            <p:nvPicPr>
              <p:cNvPr id="31" name="Picture 21" descr="C:\DOCUME~1\emilyw\LOCALS~1\Temp\VMwareDnD\1f13539c\iStock_000002200348Medium.jpg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5459068" y="1357298"/>
                <a:ext cx="1357322" cy="10001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32" name="Rectangle 48"/>
              <p:cNvSpPr/>
              <p:nvPr/>
            </p:nvSpPr>
            <p:spPr>
              <a:xfrm>
                <a:off x="6143406" y="1428686"/>
                <a:ext cx="285442" cy="50055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1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3" name="Group 54"/>
          <p:cNvGrpSpPr>
            <a:grpSpLocks/>
          </p:cNvGrpSpPr>
          <p:nvPr/>
        </p:nvGrpSpPr>
        <p:grpSpPr bwMode="auto">
          <a:xfrm>
            <a:off x="2524889" y="4670528"/>
            <a:ext cx="1383542" cy="1080120"/>
            <a:chOff x="5094049" y="4811713"/>
            <a:chExt cx="1339115" cy="1117617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5094049" y="4811713"/>
              <a:ext cx="1339115" cy="254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Защита периметра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" name="Picture 22" descr="C:\DOCUME~1\emilyw\LOCALS~1\Temp\VMwareDnD\1d925417\ist2_5935368-barbed-wire-fence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214942" y="5139752"/>
              <a:ext cx="1071570" cy="7895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36" name="Group 52"/>
          <p:cNvGrpSpPr>
            <a:grpSpLocks/>
          </p:cNvGrpSpPr>
          <p:nvPr/>
        </p:nvGrpSpPr>
        <p:grpSpPr bwMode="auto">
          <a:xfrm>
            <a:off x="3865414" y="4670528"/>
            <a:ext cx="1217475" cy="1080120"/>
            <a:chOff x="2786050" y="4775200"/>
            <a:chExt cx="1071570" cy="1100552"/>
          </a:xfrm>
        </p:grpSpPr>
        <p:sp>
          <p:nvSpPr>
            <p:cNvPr id="37" name="TextBox 36"/>
            <p:cNvSpPr txBox="1"/>
            <p:nvPr/>
          </p:nvSpPr>
          <p:spPr bwMode="auto">
            <a:xfrm>
              <a:off x="2917814" y="4775200"/>
              <a:ext cx="762005" cy="2508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ОПС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" name="Picture 17" descr="C:\DOCUME~1\emilyw\LOCALS~1\Temp\VMwareDnD\1d90541d\iStock_000000103001Large[1]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786050" y="5072074"/>
              <a:ext cx="1071570" cy="8036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39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1247" y="5390684"/>
            <a:ext cx="1771736" cy="64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Скругленный прямоугольник 39"/>
          <p:cNvSpPr/>
          <p:nvPr/>
        </p:nvSpPr>
        <p:spPr bwMode="auto">
          <a:xfrm>
            <a:off x="4916243" y="3763529"/>
            <a:ext cx="1700725" cy="568486"/>
          </a:xfrm>
          <a:prstGeom prst="roundRect">
            <a:avLst/>
          </a:prstGeom>
          <a:solidFill>
            <a:srgbClr val="CC9900"/>
          </a:solidFill>
          <a:ln>
            <a:noFill/>
          </a:ln>
          <a:effectLst>
            <a:outerShdw blurRad="50800" dist="50800" dir="42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Технические 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средства защиты</a:t>
            </a: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2658656" y="3763529"/>
            <a:ext cx="1512168" cy="605084"/>
          </a:xfrm>
          <a:prstGeom prst="roundRect">
            <a:avLst/>
          </a:prstGeom>
          <a:solidFill>
            <a:srgbClr val="438161"/>
          </a:solidFill>
          <a:ln>
            <a:noFill/>
          </a:ln>
          <a:effectLst>
            <a:outerShdw blurRad="50800" dist="50800" dir="42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Регламенты 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оргмероприятий</a:t>
            </a: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7411184" y="3763529"/>
            <a:ext cx="1562950" cy="560139"/>
          </a:xfrm>
          <a:prstGeom prst="roundRect">
            <a:avLst/>
          </a:prstGeom>
          <a:solidFill>
            <a:srgbClr val="953735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Силовые 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подразделения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4386848" y="3830652"/>
            <a:ext cx="222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44" name="TextBox 14"/>
          <p:cNvSpPr txBox="1">
            <a:spLocks noChangeArrowheads="1"/>
          </p:cNvSpPr>
          <p:nvPr/>
        </p:nvSpPr>
        <p:spPr bwMode="auto">
          <a:xfrm>
            <a:off x="6718720" y="3830652"/>
            <a:ext cx="2238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044862" y="2589758"/>
            <a:ext cx="5498368" cy="844798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ИНТЕГРАЦИОННАЯ ПЛАТФОРМА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Electronika Security Manager (ESM)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2" descr="H:\Маркетинговые материалы\Буклет ESM\Буклет ESM\3 экран.png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6942557" y="1641893"/>
            <a:ext cx="1583727" cy="85655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  <a:extLst/>
        </p:spPr>
      </p:pic>
      <p:pic>
        <p:nvPicPr>
          <p:cNvPr id="47" name="Picture 3" descr="H:\Маркетинговые материалы\Буклет ESM\Буклет ESM\1 экран.pn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3056510" y="1651445"/>
            <a:ext cx="1584551" cy="85655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isometricRightUp">
              <a:rot lat="0" lon="0" rev="0"/>
            </a:camera>
            <a:lightRig rig="threePt" dir="t"/>
          </a:scene3d>
          <a:extLst/>
        </p:spPr>
      </p:pic>
      <p:pic>
        <p:nvPicPr>
          <p:cNvPr id="48" name="Picture 4" descr="H:\Маркетинговые материалы\Буклет ESM\Буклет ESM\2 экран.png"/>
          <p:cNvPicPr>
            <a:picLocks noChangeAspect="1" noChangeArrowheads="1"/>
          </p:cNvPicPr>
          <p:nvPr/>
        </p:nvPicPr>
        <p:blipFill>
          <a:blip r:embed="rId13" cstate="print">
            <a:extLst/>
          </a:blip>
          <a:srcRect/>
          <a:stretch>
            <a:fillRect/>
          </a:stretch>
        </p:blipFill>
        <p:spPr bwMode="auto">
          <a:xfrm>
            <a:off x="4830455" y="1458431"/>
            <a:ext cx="1923936" cy="104002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/>
        </p:spPr>
      </p:pic>
      <p:cxnSp>
        <p:nvCxnSpPr>
          <p:cNvPr id="49" name="Прямая соединительная линия 48"/>
          <p:cNvCxnSpPr/>
          <p:nvPr/>
        </p:nvCxnSpPr>
        <p:spPr>
          <a:xfrm>
            <a:off x="166812" y="815504"/>
            <a:ext cx="10856788" cy="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80460" y="634703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5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8382000" y="6326982"/>
            <a:ext cx="3630613" cy="360362"/>
          </a:xfrm>
          <a:prstGeom prst="round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88900" dir="1800000" algn="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Системы управления безопасностью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871" y="998542"/>
            <a:ext cx="9318551" cy="5171602"/>
          </a:xfrm>
          <a:prstGeom prst="rect">
            <a:avLst/>
          </a:prstGeom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101532" y="370493"/>
            <a:ext cx="6681216" cy="627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Отечественный программный комплекс</a:t>
            </a:r>
            <a:endParaRPr lang="ru-RU" sz="2400" b="1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6812" y="815504"/>
            <a:ext cx="10856788" cy="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80460" y="6347036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7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5504</TotalTime>
  <Words>944</Words>
  <Application>Microsoft Office PowerPoint</Application>
  <PresentationFormat>Произвольный</PresentationFormat>
  <Paragraphs>259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1_Тема Office</vt:lpstr>
      <vt:lpstr>4_Тема Office</vt:lpstr>
      <vt:lpstr>3_Тема Office</vt:lpstr>
      <vt:lpstr>Что такое безопасность?</vt:lpstr>
      <vt:lpstr>Слайд 2</vt:lpstr>
      <vt:lpstr>Традиционный подход к построению систем безопасности</vt:lpstr>
      <vt:lpstr>Слайд 4</vt:lpstr>
      <vt:lpstr>Переход от наблюдения к управлению</vt:lpstr>
      <vt:lpstr>Подход к построению системы управления  безопасностью. Управление рисками</vt:lpstr>
      <vt:lpstr>Слайд 7</vt:lpstr>
      <vt:lpstr>Отечественный программный комплекс</vt:lpstr>
      <vt:lpstr>Слайд 9</vt:lpstr>
      <vt:lpstr>Слайд 10</vt:lpstr>
      <vt:lpstr>Адаптивная система управления безопасностью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Наталья</dc:creator>
  <cp:lastModifiedBy>kz</cp:lastModifiedBy>
  <cp:revision>469</cp:revision>
  <cp:lastPrinted>2015-03-13T11:56:28Z</cp:lastPrinted>
  <dcterms:created xsi:type="dcterms:W3CDTF">2014-12-03T09:05:35Z</dcterms:created>
  <dcterms:modified xsi:type="dcterms:W3CDTF">2015-07-08T07:28:26Z</dcterms:modified>
</cp:coreProperties>
</file>