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467" r:id="rId2"/>
    <p:sldId id="457" r:id="rId3"/>
    <p:sldId id="449" r:id="rId4"/>
    <p:sldId id="461" r:id="rId5"/>
    <p:sldId id="458" r:id="rId6"/>
    <p:sldId id="468" r:id="rId7"/>
    <p:sldId id="459" r:id="rId8"/>
    <p:sldId id="455" r:id="rId9"/>
    <p:sldId id="460" r:id="rId10"/>
    <p:sldId id="466" r:id="rId11"/>
    <p:sldId id="462" r:id="rId12"/>
    <p:sldId id="452" r:id="rId13"/>
    <p:sldId id="446" r:id="rId14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89B4E"/>
    <a:srgbClr val="0060A8"/>
    <a:srgbClr val="F78E37"/>
    <a:srgbClr val="CB8B63"/>
    <a:srgbClr val="EF4C3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64" autoAdjust="0"/>
  </p:normalViewPr>
  <p:slideViewPr>
    <p:cSldViewPr>
      <p:cViewPr varScale="1">
        <p:scale>
          <a:sx n="68" d="100"/>
          <a:sy n="68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D47F46-2868-4E8B-8831-37FC36545440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9819478-2155-40D5-B1F3-13DD67D58A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54842A-B4C3-4D68-8423-78C2D45BF4D7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6A3FB0-BFF2-4B75-8FD8-1992100D2941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890088-B456-4A24-9126-308FB6B1728E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224D61-7AD8-4D46-A39B-924E9FB2A922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7496F6-FE84-4F46-9F6F-8865E44F04B7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2DB44F-8980-4AB4-B44E-E139AD1EB418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FCEECC-3C3F-430C-A97D-F54002327202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90563" algn="l"/>
                <a:tab pos="1382713" algn="l"/>
                <a:tab pos="2076450" algn="l"/>
                <a:tab pos="2768600" algn="l"/>
              </a:tabLst>
            </a:pPr>
            <a:fld id="{B6BCEB27-616E-428C-859C-AA5204C20B18}" type="slidenum">
              <a:rPr lang="ru-RU" altLang="ru-RU">
                <a:latin typeface="Arial" pitchFamily="34" charset="0"/>
                <a:ea typeface="DejaVu Sans"/>
                <a:cs typeface="DejaVu Sans"/>
              </a:rPr>
              <a:pPr>
                <a:tabLst>
                  <a:tab pos="690563" algn="l"/>
                  <a:tab pos="1382713" algn="l"/>
                  <a:tab pos="2076450" algn="l"/>
                  <a:tab pos="2768600" algn="l"/>
                </a:tabLst>
              </a:pPr>
              <a:t>11</a:t>
            </a:fld>
            <a:endParaRPr lang="ru-RU" altLang="ru-RU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72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25"/>
              </a:spcBef>
              <a:tabLst>
                <a:tab pos="0" algn="l"/>
                <a:tab pos="873125" algn="l"/>
                <a:tab pos="1747838" algn="l"/>
                <a:tab pos="2622550" algn="l"/>
                <a:tab pos="3498850" algn="l"/>
                <a:tab pos="4373563" algn="l"/>
                <a:tab pos="5248275" algn="l"/>
                <a:tab pos="6122988" algn="l"/>
                <a:tab pos="6999288" algn="l"/>
                <a:tab pos="7874000" algn="l"/>
                <a:tab pos="8748713" algn="l"/>
                <a:tab pos="9623425" algn="l"/>
              </a:tabLst>
            </a:pPr>
            <a:endParaRPr lang="ru-RU" altLang="ru-RU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7501" tIns="43750" rIns="87501" bIns="43750" anchor="b"/>
          <a:lstStyle/>
          <a:p>
            <a:pPr algn="r" eaLnBrk="1" hangingPunct="1">
              <a:tabLst>
                <a:tab pos="0" algn="l"/>
                <a:tab pos="873125" algn="l"/>
                <a:tab pos="1747838" algn="l"/>
                <a:tab pos="2622550" algn="l"/>
                <a:tab pos="3498850" algn="l"/>
                <a:tab pos="4373563" algn="l"/>
                <a:tab pos="5248275" algn="l"/>
                <a:tab pos="6122988" algn="l"/>
                <a:tab pos="6999288" algn="l"/>
                <a:tab pos="7874000" algn="l"/>
                <a:tab pos="8748713" algn="l"/>
                <a:tab pos="9623425" algn="l"/>
              </a:tabLst>
            </a:pPr>
            <a:fld id="{85BD7630-D671-4518-8D80-6E8E810BE44E}" type="slidenum">
              <a:rPr lang="ru-RU" altLang="ru-RU" sz="1100">
                <a:solidFill>
                  <a:srgbClr val="FFFFFF"/>
                </a:solidFill>
              </a:rPr>
              <a:pPr algn="r" eaLnBrk="1" hangingPunct="1">
                <a:tabLst>
                  <a:tab pos="0" algn="l"/>
                  <a:tab pos="873125" algn="l"/>
                  <a:tab pos="1747838" algn="l"/>
                  <a:tab pos="2622550" algn="l"/>
                  <a:tab pos="3498850" algn="l"/>
                  <a:tab pos="4373563" algn="l"/>
                  <a:tab pos="5248275" algn="l"/>
                  <a:tab pos="6122988" algn="l"/>
                  <a:tab pos="6999288" algn="l"/>
                  <a:tab pos="7874000" algn="l"/>
                  <a:tab pos="8748713" algn="l"/>
                  <a:tab pos="9623425" algn="l"/>
                </a:tabLst>
              </a:pPr>
              <a:t>11</a:t>
            </a:fld>
            <a:endParaRPr lang="ru-RU" altLang="ru-RU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CE28-3120-490A-9312-AB4A1A3B8D1B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F5695-D153-4098-B7AB-9D279AB37D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977-13B2-4946-A798-879C96784219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9A537-A5B8-46B8-B566-EC4BCF1CE5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2304-4765-4BBC-A8B6-01BCF14C3904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C2921-CE90-4A10-8BD7-E64503DF76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5367-BFA3-467B-A2A9-9B33F8583333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53E90-CE73-47EE-B856-8838A82FC7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D49E-8B54-494F-BDB2-E7185BEEE57D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A9D8B-28CF-418B-9B65-5201897FC4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CEB2-18E9-493B-A44D-B4B7A8C78A11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AD1F5-5A98-485E-8EBB-74832F6E5A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7BFD-6AA6-4A49-9210-18E81DD9E4DF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CFC4D-55D4-490E-99F8-C677880955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A66A-1A29-4D81-AD14-FD83D0079F46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1B542-9AB6-4196-A317-2167FAD0B8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97448-AFA2-4531-A1F8-0126EEF8A813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71D96-6A77-4785-B5BB-B13B7A50FD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BFD3-F393-47CE-9D8C-E62CD4DFE21E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2417C-085D-4084-AFEB-F9E4C01B45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7CE2-AEA3-49BC-A9DA-3D9EE82953B2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85804-6817-411E-AF35-D780B1CAB3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9B25F9-DA5C-43BA-A3DB-7D90A838B9BB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102E588-61BD-4BB9-8C20-267700F54CA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0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mgrs.ru/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info@spb.rsvo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rsvo.ru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1-1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1435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1-1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989138"/>
            <a:ext cx="7937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1-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1575" y="525463"/>
            <a:ext cx="67024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1-2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5300663"/>
            <a:ext cx="109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2555875" y="1989138"/>
            <a:ext cx="61341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Современные принципы проектирования  и строительства сетей проводного радиовещания на территории Российской Федерации</a:t>
            </a:r>
          </a:p>
          <a:p>
            <a:pPr eaLnBrk="1" hangingPunct="1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charset="0"/>
            </a:endParaRPr>
          </a:p>
          <a:p>
            <a:pPr eaLnBrk="1" hangingPunct="1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Докладчик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Борисов Дмитрий Николаевич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Директор Департамента государственных программ ФГУП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«Российские сети вещания и оповещения»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1-2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2825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1-1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5538"/>
            <a:ext cx="91440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11863" y="1700213"/>
            <a:ext cx="2989262" cy="4232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7800" indent="-177800" eaLnBrk="1" hangingPunct="1"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управление всей совокупностью современных специальных систем и средств оповещения;</a:t>
            </a:r>
          </a:p>
          <a:p>
            <a:pPr marL="177800" indent="-177800" eaLnBrk="1" hangingPunct="1">
              <a:buFont typeface="Wingdings" pitchFamily="2" charset="2"/>
              <a:buChar char="§"/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  <a:p>
            <a:pPr marL="177800" indent="-177800" eaLnBrk="1" hangingPunct="1"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возможность циркулярного, циркулярно-избирательного и выборочного речевого оповещения районов и микрорайонов города с помощью электросирен, динамиков оповещения и уличных громкоговорителей;</a:t>
            </a:r>
          </a:p>
          <a:p>
            <a:pPr marL="177800" indent="-177800" eaLnBrk="1" hangingPunct="1">
              <a:buFont typeface="Wingdings" pitchFamily="2" charset="2"/>
              <a:buChar char="§"/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  <a:p>
            <a:pPr marL="177800" indent="-177800" eaLnBrk="1" hangingPunct="1"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сопряжение объектовых систем оповещения с автоматизированной системой централизованного оповещения административных территориальных образований;</a:t>
            </a:r>
          </a:p>
          <a:p>
            <a:pPr marL="177800" indent="-177800" eaLnBrk="1" hangingPunct="1">
              <a:buFont typeface="Wingdings" pitchFamily="2" charset="2"/>
              <a:buChar char="§"/>
              <a:defRPr/>
            </a:pPr>
            <a:endParaRPr lang="ru-RU" sz="1200" b="1" dirty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  <a:p>
            <a:pPr marL="177800" indent="-177800" eaLnBrk="1" hangingPunct="1"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обратная связь -  тревожная кнопка</a:t>
            </a:r>
          </a:p>
          <a:p>
            <a:pPr marL="177800" indent="-177800" eaLnBrk="1" hangingPunct="1">
              <a:buFont typeface="Wingdings" pitchFamily="2" charset="2"/>
              <a:buChar char="§"/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19461" name="Группа 20"/>
          <p:cNvGrpSpPr>
            <a:grpSpLocks/>
          </p:cNvGrpSpPr>
          <p:nvPr/>
        </p:nvGrpSpPr>
        <p:grpSpPr bwMode="auto">
          <a:xfrm>
            <a:off x="468313" y="1628775"/>
            <a:ext cx="5543550" cy="4392613"/>
            <a:chOff x="81857" y="1988840"/>
            <a:chExt cx="6532969" cy="4256817"/>
          </a:xfrm>
        </p:grpSpPr>
        <p:grpSp>
          <p:nvGrpSpPr>
            <p:cNvPr id="19466" name="Группа 92"/>
            <p:cNvGrpSpPr>
              <a:grpSpLocks/>
            </p:cNvGrpSpPr>
            <p:nvPr/>
          </p:nvGrpSpPr>
          <p:grpSpPr bwMode="auto">
            <a:xfrm>
              <a:off x="81857" y="1988840"/>
              <a:ext cx="6532969" cy="4256817"/>
              <a:chOff x="11011" y="1718532"/>
              <a:chExt cx="9260901" cy="4518775"/>
            </a:xfrm>
          </p:grpSpPr>
          <p:sp>
            <p:nvSpPr>
              <p:cNvPr id="26" name="Скругленный прямоугольник 4"/>
              <p:cNvSpPr/>
              <p:nvPr/>
            </p:nvSpPr>
            <p:spPr>
              <a:xfrm>
                <a:off x="6505840" y="2459957"/>
                <a:ext cx="1803383" cy="67446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ru-RU" sz="9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Линии уличной</a:t>
                </a:r>
              </a:p>
              <a:p>
                <a:pPr eaLnBrk="1" hangingPunct="1">
                  <a:defRPr/>
                </a:pPr>
                <a:r>
                  <a:rPr lang="ru-RU" sz="9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звукофикации</a:t>
                </a: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4071273" y="1927568"/>
                <a:ext cx="2100411" cy="40990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hangingPunct="1">
                  <a:defRPr/>
                </a:pPr>
                <a:r>
                  <a:rPr lang="ru-RU" sz="9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Электросиренные</a:t>
                </a:r>
              </a:p>
              <a:p>
                <a:pPr eaLnBrk="1" hangingPunct="1">
                  <a:defRPr/>
                </a:pPr>
                <a:r>
                  <a:rPr lang="ru-RU" sz="9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установки</a:t>
                </a:r>
              </a:p>
              <a:p>
                <a:pPr eaLnBrk="1" hangingPunct="1">
                  <a:defRPr/>
                </a:pPr>
                <a:endParaRPr lang="ru-RU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" name="Рисунок 33" descr="8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06776" y="2261365"/>
                <a:ext cx="963072" cy="60375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grpSp>
            <p:nvGrpSpPr>
              <p:cNvPr id="19473" name="Группа 35"/>
              <p:cNvGrpSpPr>
                <a:grpSpLocks/>
              </p:cNvGrpSpPr>
              <p:nvPr/>
            </p:nvGrpSpPr>
            <p:grpSpPr bwMode="auto">
              <a:xfrm>
                <a:off x="11011" y="3348255"/>
                <a:ext cx="2187637" cy="1270513"/>
                <a:chOff x="-109966" y="1491558"/>
                <a:chExt cx="2187637" cy="1290667"/>
              </a:xfrm>
            </p:grpSpPr>
            <p:sp>
              <p:nvSpPr>
                <p:cNvPr id="60" name="Скругленный прямоугольник 2"/>
                <p:cNvSpPr/>
                <p:nvPr/>
              </p:nvSpPr>
              <p:spPr>
                <a:xfrm>
                  <a:off x="-109966" y="1868259"/>
                  <a:ext cx="1994328" cy="914109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ru-RU" sz="11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Центр </a:t>
                  </a:r>
                </a:p>
                <a:p>
                  <a:pPr eaLnBrk="1" hangingPunct="1">
                    <a:defRPr/>
                  </a:pPr>
                  <a:r>
                    <a:rPr lang="ru-RU" sz="11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управления </a:t>
                  </a:r>
                </a:p>
                <a:p>
                  <a:pPr eaLnBrk="1" hangingPunct="1">
                    <a:defRPr/>
                  </a:pPr>
                  <a:r>
                    <a:rPr lang="ru-RU" sz="11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сетью (ЦУС)</a:t>
                  </a:r>
                </a:p>
              </p:txBody>
            </p:sp>
            <p:pic>
              <p:nvPicPr>
                <p:cNvPr id="61" name="Рисунок 71" descr="ЦУС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212826" y="1491558"/>
                  <a:ext cx="864845" cy="704347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/>
              </p:spPr>
            </p:pic>
          </p:grpSp>
          <p:grpSp>
            <p:nvGrpSpPr>
              <p:cNvPr id="19474" name="Группа 36"/>
              <p:cNvGrpSpPr>
                <a:grpSpLocks/>
              </p:cNvGrpSpPr>
              <p:nvPr/>
            </p:nvGrpSpPr>
            <p:grpSpPr bwMode="auto">
              <a:xfrm>
                <a:off x="11011" y="1718532"/>
                <a:ext cx="3932788" cy="1360858"/>
                <a:chOff x="81193" y="2017959"/>
                <a:chExt cx="3975389" cy="1603868"/>
              </a:xfrm>
            </p:grpSpPr>
            <p:sp>
              <p:nvSpPr>
                <p:cNvPr id="58" name="Скругленный прямоугольник 3"/>
                <p:cNvSpPr/>
                <p:nvPr/>
              </p:nvSpPr>
              <p:spPr>
                <a:xfrm>
                  <a:off x="81193" y="2017959"/>
                  <a:ext cx="3956804" cy="1079768"/>
                </a:xfrm>
                <a:prstGeom prst="roundRect">
                  <a:avLst/>
                </a:prstGeom>
                <a:gradFill>
                  <a:gsLst>
                    <a:gs pos="0">
                      <a:srgbClr val="FF6600">
                        <a:tint val="66000"/>
                        <a:satMod val="160000"/>
                      </a:srgbClr>
                    </a:gs>
                    <a:gs pos="50000">
                      <a:srgbClr val="FF6600">
                        <a:tint val="44500"/>
                        <a:satMod val="160000"/>
                      </a:srgbClr>
                    </a:gs>
                    <a:gs pos="100000">
                      <a:srgbClr val="FF6600">
                        <a:tint val="23500"/>
                        <a:satMod val="160000"/>
                      </a:srgbClr>
                    </a:gs>
                  </a:gsLst>
                  <a:lin ang="8100000" scaled="1"/>
                </a:gradFill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180000" indent="-180000" eaLnBrk="1" hangingPunct="1">
                    <a:buFont typeface="Arial" pitchFamily="34" charset="0"/>
                    <a:buChar char="•"/>
                    <a:defRPr/>
                  </a:pPr>
                  <a:r>
                    <a:rPr lang="ru-RU" sz="10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Служба оповещения ГО и ЧС</a:t>
                  </a:r>
                </a:p>
                <a:p>
                  <a:pPr marL="180000" indent="-180000" eaLnBrk="1" hangingPunct="1">
                    <a:buFont typeface="Arial" pitchFamily="34" charset="0"/>
                    <a:buChar char="•"/>
                    <a:defRPr/>
                  </a:pPr>
                  <a:r>
                    <a:rPr lang="ru-RU" sz="10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«Служба 112»</a:t>
                  </a:r>
                </a:p>
                <a:p>
                  <a:pPr marL="180000" indent="-180000" eaLnBrk="1" hangingPunct="1">
                    <a:buFont typeface="Arial" pitchFamily="34" charset="0"/>
                    <a:buChar char="•"/>
                    <a:defRPr/>
                  </a:pPr>
                  <a:r>
                    <a:rPr lang="ru-RU" sz="10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Центр управления кризисными ситуациями (ЦУКС)</a:t>
                  </a:r>
                </a:p>
              </p:txBody>
            </p:sp>
            <p:pic>
              <p:nvPicPr>
                <p:cNvPr id="59" name="Рисунок 91" descr="МСС.jp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876992" y="2891024"/>
                  <a:ext cx="1179590" cy="730803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/>
              </p:spPr>
            </p:pic>
          </p:grpSp>
          <p:grpSp>
            <p:nvGrpSpPr>
              <p:cNvPr id="19475" name="Группа 46"/>
              <p:cNvGrpSpPr>
                <a:grpSpLocks/>
              </p:cNvGrpSpPr>
              <p:nvPr/>
            </p:nvGrpSpPr>
            <p:grpSpPr bwMode="auto">
              <a:xfrm>
                <a:off x="801861" y="5396477"/>
                <a:ext cx="2868469" cy="840830"/>
                <a:chOff x="2386036" y="4823469"/>
                <a:chExt cx="2868469" cy="788280"/>
              </a:xfrm>
            </p:grpSpPr>
            <p:sp>
              <p:nvSpPr>
                <p:cNvPr id="56" name="Скругленный прямоугольник 7"/>
                <p:cNvSpPr/>
                <p:nvPr/>
              </p:nvSpPr>
              <p:spPr>
                <a:xfrm>
                  <a:off x="2385491" y="4823267"/>
                  <a:ext cx="2365613" cy="653751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ru-RU" sz="10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Локальные и объектовые </a:t>
                  </a:r>
                </a:p>
                <a:p>
                  <a:pPr eaLnBrk="1" hangingPunct="1">
                    <a:defRPr/>
                  </a:pPr>
                  <a:r>
                    <a:rPr lang="ru-RU" sz="10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системы</a:t>
                  </a:r>
                </a:p>
                <a:p>
                  <a:pPr eaLnBrk="1" hangingPunct="1">
                    <a:defRPr/>
                  </a:pPr>
                  <a:r>
                    <a:rPr lang="ru-RU" sz="10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оповещения</a:t>
                  </a:r>
                </a:p>
              </p:txBody>
            </p:sp>
            <p:pic>
              <p:nvPicPr>
                <p:cNvPr id="57" name="Picture 10" descr="http://turometr.s3.amazonaws.com/images/gallery/00/00/01/2011/02/15/b69d96__8f04f92438_600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057212" y="5004180"/>
                  <a:ext cx="1197293" cy="607569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/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contourClr>
                    <a:srgbClr val="969696"/>
                  </a:contourClr>
                </a:sp3d>
              </p:spPr>
            </p:pic>
          </p:grpSp>
          <p:grpSp>
            <p:nvGrpSpPr>
              <p:cNvPr id="19476" name="Группа 57"/>
              <p:cNvGrpSpPr>
                <a:grpSpLocks/>
              </p:cNvGrpSpPr>
              <p:nvPr/>
            </p:nvGrpSpPr>
            <p:grpSpPr bwMode="auto">
              <a:xfrm>
                <a:off x="5070798" y="5177425"/>
                <a:ext cx="2636151" cy="959156"/>
                <a:chOff x="5142805" y="4765074"/>
                <a:chExt cx="2636151" cy="1039087"/>
              </a:xfrm>
            </p:grpSpPr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5143097" y="4765077"/>
                  <a:ext cx="1917419" cy="633369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ru-RU" sz="10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Мобильные</a:t>
                  </a:r>
                </a:p>
                <a:p>
                  <a:pPr eaLnBrk="1" hangingPunct="1">
                    <a:defRPr/>
                  </a:pPr>
                  <a:r>
                    <a:rPr lang="ru-RU" sz="10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комплексы</a:t>
                  </a:r>
                </a:p>
                <a:p>
                  <a:pPr eaLnBrk="1" hangingPunct="1">
                    <a:defRPr/>
                  </a:pPr>
                  <a:r>
                    <a:rPr lang="ru-RU" sz="10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оповещения</a:t>
                  </a:r>
                </a:p>
              </p:txBody>
            </p:sp>
            <p:pic>
              <p:nvPicPr>
                <p:cNvPr id="55" name="Содержимое 11" descr="013_c_04.JP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6698836" y="5190895"/>
                  <a:ext cx="1080120" cy="61326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contourClr>
                    <a:srgbClr val="969696"/>
                  </a:contourClr>
                </a:sp3d>
              </p:spPr>
            </p:pic>
          </p:grpSp>
          <p:sp>
            <p:nvSpPr>
              <p:cNvPr id="52" name="Облако 51"/>
              <p:cNvSpPr/>
              <p:nvPr/>
            </p:nvSpPr>
            <p:spPr>
              <a:xfrm>
                <a:off x="2896423" y="3222613"/>
                <a:ext cx="3134704" cy="1755577"/>
              </a:xfrm>
              <a:prstGeom prst="clou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60000" eaLnBrk="1" hangingPunct="1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endParaRPr lang="ru-RU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Двойная стрелка вверх/вниз 33"/>
              <p:cNvSpPr/>
              <p:nvPr/>
            </p:nvSpPr>
            <p:spPr>
              <a:xfrm>
                <a:off x="973698" y="2636332"/>
                <a:ext cx="389850" cy="1081109"/>
              </a:xfrm>
              <a:prstGeom prst="upDownArrow">
                <a:avLst>
                  <a:gd name="adj1" fmla="val 47922"/>
                  <a:gd name="adj2" fmla="val 77952"/>
                </a:avLst>
              </a:prstGeom>
              <a:solidFill>
                <a:srgbClr val="F68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Двойная стрелка вверх/вниз 34"/>
              <p:cNvSpPr/>
              <p:nvPr/>
            </p:nvSpPr>
            <p:spPr>
              <a:xfrm>
                <a:off x="4474383" y="2329310"/>
                <a:ext cx="347417" cy="921066"/>
              </a:xfrm>
              <a:prstGeom prst="upDownArrow">
                <a:avLst>
                  <a:gd name="adj1" fmla="val 47922"/>
                  <a:gd name="adj2" fmla="val 77952"/>
                </a:avLst>
              </a:prstGeom>
              <a:solidFill>
                <a:srgbClr val="F68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Двойная стрелка вверх/вниз 36"/>
              <p:cNvSpPr/>
              <p:nvPr/>
            </p:nvSpPr>
            <p:spPr>
              <a:xfrm rot="16200000">
                <a:off x="5924054" y="4123816"/>
                <a:ext cx="222101" cy="745222"/>
              </a:xfrm>
              <a:prstGeom prst="upDownArrow">
                <a:avLst>
                  <a:gd name="adj1" fmla="val 47922"/>
                  <a:gd name="adj2" fmla="val 77952"/>
                </a:avLst>
              </a:prstGeom>
              <a:solidFill>
                <a:srgbClr val="F68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Двойная стрелка вверх/вниз 37"/>
              <p:cNvSpPr/>
              <p:nvPr/>
            </p:nvSpPr>
            <p:spPr>
              <a:xfrm rot="16200000">
                <a:off x="2362575" y="3782939"/>
                <a:ext cx="227001" cy="840695"/>
              </a:xfrm>
              <a:prstGeom prst="upDownArrow">
                <a:avLst>
                  <a:gd name="adj1" fmla="val 47922"/>
                  <a:gd name="adj2" fmla="val 77952"/>
                </a:avLst>
              </a:prstGeom>
              <a:solidFill>
                <a:srgbClr val="F68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9482" name="Группа 51"/>
              <p:cNvGrpSpPr>
                <a:grpSpLocks/>
              </p:cNvGrpSpPr>
              <p:nvPr/>
            </p:nvGrpSpPr>
            <p:grpSpPr bwMode="auto">
              <a:xfrm>
                <a:off x="6383477" y="3792657"/>
                <a:ext cx="2888435" cy="1259302"/>
                <a:chOff x="2387540" y="3648643"/>
                <a:chExt cx="2888435" cy="1259302"/>
              </a:xfrm>
            </p:grpSpPr>
            <p:sp>
              <p:nvSpPr>
                <p:cNvPr id="42" name="Скругленный прямоугольник 41"/>
                <p:cNvSpPr/>
                <p:nvPr/>
              </p:nvSpPr>
              <p:spPr>
                <a:xfrm>
                  <a:off x="2387909" y="3952305"/>
                  <a:ext cx="1906813" cy="587914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lang="ru-RU" sz="8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Внутридомовые</a:t>
                  </a:r>
                </a:p>
                <a:p>
                  <a:pPr eaLnBrk="1" hangingPunct="1">
                    <a:defRPr/>
                  </a:pPr>
                  <a:r>
                    <a:rPr lang="ru-RU" sz="8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системы</a:t>
                  </a:r>
                </a:p>
                <a:p>
                  <a:pPr eaLnBrk="1" hangingPunct="1">
                    <a:defRPr/>
                  </a:pPr>
                  <a:r>
                    <a:rPr lang="ru-RU" sz="8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оповещения</a:t>
                  </a:r>
                </a:p>
              </p:txBody>
            </p:sp>
            <p:grpSp>
              <p:nvGrpSpPr>
                <p:cNvPr id="19486" name="Группа 10"/>
                <p:cNvGrpSpPr>
                  <a:grpSpLocks/>
                </p:cNvGrpSpPr>
                <p:nvPr/>
              </p:nvGrpSpPr>
              <p:grpSpPr bwMode="auto">
                <a:xfrm>
                  <a:off x="4074342" y="3648643"/>
                  <a:ext cx="1201633" cy="592614"/>
                  <a:chOff x="3101191" y="3229305"/>
                  <a:chExt cx="1101496" cy="538999"/>
                </a:xfrm>
              </p:grpSpPr>
              <p:sp>
                <p:nvSpPr>
                  <p:cNvPr id="48" name="Скругленный прямоугольник 47"/>
                  <p:cNvSpPr/>
                  <p:nvPr/>
                </p:nvSpPr>
                <p:spPr>
                  <a:xfrm>
                    <a:off x="3101430" y="3229220"/>
                    <a:ext cx="770637" cy="53918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9492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3101191" y="3229305"/>
                    <a:ext cx="1101496" cy="499427"/>
                    <a:chOff x="1300991" y="3580923"/>
                    <a:chExt cx="1101496" cy="469568"/>
                  </a:xfrm>
                </p:grpSpPr>
                <p:pic>
                  <p:nvPicPr>
                    <p:cNvPr id="19493" name="Рисунок 49" descr="Динамик подъезного оповещения2.jpg"/>
                    <p:cNvPicPr>
                      <a:picLocks noChangeAspect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11255" y="3644272"/>
                      <a:ext cx="444907" cy="40621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51" name="Прямоугольник 50"/>
                    <p:cNvSpPr/>
                    <p:nvPr/>
                  </p:nvSpPr>
                  <p:spPr>
                    <a:xfrm>
                      <a:off x="1301230" y="3580843"/>
                      <a:ext cx="1101257" cy="2024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eaLnBrk="1" hangingPunct="1">
                        <a:lnSpc>
                          <a:spcPts val="800"/>
                        </a:lnSpc>
                        <a:defRPr/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Этажные </a:t>
                      </a:r>
                    </a:p>
                    <a:p>
                      <a:pPr eaLnBrk="1" hangingPunct="1">
                        <a:lnSpc>
                          <a:spcPts val="800"/>
                        </a:lnSpc>
                        <a:defRPr/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динамики</a:t>
                      </a:r>
                    </a:p>
                  </p:txBody>
                </p:sp>
              </p:grpSp>
            </p:grpSp>
            <p:grpSp>
              <p:nvGrpSpPr>
                <p:cNvPr id="19487" name="Группа 12"/>
                <p:cNvGrpSpPr>
                  <a:grpSpLocks/>
                </p:cNvGrpSpPr>
                <p:nvPr/>
              </p:nvGrpSpPr>
              <p:grpSpPr bwMode="auto">
                <a:xfrm>
                  <a:off x="3954055" y="4288724"/>
                  <a:ext cx="1080062" cy="619221"/>
                  <a:chOff x="5538231" y="1021148"/>
                  <a:chExt cx="1080062" cy="465628"/>
                </a:xfrm>
              </p:grpSpPr>
              <p:sp>
                <p:nvSpPr>
                  <p:cNvPr id="45" name="Скругленный прямоугольник 44"/>
                  <p:cNvSpPr/>
                  <p:nvPr/>
                </p:nvSpPr>
                <p:spPr>
                  <a:xfrm>
                    <a:off x="5658780" y="1021147"/>
                    <a:ext cx="843347" cy="465419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19489" name="Picture 5" descr="http://www.mgrs.ru/new/assets/Kontakt/pt322t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5778806" y="1096861"/>
                    <a:ext cx="674182" cy="3725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5539439" y="1040796"/>
                    <a:ext cx="1079377" cy="699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eaLnBrk="1" hangingPunct="1">
                      <a:lnSpc>
                        <a:spcPts val="800"/>
                      </a:lnSpc>
                      <a:defRPr/>
                    </a:pPr>
                    <a:r>
                      <a:rPr lang="ru-RU" sz="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Радиоточки</a:t>
                    </a:r>
                  </a:p>
                </p:txBody>
              </p:sp>
            </p:grpSp>
          </p:grpSp>
          <p:sp>
            <p:nvSpPr>
              <p:cNvPr id="40" name="Двойная стрелка вверх/вниз 39"/>
              <p:cNvSpPr/>
              <p:nvPr/>
            </p:nvSpPr>
            <p:spPr>
              <a:xfrm rot="2555547">
                <a:off x="6012562" y="2980915"/>
                <a:ext cx="384546" cy="586281"/>
              </a:xfrm>
              <a:prstGeom prst="upDownArrow">
                <a:avLst>
                  <a:gd name="adj1" fmla="val 47922"/>
                  <a:gd name="adj2" fmla="val 77952"/>
                </a:avLst>
              </a:prstGeom>
              <a:solidFill>
                <a:srgbClr val="F68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1" name="Picture 4" descr="C:\Documents and Settings\msolomatina\Мои документы\Мои рисунки\PicMax_17265%20%20%20%20%20%20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79734" y="5244385"/>
                <a:ext cx="461454" cy="360914"/>
              </a:xfrm>
              <a:prstGeom prst="rect">
                <a:avLst/>
              </a:prstGeom>
              <a:noFill/>
              <a:ln w="9525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  <p:sp>
          <p:nvSpPr>
            <p:cNvPr id="23" name="Двойная стрелка вверх/вниз 22"/>
            <p:cNvSpPr/>
            <p:nvPr/>
          </p:nvSpPr>
          <p:spPr>
            <a:xfrm rot="18571642">
              <a:off x="4063489" y="4698043"/>
              <a:ext cx="212302" cy="692210"/>
            </a:xfrm>
            <a:prstGeom prst="upDownArrow">
              <a:avLst>
                <a:gd name="adj1" fmla="val 47922"/>
                <a:gd name="adj2" fmla="val 77952"/>
              </a:avLst>
            </a:prstGeom>
            <a:solidFill>
              <a:srgbClr val="F68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117330" y="3802641"/>
              <a:ext cx="2205718" cy="7922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36000" algn="ctr" eaLnBrk="1" hangingPunct="1"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Модернизированная сеть вещания</a:t>
              </a:r>
            </a:p>
            <a:p>
              <a:pPr marL="36000" algn="ctr" eaLnBrk="1" hangingPunct="1">
                <a:defRPr/>
              </a:pPr>
              <a:r>
                <a:rPr lang="ru-RU" sz="13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и оповещения </a:t>
              </a:r>
            </a:p>
          </p:txBody>
        </p:sp>
        <p:pic>
          <p:nvPicPr>
            <p:cNvPr id="25" name="Picture 2" descr="C:\Documents and Settings\OMitrofanov\Мои документы\Митрофанов\Презентации\колокольчик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48064" y="3182032"/>
              <a:ext cx="792088" cy="518308"/>
            </a:xfrm>
            <a:prstGeom prst="roundRect">
              <a:avLst/>
            </a:prstGeom>
            <a:noFill/>
          </p:spPr>
        </p:pic>
      </p:grpSp>
      <p:sp>
        <p:nvSpPr>
          <p:cNvPr id="6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288" y="115888"/>
            <a:ext cx="89201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+mj-ea"/>
              </a:rPr>
              <a:t>Модернизированная сеть проводного вещания ФГУП РСВО</a:t>
            </a:r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395288" y="549275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ru-RU" altLang="ru-RU" sz="1200">
                <a:solidFill>
                  <a:srgbClr val="17375E"/>
                </a:solidFill>
              </a:rPr>
              <a:t>Модернизированная сеть проводного вещания является наиболее подходящей технической платформой для развертывания специальной сети оповещения в городах</a:t>
            </a:r>
          </a:p>
        </p:txBody>
      </p:sp>
      <p:sp>
        <p:nvSpPr>
          <p:cNvPr id="64" name="Двойная стрелка вверх/вниз 63"/>
          <p:cNvSpPr/>
          <p:nvPr/>
        </p:nvSpPr>
        <p:spPr>
          <a:xfrm rot="2555547">
            <a:off x="1882775" y="4322763"/>
            <a:ext cx="209550" cy="860425"/>
          </a:xfrm>
          <a:prstGeom prst="upDownArrow">
            <a:avLst>
              <a:gd name="adj1" fmla="val 47922"/>
              <a:gd name="adj2" fmla="val 77952"/>
            </a:avLst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Номер слайда 41"/>
          <p:cNvSpPr>
            <a:spLocks noGrp="1"/>
          </p:cNvSpPr>
          <p:nvPr>
            <p:ph type="sldNum" sz="quarter" idx="12"/>
          </p:nvPr>
        </p:nvSpPr>
        <p:spPr bwMode="auto">
          <a:xfrm>
            <a:off x="6804025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769EA65-045A-40C7-A1EB-15F19B4E61F3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8"/>
          <p:cNvSpPr>
            <a:spLocks noChangeArrowheads="1"/>
          </p:cNvSpPr>
          <p:nvPr/>
        </p:nvSpPr>
        <p:spPr bwMode="auto">
          <a:xfrm>
            <a:off x="409575" y="4822825"/>
            <a:ext cx="8397875" cy="143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SzPct val="80000"/>
              <a:defRPr/>
            </a:pPr>
            <a:r>
              <a:rPr lang="ru-RU" sz="1100" b="1" u="sng" dirty="0">
                <a:solidFill>
                  <a:srgbClr val="0D0A10"/>
                </a:solidFill>
              </a:rPr>
              <a:t>Преимущества: </a:t>
            </a:r>
            <a:endParaRPr lang="en-US" sz="1100" b="1" u="sng" dirty="0">
              <a:solidFill>
                <a:srgbClr val="0D0A10"/>
              </a:solidFill>
            </a:endParaRPr>
          </a:p>
          <a:p>
            <a:pPr marL="180975" indent="-180975" eaLnBrk="1" hangingPunct="1">
              <a:spcAft>
                <a:spcPts val="3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1100" dirty="0"/>
              <a:t>УРТУ – универсальная техническая платформа для организации оказания услуг проводного радиовещания, а также информирования  и оповещения населения о ЧС в малонаселенных, удаленных населенных пунктах со слаборазвитой телекоммуникационной инфраструктурой</a:t>
            </a:r>
          </a:p>
          <a:p>
            <a:pPr marL="180975" indent="-180975" eaLnBrk="1" hangingPunct="1">
              <a:spcAft>
                <a:spcPts val="3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1100" dirty="0"/>
              <a:t>может обслуживать комплекс зданий,  район города,  отдельные населенные пункты</a:t>
            </a:r>
          </a:p>
          <a:p>
            <a:pPr marL="180975" indent="-180975" eaLnBrk="1" hangingPunct="1">
              <a:spcAft>
                <a:spcPts val="3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1100" dirty="0"/>
              <a:t>подключается к существующим</a:t>
            </a:r>
            <a:r>
              <a:rPr lang="en-US" sz="1100" dirty="0"/>
              <a:t> </a:t>
            </a:r>
            <a:r>
              <a:rPr lang="ru-RU" sz="1100" dirty="0"/>
              <a:t>внешним каналам связи: эфирному  радио, линиям таксофона, спутниковым каналам и любым каналам, поддерживающим протокол </a:t>
            </a:r>
            <a:r>
              <a:rPr lang="en-US" sz="1100" dirty="0"/>
              <a:t>IP</a:t>
            </a:r>
            <a:endParaRPr lang="ru-RU" sz="1100" dirty="0"/>
          </a:p>
        </p:txBody>
      </p:sp>
      <p:sp>
        <p:nvSpPr>
          <p:cNvPr id="20483" name="Rectangle 29"/>
          <p:cNvSpPr>
            <a:spLocks noChangeArrowheads="1"/>
          </p:cNvSpPr>
          <p:nvPr/>
        </p:nvSpPr>
        <p:spPr bwMode="auto">
          <a:xfrm>
            <a:off x="539750" y="115888"/>
            <a:ext cx="80295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>
                <a:solidFill>
                  <a:srgbClr val="17375E"/>
                </a:solidFill>
              </a:rPr>
              <a:t>Радиофикация удаленных населенных пунктов</a:t>
            </a:r>
          </a:p>
        </p:txBody>
      </p:sp>
      <p:pic>
        <p:nvPicPr>
          <p:cNvPr id="20484" name="Picture 3" descr="C:\Documents and Settings\msolomatina\Мои документы\Баранцев\слайд схема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613" y="1225550"/>
            <a:ext cx="53038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1219200"/>
            <a:ext cx="2871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09575" y="3105150"/>
            <a:ext cx="2871788" cy="1633538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000" b="1" dirty="0"/>
              <a:t>За разработку и внедрение </a:t>
            </a:r>
            <a:r>
              <a:rPr lang="ru-RU" sz="1000" dirty="0">
                <a:hlinkClick r:id="rId5"/>
              </a:rPr>
              <a:t>унифицированного радиотрансляционного узла </a:t>
            </a:r>
            <a:r>
              <a:rPr lang="ru-RU" sz="1000" dirty="0"/>
              <a:t> 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000" b="1" dirty="0"/>
              <a:t>на Международном салоне «Комплексная безопасность-2009» ФГУП МГРС: </a:t>
            </a:r>
          </a:p>
          <a:p>
            <a:pPr marL="180000" indent="-180000" eaLnBrk="1" hangingPunct="1"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000" b="1" dirty="0"/>
              <a:t>удостоено медали конкурса «Национальная безопасность-2009»</a:t>
            </a:r>
          </a:p>
          <a:p>
            <a:pPr marL="180000" indent="-180000" eaLnBrk="1" hangingPunct="1"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000" b="1" dirty="0"/>
              <a:t>отмечено дипломом II степени в номинации «Лучшие комплексные решения в области средств связи»</a:t>
            </a:r>
            <a:endParaRPr lang="ru-RU" sz="10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DejaVu Sans" charset="0"/>
            </a:endParaRPr>
          </a:p>
        </p:txBody>
      </p:sp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527050" y="48736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Для малых населенных пунктов ФГУП РСВО предлагает техническое решение на основе Комплекса технических средств оповещения  «Универсальный радиотрансляционный узел» (КТСО РТС УРТУ, шифр «СУРОН»)</a:t>
            </a:r>
          </a:p>
        </p:txBody>
      </p:sp>
      <p:pic>
        <p:nvPicPr>
          <p:cNvPr id="20488" name="Picture 4" descr="1-1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66788"/>
            <a:ext cx="91440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 descr="1-2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625" y="6172200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0CE8EC-D016-4CB1-88C0-CABBCED589B7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5288" y="157163"/>
            <a:ext cx="8137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88695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88695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88695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Системы этажного оповещения на основе сети проводного радиовещания</a:t>
            </a:r>
            <a:endParaRPr lang="ru-RU" alt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531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46430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D7E1BF6-E243-4715-823C-60C5C289CE50}" type="slidenum">
              <a:rPr lang="ru-RU" altLang="ru-RU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32" name="Группа 11"/>
          <p:cNvGrpSpPr>
            <a:grpSpLocks/>
          </p:cNvGrpSpPr>
          <p:nvPr/>
        </p:nvGrpSpPr>
        <p:grpSpPr bwMode="auto">
          <a:xfrm>
            <a:off x="1435100" y="1731963"/>
            <a:ext cx="6264275" cy="3611562"/>
            <a:chOff x="1619672" y="1052736"/>
            <a:chExt cx="6192688" cy="3960440"/>
          </a:xfrm>
        </p:grpSpPr>
        <p:pic>
          <p:nvPicPr>
            <p:cNvPr id="22537" name="Рисунок 9" descr="C:\Documents and Settings\Зудин\Рабочий стол\Смыков\Рис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052736"/>
              <a:ext cx="6192688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4356633" y="4508329"/>
              <a:ext cx="575955" cy="3620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22533" name="Picture 3" descr="1-2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6054725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1-1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1381125"/>
            <a:ext cx="9144001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16"/>
          <p:cNvSpPr>
            <a:spLocks noChangeArrowheads="1"/>
          </p:cNvSpPr>
          <p:nvPr/>
        </p:nvSpPr>
        <p:spPr bwMode="auto">
          <a:xfrm>
            <a:off x="539750" y="5351463"/>
            <a:ext cx="81359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eaLnBrk="1" hangingPunct="1">
              <a:spcBef>
                <a:spcPts val="600"/>
              </a:spcBef>
            </a:pPr>
            <a:r>
              <a:rPr lang="ru-RU" altLang="ru-RU" sz="1400"/>
              <a:t>Оптимальная мощность этажного громкоговорителя для подключения к сети проводного вещания  определяется в процессе индивидуального проектирования (ориентировочно не более 2-хВт)</a:t>
            </a:r>
          </a:p>
        </p:txBody>
      </p:sp>
      <p:sp>
        <p:nvSpPr>
          <p:cNvPr id="20488" name="Прямоугольник 1"/>
          <p:cNvSpPr>
            <a:spLocks noChangeArrowheads="1"/>
          </p:cNvSpPr>
          <p:nvPr/>
        </p:nvSpPr>
        <p:spPr bwMode="auto">
          <a:xfrm>
            <a:off x="417513" y="768350"/>
            <a:ext cx="833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Для создания систем этажного оповещения на ресурсах сетей </a:t>
            </a: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</a:rPr>
              <a:t>проводного радиовещания 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в подъездах жилых многоквартирных домов и общественных зданий на каждом этаже устанавливается этажный громкоговоритель (ЭГ) и подключается к Блоку распределения и управления (БРУ)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1-1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5888"/>
            <a:ext cx="1435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1-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7113" y="381000"/>
            <a:ext cx="62515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1-2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8" y="5216525"/>
            <a:ext cx="1093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1-1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1213" y="1611313"/>
            <a:ext cx="127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2946400" y="1611313"/>
            <a:ext cx="5975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Благодарю за внимание!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2297113" y="2633663"/>
            <a:ext cx="511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105094, г. Москва, ул. Семеновский вал, д. 4</a:t>
            </a:r>
            <a:br>
              <a:rPr lang="ru-RU" altLang="ru-RU"/>
            </a:br>
            <a:r>
              <a:rPr lang="ru-RU" altLang="ru-RU"/>
              <a:t>Тел.: +7 (499) 639-00-00 </a:t>
            </a:r>
            <a:br>
              <a:rPr lang="ru-RU" altLang="ru-RU"/>
            </a:br>
            <a:r>
              <a:rPr lang="ru-RU" altLang="ru-RU"/>
              <a:t>Факс: +7 (499) 639-00-80 </a:t>
            </a:r>
            <a:br>
              <a:rPr lang="ru-RU" altLang="ru-RU"/>
            </a:br>
            <a:r>
              <a:rPr lang="ru-RU" altLang="ru-RU"/>
              <a:t>E-mail:  </a:t>
            </a:r>
            <a:r>
              <a:rPr lang="en-US" altLang="ru-RU">
                <a:hlinkClick r:id="rId6"/>
              </a:rPr>
              <a:t>info</a:t>
            </a:r>
            <a:r>
              <a:rPr lang="ru-RU" altLang="ru-RU">
                <a:hlinkClick r:id="rId6"/>
              </a:rPr>
              <a:t>@rsvo.</a:t>
            </a:r>
            <a:r>
              <a:rPr lang="en-US" altLang="ru-RU">
                <a:hlinkClick r:id="rId6"/>
              </a:rPr>
              <a:t>ru</a:t>
            </a:r>
            <a:endParaRPr lang="en-US" altLang="ru-RU"/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2297113" y="2227263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ФГУП «Российские сети вещания и оповещения»</a:t>
            </a:r>
          </a:p>
        </p:txBody>
      </p:sp>
      <p:sp>
        <p:nvSpPr>
          <p:cNvPr id="23561" name="Прямоугольник 8"/>
          <p:cNvSpPr>
            <a:spLocks noChangeArrowheads="1"/>
          </p:cNvSpPr>
          <p:nvPr/>
        </p:nvSpPr>
        <p:spPr bwMode="auto">
          <a:xfrm>
            <a:off x="2297113" y="3927475"/>
            <a:ext cx="6121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solidFill>
                  <a:schemeClr val="tx2"/>
                </a:solidFill>
              </a:rPr>
              <a:t>Филиал ФГУП РCВО в Санкт-Петербурге</a:t>
            </a:r>
          </a:p>
          <a:p>
            <a:pPr eaLnBrk="1" hangingPunct="1"/>
            <a:r>
              <a:rPr lang="ru-RU" altLang="ru-RU" sz="1400"/>
              <a:t>Адрес: 192007, Санкт-Петербург, ул. Расстанная,18</a:t>
            </a:r>
          </a:p>
          <a:p>
            <a:pPr eaLnBrk="1" hangingPunct="1"/>
            <a:r>
              <a:rPr lang="ru-RU" altLang="ru-RU" sz="1400"/>
              <a:t>Tел.: (812) 318-05-25, 318-05-20</a:t>
            </a:r>
          </a:p>
          <a:p>
            <a:pPr eaLnBrk="1" hangingPunct="1"/>
            <a:r>
              <a:rPr lang="ru-RU" altLang="ru-RU" sz="1400"/>
              <a:t>Факс: (812) 240-44-55</a:t>
            </a:r>
          </a:p>
          <a:p>
            <a:pPr eaLnBrk="1" hangingPunct="1"/>
            <a:r>
              <a:rPr lang="ru-RU" altLang="ru-RU" sz="1400"/>
              <a:t>E-mail: </a:t>
            </a:r>
            <a:r>
              <a:rPr lang="ru-RU" altLang="ru-RU" sz="1400">
                <a:hlinkClick r:id="rId7"/>
              </a:rPr>
              <a:t>info@spb.rsvo.ru</a:t>
            </a:r>
            <a:endParaRPr lang="ru-RU" altLang="ru-RU" sz="1400"/>
          </a:p>
        </p:txBody>
      </p:sp>
      <p:sp>
        <p:nvSpPr>
          <p:cNvPr id="23562" name="Прямоугольник 8"/>
          <p:cNvSpPr>
            <a:spLocks noChangeArrowheads="1"/>
          </p:cNvSpPr>
          <p:nvPr/>
        </p:nvSpPr>
        <p:spPr bwMode="auto">
          <a:xfrm>
            <a:off x="2297113" y="5110163"/>
            <a:ext cx="6523037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solidFill>
                  <a:schemeClr val="tx2"/>
                </a:solidFill>
              </a:rPr>
              <a:t>Филиал ФГУП РCВО в Севастополе</a:t>
            </a:r>
          </a:p>
          <a:p>
            <a:pPr eaLnBrk="1" hangingPunct="1"/>
            <a:r>
              <a:rPr lang="ru-RU" altLang="ru-RU" sz="1400"/>
              <a:t>Адрес: 299011, г. Севастополь, ул. Генерала Петрова, 15</a:t>
            </a:r>
            <a:endParaRPr lang="ru-RU" altLang="ru-RU" sz="14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400"/>
              <a:t>Tел.: +7 (8692) 53-06-70 , 8(800)250-59-95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400"/>
              <a:t>Факс: +7 (8692) 53-06-71</a:t>
            </a:r>
          </a:p>
          <a:p>
            <a:pPr eaLnBrk="1" hangingPunct="1"/>
            <a:r>
              <a:rPr lang="ru-RU" altLang="ru-RU" sz="1400"/>
              <a:t>E-mail: </a:t>
            </a:r>
            <a:r>
              <a:rPr lang="ru-RU" altLang="ru-RU" sz="1400">
                <a:hlinkClick r:id="rId7"/>
              </a:rPr>
              <a:t>info@spb.rsvo.ru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433388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21 июня 2013 г. произошла реорганизация ФГУП МГРС путем присоединения к нему ФГУП РС СП. ФГУП МГРС было переименовано в ФГУП РСВО. </a:t>
            </a:r>
          </a:p>
          <a:p>
            <a:pPr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3 июля 2014 года зарегистрирован филиал «Севастопольские сети вещания и оповещения» Ордена Трудового Красного Знамени Федерального государственного унитарного предприятия «Российские сети вещания и оповещения» (ФГУП РСВО – Севастополь)</a:t>
            </a:r>
            <a:endParaRPr lang="en-US" altLang="ru-RU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6" descr="1920x1080_presentation_comment-02_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1824038"/>
            <a:ext cx="25146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1920x1080_presentation_comment-02_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3850" y="3216275"/>
            <a:ext cx="25146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1920x1080_presentation_comment-02_0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3850" y="4344988"/>
            <a:ext cx="2514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1920x1080_presentation_comment-02_0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1803400"/>
            <a:ext cx="7127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 descr="1-2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172200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405813" y="6492875"/>
            <a:ext cx="6223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15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313" y="115888"/>
            <a:ext cx="6407150" cy="333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2813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Общие сведения о ФГУП РСВО</a:t>
            </a:r>
          </a:p>
        </p:txBody>
      </p:sp>
      <p:pic>
        <p:nvPicPr>
          <p:cNvPr id="4106" name="Picture 4" descr="1-17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49388"/>
            <a:ext cx="91440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7"/>
          <p:cNvSpPr>
            <a:spLocks noChangeArrowheads="1"/>
          </p:cNvSpPr>
          <p:nvPr/>
        </p:nvSpPr>
        <p:spPr bwMode="auto">
          <a:xfrm>
            <a:off x="381000" y="142875"/>
            <a:ext cx="813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88695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88695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88695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Распределение населения Российской Федерации (тыс. чел.)*</a:t>
            </a:r>
          </a:p>
        </p:txBody>
      </p:sp>
      <p:sp>
        <p:nvSpPr>
          <p:cNvPr id="6147" name="Rectangle 38"/>
          <p:cNvSpPr>
            <a:spLocks noChangeArrowheads="1"/>
          </p:cNvSpPr>
          <p:nvPr/>
        </p:nvSpPr>
        <p:spPr bwMode="auto">
          <a:xfrm>
            <a:off x="-463550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Arial Narrow" pitchFamily="34" charset="0"/>
            </a:endParaRPr>
          </a:p>
        </p:txBody>
      </p:sp>
      <p:pic>
        <p:nvPicPr>
          <p:cNvPr id="6148" name="Picture 4" descr="1-1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925" y="1003300"/>
            <a:ext cx="91440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1-2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21388"/>
            <a:ext cx="883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F27C732-E693-4FC4-8A03-50BBD0FEA091}" type="slidenum">
              <a:rPr lang="ru-RU" altLang="ru-RU"/>
              <a:pPr/>
              <a:t>3</a:t>
            </a:fld>
            <a:endParaRPr lang="ru-RU" alt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36600" y="1230313"/>
          <a:ext cx="7777163" cy="4257677"/>
        </p:xfrm>
        <a:graphic>
          <a:graphicData uri="http://schemas.openxmlformats.org/drawingml/2006/table">
            <a:tbl>
              <a:tblPr/>
              <a:tblGrid>
                <a:gridCol w="1980518"/>
                <a:gridCol w="1806028"/>
                <a:gridCol w="1837575"/>
                <a:gridCol w="2153042"/>
              </a:tblGrid>
              <a:tr h="435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Возраст (лет)</a:t>
                      </a:r>
                    </a:p>
                  </a:txBody>
                  <a:tcPr marL="9055" marR="9055" marT="9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 население</a:t>
                      </a:r>
                    </a:p>
                  </a:txBody>
                  <a:tcPr marL="9055" marR="9055" marT="9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Городское население</a:t>
                      </a:r>
                    </a:p>
                  </a:txBody>
                  <a:tcPr marL="9055" marR="9055" marT="9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Сельское население</a:t>
                      </a:r>
                    </a:p>
                  </a:txBody>
                  <a:tcPr marL="9055" marR="9055" marT="9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2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 в возрасте, лет:</a:t>
                      </a:r>
                    </a:p>
                  </a:txBody>
                  <a:tcPr marL="9055" marR="9055" marT="9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до 1 года</a:t>
                      </a:r>
                    </a:p>
                  </a:txBody>
                  <a:tcPr marL="9055" marR="9055" marT="90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1-4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5-9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10-14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15-19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20-24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25-29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30-34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35-39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40-44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45-49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50-54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55-59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60-64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" pitchFamily="34" charset="0"/>
                          <a:cs typeface="Arial" pitchFamily="34" charset="0"/>
                        </a:rPr>
                        <a:t>65-69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0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70 и более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4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населения, %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055" marR="9055" marT="90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53" name="Прямоугольник 11"/>
          <p:cNvSpPr>
            <a:spLocks noChangeArrowheads="1"/>
          </p:cNvSpPr>
          <p:nvPr/>
        </p:nvSpPr>
        <p:spPr bwMode="auto">
          <a:xfrm>
            <a:off x="677863" y="5595938"/>
            <a:ext cx="7542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/>
              <a:t>*</a:t>
            </a:r>
            <a:r>
              <a:rPr lang="ru-RU" altLang="ru-RU" sz="1000"/>
              <a:t> - по данным Федеральной службы государственной статистики на 16 сентября 2014 г.</a:t>
            </a:r>
          </a:p>
        </p:txBody>
      </p:sp>
      <p:sp>
        <p:nvSpPr>
          <p:cNvPr id="6254" name="Прямоугольник 1"/>
          <p:cNvSpPr>
            <a:spLocks noChangeArrowheads="1"/>
          </p:cNvSpPr>
          <p:nvPr/>
        </p:nvSpPr>
        <p:spPr bwMode="auto">
          <a:xfrm>
            <a:off x="381000" y="469900"/>
            <a:ext cx="839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Актуальной задачей является реализация государственной информационной политики, а также обеспечение своевременного информирования и оповещения населения о ЧС населения в городах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8"/>
          <p:cNvSpPr>
            <a:spLocks noChangeArrowheads="1"/>
          </p:cNvSpPr>
          <p:nvPr/>
        </p:nvSpPr>
        <p:spPr bwMode="auto">
          <a:xfrm>
            <a:off x="-463550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Arial Narrow" pitchFamily="34" charset="0"/>
            </a:endParaRPr>
          </a:p>
        </p:txBody>
      </p:sp>
      <p:pic>
        <p:nvPicPr>
          <p:cNvPr id="8195" name="Picture 4" descr="1-1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63" y="1476375"/>
            <a:ext cx="9144001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CFB60FD-3EAE-4A88-9E23-5280BDD7CC27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6149" name="Прямоугольник 10"/>
          <p:cNvSpPr>
            <a:spLocks noChangeArrowheads="1"/>
          </p:cNvSpPr>
          <p:nvPr/>
        </p:nvSpPr>
        <p:spPr bwMode="auto">
          <a:xfrm>
            <a:off x="333375" y="76993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Сети проводного радиовещания исторически являются сетями связи двойного назначения:</a:t>
            </a:r>
          </a:p>
          <a:p>
            <a:pPr marL="176213"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– обеспечение доведения до населения программ государственных радиостанций</a:t>
            </a:r>
          </a:p>
          <a:p>
            <a:pPr marL="176213"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– гарантированное доведение сигналов оповещения о ЧС внутри зданий и сооружений</a:t>
            </a:r>
          </a:p>
        </p:txBody>
      </p:sp>
      <p:sp>
        <p:nvSpPr>
          <p:cNvPr id="6150" name="Прямоугольник 11"/>
          <p:cNvSpPr>
            <a:spLocks noChangeArrowheads="1"/>
          </p:cNvSpPr>
          <p:nvPr/>
        </p:nvSpPr>
        <p:spPr bwMode="auto">
          <a:xfrm>
            <a:off x="274638" y="168275"/>
            <a:ext cx="8689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Преимущества и недостатки различных средств доведения информации до населения</a:t>
            </a:r>
          </a:p>
        </p:txBody>
      </p:sp>
      <p:grpSp>
        <p:nvGrpSpPr>
          <p:cNvPr id="8199" name="Группа 1"/>
          <p:cNvGrpSpPr>
            <a:grpSpLocks/>
          </p:cNvGrpSpPr>
          <p:nvPr/>
        </p:nvGrpSpPr>
        <p:grpSpPr bwMode="auto">
          <a:xfrm>
            <a:off x="354013" y="1736725"/>
            <a:ext cx="8512175" cy="3609975"/>
            <a:chOff x="323850" y="1196975"/>
            <a:chExt cx="8569325" cy="3609975"/>
          </a:xfrm>
        </p:grpSpPr>
        <p:pic>
          <p:nvPicPr>
            <p:cNvPr id="8202" name="Рисунок 10" descr="брошюра_социальная_розетка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850" y="1196975"/>
              <a:ext cx="8569325" cy="360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7667387" y="4076700"/>
              <a:ext cx="1008438" cy="431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pic>
        <p:nvPicPr>
          <p:cNvPr id="8200" name="Picture 3" descr="1-2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638" y="5949950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6677025" y="4616450"/>
            <a:ext cx="1008063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7"/>
          <p:cNvSpPr>
            <a:spLocks noChangeArrowheads="1"/>
          </p:cNvSpPr>
          <p:nvPr/>
        </p:nvSpPr>
        <p:spPr bwMode="auto">
          <a:xfrm>
            <a:off x="277813" y="190500"/>
            <a:ext cx="856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Требования по обязательной радиофикации</a:t>
            </a:r>
          </a:p>
        </p:txBody>
      </p:sp>
      <p:sp>
        <p:nvSpPr>
          <p:cNvPr id="10243" name="Rectangle 38"/>
          <p:cNvSpPr>
            <a:spLocks noChangeArrowheads="1"/>
          </p:cNvSpPr>
          <p:nvPr/>
        </p:nvSpPr>
        <p:spPr bwMode="auto">
          <a:xfrm>
            <a:off x="-463550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Arial Narrow" pitchFamily="34" charset="0"/>
            </a:endParaRPr>
          </a:p>
        </p:txBody>
      </p:sp>
      <p:pic>
        <p:nvPicPr>
          <p:cNvPr id="10244" name="Picture 4" descr="1-1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7750"/>
            <a:ext cx="91440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804025" y="64547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4698A4A-03A1-49FE-B410-E60D1C456AC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4899025" y="1257300"/>
            <a:ext cx="4240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1100"/>
              <a:t>Декларируется обязательность исполнения технических регламентов (ст. 2)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6550" y="1181100"/>
            <a:ext cx="3803650" cy="60801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29.12.2004 N 190-ФЗ</a:t>
            </a:r>
          </a:p>
          <a:p>
            <a:pPr eaLnBrk="1" hangingPunct="1">
              <a:defRPr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«Градостроительный кодекс Российской Федерации»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4488" y="2144713"/>
            <a:ext cx="3803650" cy="592137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30.12.2009 N 384-ФЗ </a:t>
            </a:r>
          </a:p>
          <a:p>
            <a:pPr eaLnBrk="1" hangingPunct="1">
              <a:defRPr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"Технический регламент о безопасности зданий и сооружений"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900" y="3071813"/>
            <a:ext cx="3803650" cy="12573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600"/>
              </a:spcBef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26 декабря 2014 г. № 1521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“Об утверждении перечня национальных стандартов и сводов правил, в результате применения которых на обязательной основе обеспечивается соблюдение требований Федерального закона "Технический регламент о безопасности зданий и сооружений"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550" y="4652963"/>
            <a:ext cx="3803650" cy="604837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54.13330.2011 «СНИП31-01-2003  «Здания жилые многоквартирные»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0200" y="5591175"/>
            <a:ext cx="3798888" cy="623888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118.13330.2012 «СНиП 31-06-2009 «Общественные здания и сооружения»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051050" y="1873250"/>
            <a:ext cx="288925" cy="2365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2049463" y="2774950"/>
            <a:ext cx="288925" cy="23653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2060575" y="4373563"/>
            <a:ext cx="287338" cy="23653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051050" y="5300663"/>
            <a:ext cx="287338" cy="23653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" name="Нашивка 7"/>
          <p:cNvSpPr/>
          <p:nvPr/>
        </p:nvSpPr>
        <p:spPr>
          <a:xfrm>
            <a:off x="4337050" y="1260475"/>
            <a:ext cx="469900" cy="5080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337050" y="2198688"/>
            <a:ext cx="469900" cy="506412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4337050" y="3295650"/>
            <a:ext cx="469900" cy="5080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337050" y="4632325"/>
            <a:ext cx="469900" cy="5080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337050" y="5672138"/>
            <a:ext cx="469900" cy="5080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61" name="Rectangle 1"/>
          <p:cNvSpPr>
            <a:spLocks noChangeArrowheads="1"/>
          </p:cNvSpPr>
          <p:nvPr/>
        </p:nvSpPr>
        <p:spPr bwMode="auto">
          <a:xfrm>
            <a:off x="4995863" y="2181225"/>
            <a:ext cx="4240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1100"/>
              <a:t>Система связи здания отнесена является одной из систем инженерно-технического обеспечения здания (Глава 1, ст. 2 п. 2)</a:t>
            </a:r>
          </a:p>
        </p:txBody>
      </p:sp>
      <p:sp>
        <p:nvSpPr>
          <p:cNvPr id="10262" name="Rectangle 1"/>
          <p:cNvSpPr>
            <a:spLocks noChangeArrowheads="1"/>
          </p:cNvSpPr>
          <p:nvPr/>
        </p:nvSpPr>
        <p:spPr bwMode="auto">
          <a:xfrm>
            <a:off x="4899025" y="3071813"/>
            <a:ext cx="4240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1100"/>
              <a:t>Устанавливается перечень обязательных к исполнению национальных стандартов и сводов правил в области капитального строительства, в том числе СП 54.13330.2011 «СНИП31-01-2003 «Здания жилые многоквартирные» и СП 118.13330.2012 «СНиП 31-06-2009 «Общественные здания и сооружения»</a:t>
            </a:r>
          </a:p>
        </p:txBody>
      </p:sp>
      <p:sp>
        <p:nvSpPr>
          <p:cNvPr id="10263" name="Rectangle 1"/>
          <p:cNvSpPr>
            <a:spLocks noChangeArrowheads="1"/>
          </p:cNvSpPr>
          <p:nvPr/>
        </p:nvSpPr>
        <p:spPr bwMode="auto">
          <a:xfrm>
            <a:off x="4899025" y="4470400"/>
            <a:ext cx="42402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1100"/>
              <a:t>В жилых зданиях следует предусматривать радиофикацию (Глава 4, ст. 4.6.)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1100"/>
              <a:t>На крышах жилых зданий следует предусматривать установку антенн коллективного приема передач и стоек проводных сетей радиовещания (Глава 4, ст. 4.7.)</a:t>
            </a:r>
          </a:p>
        </p:txBody>
      </p:sp>
      <p:sp>
        <p:nvSpPr>
          <p:cNvPr id="10264" name="Прямоугольник 20"/>
          <p:cNvSpPr>
            <a:spLocks noChangeArrowheads="1"/>
          </p:cNvSpPr>
          <p:nvPr/>
        </p:nvSpPr>
        <p:spPr bwMode="auto">
          <a:xfrm>
            <a:off x="4897438" y="5613400"/>
            <a:ext cx="4235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1100"/>
              <a:t>В помещениях охраны всех типов общественных зданий следует предусматривать наличие радиотрансляционной абонентской точки (Глава 6, ст. 6.48)</a:t>
            </a:r>
          </a:p>
        </p:txBody>
      </p:sp>
      <p:pic>
        <p:nvPicPr>
          <p:cNvPr id="10265" name="Picture 3" descr="1-2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3" y="6151563"/>
            <a:ext cx="883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19"/>
          <p:cNvSpPr>
            <a:spLocks noChangeArrowheads="1"/>
          </p:cNvSpPr>
          <p:nvPr/>
        </p:nvSpPr>
        <p:spPr bwMode="auto">
          <a:xfrm>
            <a:off x="277813" y="54927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В градостроительном законодательстве Российской Федерации установлена обязательная радиофикация многоквартирных домов и общественных зданий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1-2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6218238"/>
            <a:ext cx="883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8"/>
          <p:cNvSpPr>
            <a:spLocks noChangeArrowheads="1"/>
          </p:cNvSpPr>
          <p:nvPr/>
        </p:nvSpPr>
        <p:spPr bwMode="auto">
          <a:xfrm>
            <a:off x="-463550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Arial Narrow" pitchFamily="34" charset="0"/>
            </a:endParaRPr>
          </a:p>
        </p:txBody>
      </p:sp>
      <p:pic>
        <p:nvPicPr>
          <p:cNvPr id="12292" name="Picture 4" descr="1-1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88"/>
            <a:ext cx="91440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8482013" y="6492875"/>
            <a:ext cx="406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298D085-855C-4ECB-9FB3-FF63FA21ED4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2294" name="Rectangle 37"/>
          <p:cNvSpPr>
            <a:spLocks noChangeArrowheads="1"/>
          </p:cNvSpPr>
          <p:nvPr/>
        </p:nvSpPr>
        <p:spPr bwMode="auto">
          <a:xfrm>
            <a:off x="238125" y="-44450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88695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88695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88695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Регулирование вопросов проектирования, строительства и эксплуатации сетей проводного радиовещания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6063" y="2647950"/>
            <a:ext cx="856138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6063" y="4602163"/>
            <a:ext cx="4306887" cy="47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683125" y="1098550"/>
            <a:ext cx="4241800" cy="1477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Правила технической эксплуатации сетей проводного вещания, утверждённых Приказом Минсвязи СССР от 23.03.1997 №44</a:t>
            </a:r>
          </a:p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Правилах применения оборудования проводного вещания, утверждённых Приказом </a:t>
            </a:r>
            <a:r>
              <a:rPr lang="ru-RU" sz="1000" dirty="0" err="1"/>
              <a:t>Мининформсвязи</a:t>
            </a:r>
            <a:r>
              <a:rPr lang="ru-RU" sz="1000" dirty="0"/>
              <a:t> РФ от 07.12.2006 №160</a:t>
            </a:r>
          </a:p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000" dirty="0"/>
              <a:t>Правил строительства и ремонта воздушных линий связи и радиотрансляционных сетей, утверждённых Приказом Минсвязи СССР от 29.12.1972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946275" y="1103313"/>
            <a:ext cx="2592388" cy="14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Проектируется, строится  и эксплуатируется силами оператора проводного радиовещания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933575" y="2786063"/>
            <a:ext cx="2605088" cy="742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Проектируется, строится  и застройщиком по ТУ, выданным оператором проводного радиовещания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933575" y="3656013"/>
            <a:ext cx="2605088" cy="819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 здания или управляющая компания обеспечивает работоспособность инфраструктуры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683125" y="2786063"/>
            <a:ext cx="4241800" cy="3459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54.13330.2011 «СНИП31-01-2003  «Здания жилые многоквартирные»</a:t>
            </a:r>
          </a:p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118.13330.2012 «СНиП 31-06-2009 «Общественные здания и сооружения»</a:t>
            </a:r>
          </a:p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133.13330.2012 «Сети проводного радиовещания  и оповещения в зданиях и сооружениях. Нормы проектирования» </a:t>
            </a:r>
          </a:p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оказания услуг проводного вещания (утв. Постановлением Правительства РФ от 6 июня 2005 г. N 353: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946275" y="4689475"/>
            <a:ext cx="2606675" cy="742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Проектируется, строится  и застройщиком по ТУ, выданным оператором проводного радиовещания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946275" y="5518150"/>
            <a:ext cx="2606675" cy="744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 помещения обеспечивает работоспособность абонентской радиоточки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46063" y="1123950"/>
            <a:ext cx="1582737" cy="1458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3-й уровень</a:t>
            </a:r>
          </a:p>
          <a:p>
            <a:pPr eaLnBrk="1" hangingPunct="1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оператора проводного радиовещания</a:t>
            </a:r>
          </a:p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46063" y="2786063"/>
            <a:ext cx="1582737" cy="168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2-й уровень</a:t>
            </a:r>
          </a:p>
          <a:p>
            <a:pPr eaLnBrk="1" hangingPunct="1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Общедомовая (объектовая) сеть проводного радиовещания  и оповещения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58763" y="4689475"/>
            <a:ext cx="1582737" cy="1573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1-й уровень</a:t>
            </a:r>
          </a:p>
          <a:p>
            <a:pPr eaLnBrk="1" hangingPunct="1"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Абонентские радиоточки, инфраструктура внутри квартиры/офиса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9"/>
          <p:cNvSpPr>
            <a:spLocks noChangeArrowheads="1"/>
          </p:cNvSpPr>
          <p:nvPr/>
        </p:nvSpPr>
        <p:spPr bwMode="auto">
          <a:xfrm>
            <a:off x="238125" y="49847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</a:rPr>
              <a:t>Сети проводного радиовещания на территории Российской Федерации проектируются, строятся и эксплуатируются в соответствии с установленными нормами и правилами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95288" y="82550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86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Правила и нормы проектирования сетей проводного радиовещания и оповещения в зданиях и сооружениях</a:t>
            </a:r>
            <a:endParaRPr lang="ru-RU" alt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9" name="Рисунок 11" descr="свод правил пв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05263"/>
            <a:ext cx="1584325" cy="2159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Рисунок 12" descr="свод правил эс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1584325" cy="22320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2519363" y="1916113"/>
            <a:ext cx="66246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/>
              <a:t>Системы проводного радиовещания обязательны во всех группах зданий  и сооружений (п. 4.4. Свода правил):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200"/>
              <a:t> жилые, в т. ч. временного проживания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200"/>
              <a:t> учебно-воспитательные, административные, общественные и корпоративные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200"/>
              <a:t> культурно-просветительные, зрелищные, спортивные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200"/>
              <a:t> здравоохранения и социальной защиты населения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200"/>
              <a:t> социальной защиты населения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200"/>
              <a:t> надземные и подземные автостоянки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200"/>
              <a:t> производственные и потенциально опасные</a:t>
            </a:r>
            <a:endParaRPr lang="ru-RU" altLang="ru-RU" sz="1200" b="1"/>
          </a:p>
        </p:txBody>
      </p:sp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2339975" y="1268413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>
                <a:solidFill>
                  <a:srgbClr val="C00000"/>
                </a:solidFill>
              </a:rPr>
              <a:t>Свод правил СП 134.13330.2012 «Системы электросвязи зданий и сооружений. Основные положения проектирования» (Приказ Минрегиона России от 5 апреля 2012 года №160, зарегистрирован в Росстандарте)</a:t>
            </a:r>
            <a:endParaRPr lang="ru-RU" altLang="ru-RU" sz="1200"/>
          </a:p>
        </p:txBody>
      </p:sp>
      <p:sp>
        <p:nvSpPr>
          <p:cNvPr id="14343" name="Прямоугольник 10"/>
          <p:cNvSpPr>
            <a:spLocks noChangeArrowheads="1"/>
          </p:cNvSpPr>
          <p:nvPr/>
        </p:nvSpPr>
        <p:spPr bwMode="auto">
          <a:xfrm>
            <a:off x="2339975" y="3644900"/>
            <a:ext cx="6480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>
                <a:solidFill>
                  <a:srgbClr val="C00000"/>
                </a:solidFill>
              </a:rPr>
              <a:t>Свод правил СП 133.13330.2012 Сети проводного радиовещания  и оповещения в зданиях и сооружениях. Нормы проектирования» (Приказ Минрегиона России от 5 апреля 2012 года №159, зарегистрирован в Росстандарте)</a:t>
            </a:r>
            <a:endParaRPr lang="ru-RU" altLang="ru-RU" sz="1200"/>
          </a:p>
        </p:txBody>
      </p:sp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2519363" y="4221163"/>
            <a:ext cx="6624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1200" b="1"/>
              <a:t>Система проводного радиовещания</a:t>
            </a:r>
            <a:r>
              <a:rPr lang="ru-RU" altLang="ru-RU" sz="1200"/>
              <a:t> </a:t>
            </a:r>
            <a:r>
              <a:rPr lang="ru-RU" altLang="ru-RU" sz="1200" b="1"/>
              <a:t>предназначена для обеспечения населения услугами радиовещания, а также обеспечения централизованной передачи сигналов оповещения и информации как в условиях мирного, так и военного времени (п. 4.1. Свода правил)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1200" b="1"/>
              <a:t>Требования к энергонезависимости </a:t>
            </a:r>
            <a:r>
              <a:rPr lang="ru-RU" altLang="ru-RU" sz="1200"/>
              <a:t>сетей проводного радиовещания и оповещения, организационно-техническому обеспечению устойчивого функционирования в чрезвычайных ситуациях, защите оборудования и передаваемой по нему информации от несанкционированного доступа </a:t>
            </a:r>
            <a:r>
              <a:rPr lang="ru-RU" altLang="ru-RU" sz="1200" b="1"/>
              <a:t>безусловны и обязательны </a:t>
            </a:r>
            <a:r>
              <a:rPr lang="ru-RU" altLang="ru-RU" sz="1200"/>
              <a:t>при проектировании жилых и общественных зданий и сооружений в связи со спецификой выполняемых задач </a:t>
            </a:r>
            <a:r>
              <a:rPr lang="ru-RU" altLang="ru-RU" sz="1200" b="1"/>
              <a:t>(п. 4.6. Свода правил)</a:t>
            </a:r>
          </a:p>
        </p:txBody>
      </p:sp>
      <p:sp>
        <p:nvSpPr>
          <p:cNvPr id="14345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53188"/>
            <a:ext cx="298450" cy="268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81BC2F-8FB4-46AD-A0E9-6D6F8FACC7B8}" type="slidenum">
              <a:rPr lang="ru-RU" altLang="ru-RU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6" name="Прямоугольник 7"/>
          <p:cNvSpPr>
            <a:spLocks noChangeArrowheads="1"/>
          </p:cNvSpPr>
          <p:nvPr/>
        </p:nvSpPr>
        <p:spPr bwMode="auto">
          <a:xfrm>
            <a:off x="395288" y="723900"/>
            <a:ext cx="8389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Инфраструктура проводного радиовещания  и оповещения внутри зданий  и сооружений должна строиться в соответствии с установленными или рекомендованными на федеральном уровне нормами и правилами</a:t>
            </a:r>
          </a:p>
        </p:txBody>
      </p:sp>
      <p:pic>
        <p:nvPicPr>
          <p:cNvPr id="14347" name="Picture 3" descr="1-2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2825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" descr="1-1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975"/>
            <a:ext cx="91440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8"/>
          <p:cNvSpPr>
            <a:spLocks noChangeArrowheads="1"/>
          </p:cNvSpPr>
          <p:nvPr/>
        </p:nvSpPr>
        <p:spPr bwMode="auto">
          <a:xfrm>
            <a:off x="-463550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Arial Narrow" pitchFamily="34" charset="0"/>
            </a:endParaRPr>
          </a:p>
        </p:txBody>
      </p:sp>
      <p:pic>
        <p:nvPicPr>
          <p:cNvPr id="15363" name="Picture 4" descr="1-1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1112838"/>
            <a:ext cx="91440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1-2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21388"/>
            <a:ext cx="883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B944592-65D6-4CED-983E-60C837E3938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5366" name="Rectangle 37"/>
          <p:cNvSpPr>
            <a:spLocks noChangeArrowheads="1"/>
          </p:cNvSpPr>
          <p:nvPr/>
        </p:nvSpPr>
        <p:spPr bwMode="auto">
          <a:xfrm>
            <a:off x="250825" y="188913"/>
            <a:ext cx="8642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88695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88695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88695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Основные виды норм и требований, установленные в СП 133.13330.2012 </a:t>
            </a:r>
          </a:p>
        </p:txBody>
      </p:sp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468313" y="857250"/>
            <a:ext cx="838835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 smtClean="0">
              <a:latin typeface="Arial" panose="020B0604020202020204" pitchFamily="34" charset="0"/>
            </a:endParaRP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Требования к </a:t>
            </a:r>
            <a:r>
              <a:rPr lang="ru-RU" altLang="ru-RU" sz="1600" dirty="0" err="1" smtClean="0">
                <a:latin typeface="Arial" panose="020B0604020202020204" pitchFamily="34" charset="0"/>
              </a:rPr>
              <a:t>энергонезависимости</a:t>
            </a:r>
            <a:r>
              <a:rPr lang="ru-RU" altLang="ru-RU" sz="1600" dirty="0" smtClean="0">
                <a:latin typeface="Arial" panose="020B0604020202020204" pitchFamily="34" charset="0"/>
              </a:rPr>
              <a:t> сетей проводного вещания и оповещения в зданиях и сооружениях</a:t>
            </a: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Требования по 100% резервированию низкочастотных усилителей</a:t>
            </a: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Требования к содержанию рабочего проекта</a:t>
            </a: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Нормы  и требования к вводам кабеля радиотрансляции в здания  и сооружения</a:t>
            </a: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Нормы  и требования к установке стоечных опор</a:t>
            </a: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Требования к помещениям для размещения ЗТП, УС и ТА</a:t>
            </a: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Нормы и требования к домовой сети проводного радиовещания</a:t>
            </a: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Нормы  и требования к установке этажных динамиков оповещения</a:t>
            </a: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Нормы по количеству радиоточек в зданиях и сооружениях различного типа</a:t>
            </a: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Основные требования к проектированию и построению ЛСО и ОСО</a:t>
            </a:r>
          </a:p>
          <a:p>
            <a:pPr marL="268288" indent="-268288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Основные требования к системам оповещения городских и сельских поселений со слаборазвитой телекоммуникационной инфраструктурой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600" dirty="0" smtClean="0">
              <a:latin typeface="Arial" panose="020B0604020202020204" pitchFamily="34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304800" y="565150"/>
            <a:ext cx="838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Правила устанавливают основные требования и нормы к построению внутридомовых и </a:t>
            </a:r>
            <a:r>
              <a:rPr lang="ru-RU" altLang="ru-RU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внутриобъектовых</a:t>
            </a:r>
            <a:r>
              <a:rPr lang="ru-RU" alt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сетей проводного радиовещания и оповещения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8"/>
          <p:cNvSpPr>
            <a:spLocks noChangeArrowheads="1"/>
          </p:cNvSpPr>
          <p:nvPr/>
        </p:nvSpPr>
        <p:spPr bwMode="auto">
          <a:xfrm>
            <a:off x="-463550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Arial Narrow" pitchFamily="34" charset="0"/>
            </a:endParaRPr>
          </a:p>
        </p:txBody>
      </p:sp>
      <p:pic>
        <p:nvPicPr>
          <p:cNvPr id="17411" name="Picture 3" descr="1-2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76925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804025" y="63817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7CC6ECA-939B-4455-9D08-255202F4EFE6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7414" name="Rectangle 37"/>
          <p:cNvSpPr>
            <a:spLocks noChangeArrowheads="1"/>
          </p:cNvSpPr>
          <p:nvPr/>
        </p:nvSpPr>
        <p:spPr bwMode="auto">
          <a:xfrm>
            <a:off x="304800" y="93663"/>
            <a:ext cx="856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886950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88695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88695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88695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Возможные архитектуры сетей проводного вещания и их применение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1788" y="4556125"/>
            <a:ext cx="87852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ru-RU" altLang="ru-RU" sz="1200" b="1"/>
              <a:t>Централизованная система с однозвенной сетью </a:t>
            </a:r>
            <a:r>
              <a:rPr lang="ru-RU" altLang="ru-RU" sz="1200"/>
              <a:t>– небольшие населённые пункты, отдельные здания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1200" b="1"/>
              <a:t>Централизованная система с двухзвенной сетью </a:t>
            </a:r>
            <a:r>
              <a:rPr lang="ru-RU" altLang="ru-RU" sz="1200"/>
              <a:t>–</a:t>
            </a:r>
            <a:r>
              <a:rPr lang="ru-RU" altLang="ru-RU" sz="1200" b="1"/>
              <a:t> </a:t>
            </a:r>
            <a:r>
              <a:rPr lang="ru-RU" altLang="ru-RU" sz="1200"/>
              <a:t>небольшие города (50-100 тыс. чел.)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1200" b="1"/>
              <a:t>Децентрализованная система с двухзвенной (или трехзвенной) сетью </a:t>
            </a:r>
            <a:r>
              <a:rPr lang="ru-RU" altLang="ru-RU" sz="1200"/>
              <a:t>– города с населением до 150-200 тыс. чел.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 sz="1200" b="1"/>
              <a:t>Децентрализованная система с трёхзвенной сетью </a:t>
            </a:r>
            <a:r>
              <a:rPr lang="ru-RU" altLang="ru-RU" sz="1200"/>
              <a:t>– города с населением свыше 200 тыс. чел.</a:t>
            </a:r>
          </a:p>
        </p:txBody>
      </p:sp>
      <p:grpSp>
        <p:nvGrpSpPr>
          <p:cNvPr id="17415" name="Группа 55"/>
          <p:cNvGrpSpPr>
            <a:grpSpLocks/>
          </p:cNvGrpSpPr>
          <p:nvPr/>
        </p:nvGrpSpPr>
        <p:grpSpPr bwMode="auto">
          <a:xfrm>
            <a:off x="1123950" y="1303338"/>
            <a:ext cx="7200900" cy="2881312"/>
            <a:chOff x="-731547" y="1817326"/>
            <a:chExt cx="8904394" cy="3581325"/>
          </a:xfrm>
        </p:grpSpPr>
        <p:cxnSp>
          <p:nvCxnSpPr>
            <p:cNvPr id="18" name="Соединительная линия уступом 17"/>
            <p:cNvCxnSpPr>
              <a:stCxn id="30" idx="2"/>
              <a:endCxn id="17455" idx="0"/>
            </p:cNvCxnSpPr>
            <p:nvPr/>
          </p:nvCxnSpPr>
          <p:spPr>
            <a:xfrm rot="16200000" flipH="1">
              <a:off x="-115945" y="3484377"/>
              <a:ext cx="692586" cy="270901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0" name="TextBox 128"/>
            <p:cNvSpPr txBox="1">
              <a:spLocks noChangeArrowheads="1"/>
            </p:cNvSpPr>
            <p:nvPr/>
          </p:nvSpPr>
          <p:spPr bwMode="auto">
            <a:xfrm>
              <a:off x="-401241" y="2761506"/>
              <a:ext cx="19288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800" b="1">
                  <a:latin typeface="Times New Roman" pitchFamily="18" charset="0"/>
                  <a:cs typeface="Times New Roman" pitchFamily="18" charset="0"/>
                </a:rPr>
                <a:t>ЦУС</a:t>
              </a:r>
            </a:p>
          </p:txBody>
        </p:sp>
        <p:cxnSp>
          <p:nvCxnSpPr>
            <p:cNvPr id="20" name="Соединительная линия уступом 53"/>
            <p:cNvCxnSpPr>
              <a:stCxn id="21" idx="3"/>
              <a:endCxn id="30" idx="3"/>
            </p:cNvCxnSpPr>
            <p:nvPr/>
          </p:nvCxnSpPr>
          <p:spPr>
            <a:xfrm rot="16200000" flipV="1">
              <a:off x="1380370" y="1951204"/>
              <a:ext cx="126284" cy="1413396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блако 20"/>
            <p:cNvSpPr/>
            <p:nvPr/>
          </p:nvSpPr>
          <p:spPr>
            <a:xfrm>
              <a:off x="825152" y="2648035"/>
              <a:ext cx="2652080" cy="128454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IP-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магистраль</a:t>
              </a:r>
            </a:p>
          </p:txBody>
        </p:sp>
        <p:grpSp>
          <p:nvGrpSpPr>
            <p:cNvPr id="17423" name="Группа 101"/>
            <p:cNvGrpSpPr>
              <a:grpSpLocks/>
            </p:cNvGrpSpPr>
            <p:nvPr/>
          </p:nvGrpSpPr>
          <p:grpSpPr bwMode="auto">
            <a:xfrm>
              <a:off x="-731547" y="3966121"/>
              <a:ext cx="2196369" cy="1432530"/>
              <a:chOff x="616108" y="5477281"/>
              <a:chExt cx="2737858" cy="1898321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616108" y="5477281"/>
                <a:ext cx="2738213" cy="189832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7455" name="TextBox 129"/>
              <p:cNvSpPr txBox="1">
                <a:spLocks noChangeArrowheads="1"/>
              </p:cNvSpPr>
              <p:nvPr/>
            </p:nvSpPr>
            <p:spPr bwMode="auto">
              <a:xfrm>
                <a:off x="730185" y="5477283"/>
                <a:ext cx="2509703" cy="760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ru-RU" altLang="ru-RU" sz="1200" b="1"/>
                  <a:t>Орган  управления РСЧС</a:t>
                </a:r>
              </a:p>
            </p:txBody>
          </p:sp>
          <p:pic>
            <p:nvPicPr>
              <p:cNvPr id="17456" name="Рисунок 91" descr="МСС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58339" y="6188300"/>
                <a:ext cx="2009236" cy="1047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24" name="TextBox 89"/>
            <p:cNvSpPr txBox="1">
              <a:spLocks noChangeArrowheads="1"/>
            </p:cNvSpPr>
            <p:nvPr/>
          </p:nvSpPr>
          <p:spPr bwMode="auto">
            <a:xfrm>
              <a:off x="4054654" y="1817326"/>
              <a:ext cx="823638" cy="34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/>
                <a:t>МФЛ</a:t>
              </a:r>
            </a:p>
          </p:txBody>
        </p:sp>
        <p:grpSp>
          <p:nvGrpSpPr>
            <p:cNvPr id="17425" name="Группа 57"/>
            <p:cNvGrpSpPr>
              <a:grpSpLocks/>
            </p:cNvGrpSpPr>
            <p:nvPr/>
          </p:nvGrpSpPr>
          <p:grpSpPr bwMode="auto">
            <a:xfrm>
              <a:off x="-548982" y="1916783"/>
              <a:ext cx="1286340" cy="1357313"/>
              <a:chOff x="99016" y="3932883"/>
              <a:chExt cx="1286340" cy="1357313"/>
            </a:xfrm>
          </p:grpSpPr>
          <p:grpSp>
            <p:nvGrpSpPr>
              <p:cNvPr id="17450" name="Группа 54"/>
              <p:cNvGrpSpPr>
                <a:grpSpLocks/>
              </p:cNvGrpSpPr>
              <p:nvPr/>
            </p:nvGrpSpPr>
            <p:grpSpPr bwMode="auto">
              <a:xfrm>
                <a:off x="99482" y="3932883"/>
                <a:ext cx="1285874" cy="1357313"/>
                <a:chOff x="541179" y="4026223"/>
                <a:chExt cx="1285874" cy="1357313"/>
              </a:xfrm>
            </p:grpSpPr>
            <p:sp>
              <p:nvSpPr>
                <p:cNvPr id="30" name="Скругленный прямоугольник 29"/>
                <p:cNvSpPr/>
                <p:nvPr/>
              </p:nvSpPr>
              <p:spPr>
                <a:xfrm>
                  <a:off x="540712" y="4025425"/>
                  <a:ext cx="1285797" cy="1357549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pic>
              <p:nvPicPr>
                <p:cNvPr id="17453" name="Рисунок 71" descr="ЦУС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24210" y="4324595"/>
                  <a:ext cx="896938" cy="1000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451" name="TextBox 128"/>
              <p:cNvSpPr txBox="1">
                <a:spLocks noChangeArrowheads="1"/>
              </p:cNvSpPr>
              <p:nvPr/>
            </p:nvSpPr>
            <p:spPr bwMode="auto">
              <a:xfrm>
                <a:off x="99016" y="3932883"/>
                <a:ext cx="1285797" cy="34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ru-RU" altLang="ru-RU" sz="1200" b="1"/>
                  <a:t>ЦУС/ЦСПВ</a:t>
                </a:r>
              </a:p>
            </p:txBody>
          </p:sp>
        </p:grpSp>
        <p:sp>
          <p:nvSpPr>
            <p:cNvPr id="17426" name="TextBox 58"/>
            <p:cNvSpPr txBox="1">
              <a:spLocks noChangeArrowheads="1"/>
            </p:cNvSpPr>
            <p:nvPr/>
          </p:nvSpPr>
          <p:spPr bwMode="auto">
            <a:xfrm>
              <a:off x="3419872" y="2132856"/>
              <a:ext cx="792162" cy="425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400"/>
                <a:t>ОУС</a:t>
              </a:r>
            </a:p>
          </p:txBody>
        </p:sp>
        <p:sp>
          <p:nvSpPr>
            <p:cNvPr id="17427" name="TextBox 59"/>
            <p:cNvSpPr txBox="1">
              <a:spLocks noChangeArrowheads="1"/>
            </p:cNvSpPr>
            <p:nvPr/>
          </p:nvSpPr>
          <p:spPr bwMode="auto">
            <a:xfrm>
              <a:off x="6228159" y="3140920"/>
              <a:ext cx="865188" cy="3826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400"/>
                <a:t>ТА</a:t>
              </a:r>
            </a:p>
          </p:txBody>
        </p:sp>
        <p:sp>
          <p:nvSpPr>
            <p:cNvPr id="17428" name="TextBox 60"/>
            <p:cNvSpPr txBox="1">
              <a:spLocks noChangeArrowheads="1"/>
            </p:cNvSpPr>
            <p:nvPr/>
          </p:nvSpPr>
          <p:spPr bwMode="auto">
            <a:xfrm>
              <a:off x="6228159" y="3933081"/>
              <a:ext cx="865188" cy="425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ru-RU" sz="1400"/>
                <a:t>IP-</a:t>
              </a:r>
              <a:r>
                <a:rPr lang="ru-RU" altLang="ru-RU" sz="1400"/>
                <a:t>ПВ</a:t>
              </a:r>
            </a:p>
          </p:txBody>
        </p:sp>
        <p:sp>
          <p:nvSpPr>
            <p:cNvPr id="17429" name="TextBox 62"/>
            <p:cNvSpPr txBox="1">
              <a:spLocks noChangeArrowheads="1"/>
            </p:cNvSpPr>
            <p:nvPr/>
          </p:nvSpPr>
          <p:spPr bwMode="auto">
            <a:xfrm>
              <a:off x="4859734" y="2132857"/>
              <a:ext cx="792163" cy="3826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400"/>
                <a:t>ЗТП</a:t>
              </a:r>
            </a:p>
          </p:txBody>
        </p:sp>
        <p:sp>
          <p:nvSpPr>
            <p:cNvPr id="17430" name="TextBox 63"/>
            <p:cNvSpPr txBox="1">
              <a:spLocks noChangeArrowheads="1"/>
            </p:cNvSpPr>
            <p:nvPr/>
          </p:nvSpPr>
          <p:spPr bwMode="auto">
            <a:xfrm>
              <a:off x="6228159" y="2132857"/>
              <a:ext cx="865188" cy="3826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400"/>
                <a:t>ТА</a:t>
              </a:r>
            </a:p>
          </p:txBody>
        </p:sp>
        <p:sp>
          <p:nvSpPr>
            <p:cNvPr id="17431" name="TextBox 64"/>
            <p:cNvSpPr txBox="1">
              <a:spLocks noChangeArrowheads="1"/>
            </p:cNvSpPr>
            <p:nvPr/>
          </p:nvSpPr>
          <p:spPr bwMode="auto">
            <a:xfrm>
              <a:off x="4932759" y="3140919"/>
              <a:ext cx="792163" cy="425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400"/>
                <a:t>УС</a:t>
              </a:r>
            </a:p>
          </p:txBody>
        </p:sp>
        <p:cxnSp>
          <p:nvCxnSpPr>
            <p:cNvPr id="38" name="Прямая соединительная линия 37"/>
            <p:cNvCxnSpPr>
              <a:stCxn id="21" idx="0"/>
              <a:endCxn id="17426" idx="1"/>
            </p:cNvCxnSpPr>
            <p:nvPr/>
          </p:nvCxnSpPr>
          <p:spPr>
            <a:xfrm flipH="1" flipV="1">
              <a:off x="3420304" y="2346139"/>
              <a:ext cx="54965" cy="943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21" idx="0"/>
              <a:endCxn id="17431" idx="1"/>
            </p:cNvCxnSpPr>
            <p:nvPr/>
          </p:nvCxnSpPr>
          <p:spPr>
            <a:xfrm>
              <a:off x="3475269" y="3289320"/>
              <a:ext cx="1456583" cy="65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stCxn id="21" idx="0"/>
              <a:endCxn id="17428" idx="1"/>
            </p:cNvCxnSpPr>
            <p:nvPr/>
          </p:nvCxnSpPr>
          <p:spPr>
            <a:xfrm>
              <a:off x="3475269" y="3289320"/>
              <a:ext cx="2752196" cy="856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17426" idx="3"/>
              <a:endCxn id="17429" idx="1"/>
            </p:cNvCxnSpPr>
            <p:nvPr/>
          </p:nvCxnSpPr>
          <p:spPr>
            <a:xfrm flipV="1">
              <a:off x="4211412" y="2324433"/>
              <a:ext cx="647806" cy="2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17429" idx="3"/>
              <a:endCxn id="17430" idx="1"/>
            </p:cNvCxnSpPr>
            <p:nvPr/>
          </p:nvCxnSpPr>
          <p:spPr>
            <a:xfrm>
              <a:off x="5652291" y="2324433"/>
              <a:ext cx="5751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17431" idx="3"/>
              <a:endCxn id="17427" idx="1"/>
            </p:cNvCxnSpPr>
            <p:nvPr/>
          </p:nvCxnSpPr>
          <p:spPr>
            <a:xfrm flipV="1">
              <a:off x="5724924" y="3332730"/>
              <a:ext cx="502541" cy="217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8" name="TextBox 89"/>
            <p:cNvSpPr txBox="1">
              <a:spLocks noChangeArrowheads="1"/>
            </p:cNvSpPr>
            <p:nvPr/>
          </p:nvSpPr>
          <p:spPr bwMode="auto">
            <a:xfrm>
              <a:off x="5610415" y="1817326"/>
              <a:ext cx="667777" cy="34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/>
                <a:t>РФЛ</a:t>
              </a:r>
            </a:p>
          </p:txBody>
        </p:sp>
        <p:sp>
          <p:nvSpPr>
            <p:cNvPr id="17439" name="TextBox 89"/>
            <p:cNvSpPr txBox="1">
              <a:spLocks noChangeArrowheads="1"/>
            </p:cNvSpPr>
            <p:nvPr/>
          </p:nvSpPr>
          <p:spPr bwMode="auto">
            <a:xfrm>
              <a:off x="5610415" y="3010813"/>
              <a:ext cx="690641" cy="382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>
                  <a:latin typeface="Times New Roman" pitchFamily="18" charset="0"/>
                  <a:cs typeface="Times New Roman" pitchFamily="18" charset="0"/>
                </a:rPr>
                <a:t>РФЛ</a:t>
              </a:r>
            </a:p>
          </p:txBody>
        </p:sp>
        <p:sp>
          <p:nvSpPr>
            <p:cNvPr id="46" name="Облако 45"/>
            <p:cNvSpPr/>
            <p:nvPr/>
          </p:nvSpPr>
          <p:spPr>
            <a:xfrm rot="16200000">
              <a:off x="6697162" y="2673944"/>
              <a:ext cx="2087627" cy="86374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Домовая сеть </a:t>
              </a:r>
            </a:p>
          </p:txBody>
        </p:sp>
        <p:cxnSp>
          <p:nvCxnSpPr>
            <p:cNvPr id="47" name="Прямая соединительная линия 46"/>
            <p:cNvCxnSpPr>
              <a:stCxn id="17430" idx="3"/>
              <a:endCxn id="46" idx="3"/>
            </p:cNvCxnSpPr>
            <p:nvPr/>
          </p:nvCxnSpPr>
          <p:spPr>
            <a:xfrm>
              <a:off x="7093170" y="2324433"/>
              <a:ext cx="265012" cy="781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17427" idx="3"/>
              <a:endCxn id="46" idx="3"/>
            </p:cNvCxnSpPr>
            <p:nvPr/>
          </p:nvCxnSpPr>
          <p:spPr>
            <a:xfrm flipV="1">
              <a:off x="7093170" y="3105813"/>
              <a:ext cx="265012" cy="226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stCxn id="17428" idx="3"/>
              <a:endCxn id="46" idx="3"/>
            </p:cNvCxnSpPr>
            <p:nvPr/>
          </p:nvCxnSpPr>
          <p:spPr>
            <a:xfrm flipV="1">
              <a:off x="7093170" y="3105813"/>
              <a:ext cx="265012" cy="1039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4" name="TextBox 89"/>
            <p:cNvSpPr txBox="1">
              <a:spLocks noChangeArrowheads="1"/>
            </p:cNvSpPr>
            <p:nvPr/>
          </p:nvSpPr>
          <p:spPr bwMode="auto">
            <a:xfrm>
              <a:off x="7020322" y="2504331"/>
              <a:ext cx="3603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445" name="TextBox 89"/>
            <p:cNvSpPr txBox="1">
              <a:spLocks noChangeArrowheads="1"/>
            </p:cNvSpPr>
            <p:nvPr/>
          </p:nvSpPr>
          <p:spPr bwMode="auto">
            <a:xfrm>
              <a:off x="7020322" y="3069481"/>
              <a:ext cx="3603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446" name="TextBox 89"/>
            <p:cNvSpPr txBox="1">
              <a:spLocks noChangeArrowheads="1"/>
            </p:cNvSpPr>
            <p:nvPr/>
          </p:nvSpPr>
          <p:spPr bwMode="auto">
            <a:xfrm>
              <a:off x="7093347" y="3572719"/>
              <a:ext cx="35877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447" name="TextBox 89"/>
            <p:cNvSpPr txBox="1">
              <a:spLocks noChangeArrowheads="1"/>
            </p:cNvSpPr>
            <p:nvPr/>
          </p:nvSpPr>
          <p:spPr bwMode="auto">
            <a:xfrm>
              <a:off x="5724922" y="2277319"/>
              <a:ext cx="3587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448" name="TextBox 89"/>
            <p:cNvSpPr txBox="1">
              <a:spLocks noChangeArrowheads="1"/>
            </p:cNvSpPr>
            <p:nvPr/>
          </p:nvSpPr>
          <p:spPr bwMode="auto">
            <a:xfrm>
              <a:off x="5793446" y="3408642"/>
              <a:ext cx="360363" cy="276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449" name="TextBox 89"/>
            <p:cNvSpPr txBox="1">
              <a:spLocks noChangeArrowheads="1"/>
            </p:cNvSpPr>
            <p:nvPr/>
          </p:nvSpPr>
          <p:spPr bwMode="auto">
            <a:xfrm>
              <a:off x="4237684" y="2414069"/>
              <a:ext cx="640608" cy="3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0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7416" name="Rectangle 37"/>
          <p:cNvSpPr>
            <a:spLocks noChangeArrowheads="1"/>
          </p:cNvSpPr>
          <p:nvPr/>
        </p:nvSpPr>
        <p:spPr bwMode="auto">
          <a:xfrm>
            <a:off x="3946525" y="3402013"/>
            <a:ext cx="3384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886950" algn="r"/>
              </a:tabLst>
            </a:pPr>
            <a:r>
              <a:rPr lang="ru-RU" altLang="ru-RU" sz="1000" b="1"/>
              <a:t>ЦУС – </a:t>
            </a:r>
            <a:r>
              <a:rPr lang="ru-RU" altLang="ru-RU" sz="1000"/>
              <a:t>Центр управления сетью</a:t>
            </a:r>
          </a:p>
          <a:p>
            <a:pPr>
              <a:tabLst>
                <a:tab pos="9886950" algn="r"/>
              </a:tabLst>
            </a:pPr>
            <a:r>
              <a:rPr lang="ru-RU" altLang="ru-RU" sz="1000" b="1"/>
              <a:t>ЦСПВ</a:t>
            </a:r>
            <a:r>
              <a:rPr lang="ru-RU" altLang="ru-RU" sz="1000"/>
              <a:t> – Центральная станция проводного вещания</a:t>
            </a:r>
          </a:p>
          <a:p>
            <a:pPr>
              <a:tabLst>
                <a:tab pos="9886950" algn="r"/>
              </a:tabLst>
            </a:pPr>
            <a:r>
              <a:rPr lang="ru-RU" altLang="ru-RU" sz="1000" b="1"/>
              <a:t>ОУС </a:t>
            </a:r>
            <a:r>
              <a:rPr lang="ru-RU" altLang="ru-RU" sz="1000"/>
              <a:t>– опорная усилительная станция</a:t>
            </a:r>
          </a:p>
          <a:p>
            <a:pPr>
              <a:tabLst>
                <a:tab pos="9886950" algn="r"/>
              </a:tabLst>
            </a:pPr>
            <a:r>
              <a:rPr lang="ru-RU" altLang="ru-RU" sz="1000" b="1"/>
              <a:t>ЗТП</a:t>
            </a:r>
            <a:r>
              <a:rPr lang="ru-RU" altLang="ru-RU" sz="1000"/>
              <a:t> –  звуковая  трансформаторная подстанция</a:t>
            </a:r>
          </a:p>
          <a:p>
            <a:pPr>
              <a:tabLst>
                <a:tab pos="9886950" algn="r"/>
              </a:tabLst>
            </a:pPr>
            <a:r>
              <a:rPr lang="ru-RU" altLang="ru-RU" sz="1000" b="1"/>
              <a:t>УС</a:t>
            </a:r>
            <a:r>
              <a:rPr lang="ru-RU" altLang="ru-RU" sz="1000"/>
              <a:t> – усилительная станция </a:t>
            </a:r>
          </a:p>
          <a:p>
            <a:pPr>
              <a:tabLst>
                <a:tab pos="9886950" algn="r"/>
              </a:tabLst>
            </a:pPr>
            <a:r>
              <a:rPr lang="ru-RU" altLang="ru-RU" sz="1000" b="1"/>
              <a:t>ТА</a:t>
            </a:r>
            <a:r>
              <a:rPr lang="ru-RU" altLang="ru-RU" sz="1000"/>
              <a:t> – трансформатор абонентский</a:t>
            </a:r>
          </a:p>
        </p:txBody>
      </p:sp>
      <p:pic>
        <p:nvPicPr>
          <p:cNvPr id="17417" name="Picture 4" descr="1-1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5688"/>
            <a:ext cx="914400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7"/>
          <p:cNvSpPr>
            <a:spLocks noChangeArrowheads="1"/>
          </p:cNvSpPr>
          <p:nvPr/>
        </p:nvSpPr>
        <p:spPr bwMode="auto">
          <a:xfrm>
            <a:off x="304800" y="468313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Построение сетей проводного вещания зависит от величины и конфигурации обслуживаемой территории, числа и распределения  по территории абонентских устройств, экономических и эксплуатационных показателей </a:t>
            </a:r>
            <a:endParaRPr lang="ru-RU" altLang="ru-RU" sz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14749</TotalTime>
  <Words>1652</Words>
  <Application>Microsoft Office PowerPoint</Application>
  <PresentationFormat>Экран (4:3)</PresentationFormat>
  <Paragraphs>270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MS PGothic</vt:lpstr>
      <vt:lpstr>Arial Narrow</vt:lpstr>
      <vt:lpstr>Wingdings</vt:lpstr>
      <vt:lpstr>Times New Roman</vt:lpstr>
      <vt:lpstr>DejaVu Sans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Московская городская радиотрансляционная сеть –  78 лет на рынке инфокоммуникационных услуг</dc:title>
  <dc:creator>USER</dc:creator>
  <cp:lastModifiedBy>user</cp:lastModifiedBy>
  <cp:revision>1156</cp:revision>
  <dcterms:created xsi:type="dcterms:W3CDTF">2012-02-27T10:16:14Z</dcterms:created>
  <dcterms:modified xsi:type="dcterms:W3CDTF">2015-07-07T04:11:05Z</dcterms:modified>
</cp:coreProperties>
</file>