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78" r:id="rId1"/>
  </p:sldMasterIdLst>
  <p:notesMasterIdLst>
    <p:notesMasterId r:id="rId20"/>
  </p:notesMasterIdLst>
  <p:sldIdLst>
    <p:sldId id="256" r:id="rId2"/>
    <p:sldId id="314" r:id="rId3"/>
    <p:sldId id="315" r:id="rId4"/>
    <p:sldId id="307" r:id="rId5"/>
    <p:sldId id="317" r:id="rId6"/>
    <p:sldId id="318" r:id="rId7"/>
    <p:sldId id="319" r:id="rId8"/>
    <p:sldId id="308" r:id="rId9"/>
    <p:sldId id="309" r:id="rId10"/>
    <p:sldId id="310" r:id="rId11"/>
    <p:sldId id="311" r:id="rId12"/>
    <p:sldId id="312" r:id="rId13"/>
    <p:sldId id="313" r:id="rId14"/>
    <p:sldId id="295" r:id="rId15"/>
    <p:sldId id="296" r:id="rId16"/>
    <p:sldId id="305" r:id="rId17"/>
    <p:sldId id="304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FFF"/>
    <a:srgbClr val="E1DB32"/>
    <a:srgbClr val="204680"/>
    <a:srgbClr val="14806A"/>
    <a:srgbClr val="588008"/>
    <a:srgbClr val="8A0000"/>
    <a:srgbClr val="D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72" autoAdjust="0"/>
  </p:normalViewPr>
  <p:slideViewPr>
    <p:cSldViewPr snapToGrid="0" snapToObjects="1"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2976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EB710-9AF0-294B-A366-46F9CAD19EFC}" type="doc">
      <dgm:prSet loTypeId="urn:microsoft.com/office/officeart/2008/layout/AccentedPictur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5450D-8878-F54F-8522-EB3F01888481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Обобщенная трудовая функция</a:t>
          </a:r>
          <a:endParaRPr lang="ru-RU" dirty="0">
            <a:solidFill>
              <a:srgbClr val="FFFF00"/>
            </a:solidFill>
          </a:endParaRPr>
        </a:p>
      </dgm:t>
    </dgm:pt>
    <dgm:pt modelId="{018250A9-006F-B54D-A988-E6EE6595EC85}" type="parTrans" cxnId="{5E69CD5E-4807-A542-B875-8A6D49DA30BC}">
      <dgm:prSet/>
      <dgm:spPr/>
      <dgm:t>
        <a:bodyPr/>
        <a:lstStyle/>
        <a:p>
          <a:endParaRPr lang="ru-RU"/>
        </a:p>
      </dgm:t>
    </dgm:pt>
    <dgm:pt modelId="{F85DE5D7-CF57-F049-AABD-E25DDA6704D9}" type="sibTrans" cxnId="{5E69CD5E-4807-A542-B875-8A6D49DA30B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0B8197E4-83D8-ED4F-9423-127AA066B3B0}">
      <dgm:prSet phldrT="[Текст]"/>
      <dgm:spPr/>
      <dgm:t>
        <a:bodyPr/>
        <a:lstStyle/>
        <a:p>
          <a:r>
            <a:rPr lang="ru-RU" dirty="0" smtClean="0"/>
            <a:t>Трудовая функция 1</a:t>
          </a:r>
          <a:endParaRPr lang="ru-RU" dirty="0"/>
        </a:p>
      </dgm:t>
    </dgm:pt>
    <dgm:pt modelId="{28ED51FE-0B59-9D4B-B06F-3EC85AA39CA5}" type="parTrans" cxnId="{83F5D221-DD93-4A4E-8452-C70526810B26}">
      <dgm:prSet/>
      <dgm:spPr/>
      <dgm:t>
        <a:bodyPr/>
        <a:lstStyle/>
        <a:p>
          <a:endParaRPr lang="ru-RU"/>
        </a:p>
      </dgm:t>
    </dgm:pt>
    <dgm:pt modelId="{6AF667EE-A302-7F42-8C23-B0A0FA1A5E88}" type="sibTrans" cxnId="{83F5D221-DD93-4A4E-8452-C70526810B26}">
      <dgm:prSet/>
      <dgm:spPr/>
      <dgm:t>
        <a:bodyPr/>
        <a:lstStyle/>
        <a:p>
          <a:endParaRPr lang="ru-RU"/>
        </a:p>
      </dgm:t>
    </dgm:pt>
    <dgm:pt modelId="{5CDF2F34-2EF7-8E41-8AB6-A2E92EF325F9}">
      <dgm:prSet phldrT="[Текст]"/>
      <dgm:spPr/>
      <dgm:t>
        <a:bodyPr/>
        <a:lstStyle/>
        <a:p>
          <a:r>
            <a:rPr lang="ru-RU" dirty="0" smtClean="0"/>
            <a:t>Трудовая функция 2</a:t>
          </a:r>
          <a:endParaRPr lang="ru-RU" dirty="0"/>
        </a:p>
      </dgm:t>
    </dgm:pt>
    <dgm:pt modelId="{ACA6A86C-0F99-9D4D-A696-0FFBF4DBEAD4}" type="parTrans" cxnId="{F674A653-B849-DA41-9C0B-A356607EE46B}">
      <dgm:prSet/>
      <dgm:spPr/>
      <dgm:t>
        <a:bodyPr/>
        <a:lstStyle/>
        <a:p>
          <a:endParaRPr lang="ru-RU"/>
        </a:p>
      </dgm:t>
    </dgm:pt>
    <dgm:pt modelId="{7C403B3B-0EA1-0648-8E5F-D709ED7A4A04}" type="sibTrans" cxnId="{F674A653-B849-DA41-9C0B-A356607EE46B}">
      <dgm:prSet/>
      <dgm:spPr/>
      <dgm:t>
        <a:bodyPr/>
        <a:lstStyle/>
        <a:p>
          <a:endParaRPr lang="ru-RU"/>
        </a:p>
      </dgm:t>
    </dgm:pt>
    <dgm:pt modelId="{04566723-E358-CA4E-A674-2329C04A4375}">
      <dgm:prSet phldrT="[Текст]"/>
      <dgm:spPr/>
      <dgm:t>
        <a:bodyPr/>
        <a:lstStyle/>
        <a:p>
          <a:r>
            <a:rPr lang="ru-RU" dirty="0" smtClean="0"/>
            <a:t>Трудовая функция 3</a:t>
          </a:r>
          <a:endParaRPr lang="ru-RU" dirty="0"/>
        </a:p>
      </dgm:t>
    </dgm:pt>
    <dgm:pt modelId="{36D3B01F-B175-1F46-9358-47DE24BB3E8D}" type="parTrans" cxnId="{01F1B553-30F8-6646-A28A-CF493547D6C2}">
      <dgm:prSet/>
      <dgm:spPr/>
      <dgm:t>
        <a:bodyPr/>
        <a:lstStyle/>
        <a:p>
          <a:endParaRPr lang="ru-RU"/>
        </a:p>
      </dgm:t>
    </dgm:pt>
    <dgm:pt modelId="{9D399A57-C5AA-4A4F-9614-B1D4CC1FF97A}" type="sibTrans" cxnId="{01F1B553-30F8-6646-A28A-CF493547D6C2}">
      <dgm:prSet/>
      <dgm:spPr/>
      <dgm:t>
        <a:bodyPr/>
        <a:lstStyle/>
        <a:p>
          <a:endParaRPr lang="ru-RU"/>
        </a:p>
      </dgm:t>
    </dgm:pt>
    <dgm:pt modelId="{13FEDBE2-514A-5348-A02C-0C9E391AFCB5}" type="pres">
      <dgm:prSet presAssocID="{665EB710-9AF0-294B-A366-46F9CAD19EF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5F6E264-8A37-B543-B862-5720F2190F8A}" type="pres">
      <dgm:prSet presAssocID="{F85DE5D7-CF57-F049-AABD-E25DDA6704D9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DC0DA50D-BF26-5E4F-9D0B-9426E292FFAD}" type="pres">
      <dgm:prSet presAssocID="{0EB5450D-8878-F54F-8522-EB3F0188848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B47BA-5247-4C4C-81C9-2999EDF5F3C6}" type="pres">
      <dgm:prSet presAssocID="{665EB710-9AF0-294B-A366-46F9CAD19EFC}" presName="linV" presStyleCnt="0"/>
      <dgm:spPr/>
    </dgm:pt>
    <dgm:pt modelId="{4B4F71F3-94AD-B444-9E17-B7F81114AE87}" type="pres">
      <dgm:prSet presAssocID="{0B8197E4-83D8-ED4F-9423-127AA066B3B0}" presName="pair" presStyleCnt="0"/>
      <dgm:spPr/>
    </dgm:pt>
    <dgm:pt modelId="{F99B0730-0C37-414F-893B-901CF6F6734F}" type="pres">
      <dgm:prSet presAssocID="{0B8197E4-83D8-ED4F-9423-127AA066B3B0}" presName="spaceH" presStyleLbl="node1" presStyleIdx="0" presStyleCnt="0"/>
      <dgm:spPr/>
    </dgm:pt>
    <dgm:pt modelId="{3C5AA86D-DFBC-BE44-8096-9B17F5582893}" type="pres">
      <dgm:prSet presAssocID="{0B8197E4-83D8-ED4F-9423-127AA066B3B0}" presName="desPictures" presStyleLbl="alignImgPlace1" presStyleIdx="0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BE2FE6B1-D037-DA43-AFAC-BC94842D179E}" type="pres">
      <dgm:prSet presAssocID="{0B8197E4-83D8-ED4F-9423-127AA066B3B0}" presName="desTextWrapper" presStyleCnt="0"/>
      <dgm:spPr/>
    </dgm:pt>
    <dgm:pt modelId="{0EF97885-3D09-A547-A9A7-223AD7FF56C9}" type="pres">
      <dgm:prSet presAssocID="{0B8197E4-83D8-ED4F-9423-127AA066B3B0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08FF-BEB8-C04B-A15F-6FEC7638D530}" type="pres">
      <dgm:prSet presAssocID="{6AF667EE-A302-7F42-8C23-B0A0FA1A5E88}" presName="spaceV" presStyleCnt="0"/>
      <dgm:spPr/>
    </dgm:pt>
    <dgm:pt modelId="{9A7B4CD3-B6F7-9640-8588-709103E9D9A2}" type="pres">
      <dgm:prSet presAssocID="{5CDF2F34-2EF7-8E41-8AB6-A2E92EF325F9}" presName="pair" presStyleCnt="0"/>
      <dgm:spPr/>
    </dgm:pt>
    <dgm:pt modelId="{0179C79A-1CFB-3841-9061-A3A2FBE17E68}" type="pres">
      <dgm:prSet presAssocID="{5CDF2F34-2EF7-8E41-8AB6-A2E92EF325F9}" presName="spaceH" presStyleLbl="node1" presStyleIdx="0" presStyleCnt="0"/>
      <dgm:spPr/>
    </dgm:pt>
    <dgm:pt modelId="{55118C70-2CC7-2446-8776-0E1EFD442BDF}" type="pres">
      <dgm:prSet presAssocID="{5CDF2F34-2EF7-8E41-8AB6-A2E92EF325F9}" presName="desPictures" presStyleLbl="alignImgPlace1" presStyleIdx="1" presStyleCnt="3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A3C20CC-536A-014D-BB30-AAA1E5A0FDBC}" type="pres">
      <dgm:prSet presAssocID="{5CDF2F34-2EF7-8E41-8AB6-A2E92EF325F9}" presName="desTextWrapper" presStyleCnt="0"/>
      <dgm:spPr/>
    </dgm:pt>
    <dgm:pt modelId="{814B49C4-3931-1A41-ACAC-66C8F922CCEC}" type="pres">
      <dgm:prSet presAssocID="{5CDF2F34-2EF7-8E41-8AB6-A2E92EF325F9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71A55-ED14-504B-AFC5-191EC589DE53}" type="pres">
      <dgm:prSet presAssocID="{7C403B3B-0EA1-0648-8E5F-D709ED7A4A04}" presName="spaceV" presStyleCnt="0"/>
      <dgm:spPr/>
    </dgm:pt>
    <dgm:pt modelId="{E2111DFD-64B5-E84C-9B60-B2FF49DB51C2}" type="pres">
      <dgm:prSet presAssocID="{04566723-E358-CA4E-A674-2329C04A4375}" presName="pair" presStyleCnt="0"/>
      <dgm:spPr/>
    </dgm:pt>
    <dgm:pt modelId="{8B940B62-CDA8-6F48-89FD-3B7D32144C53}" type="pres">
      <dgm:prSet presAssocID="{04566723-E358-CA4E-A674-2329C04A4375}" presName="spaceH" presStyleLbl="node1" presStyleIdx="0" presStyleCnt="0"/>
      <dgm:spPr/>
    </dgm:pt>
    <dgm:pt modelId="{0EE2E76D-9694-6C47-AA18-4C6C4191AA03}" type="pres">
      <dgm:prSet presAssocID="{04566723-E358-CA4E-A674-2329C04A4375}" presName="desPictures" presStyleLbl="alignImgPlace1" presStyleIdx="2" presStyleCnt="3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9C72DF8-43E6-0747-95F3-44FD48820791}" type="pres">
      <dgm:prSet presAssocID="{04566723-E358-CA4E-A674-2329C04A4375}" presName="desTextWrapper" presStyleCnt="0"/>
      <dgm:spPr/>
    </dgm:pt>
    <dgm:pt modelId="{5E5B4315-C7FF-E54C-AF47-1E71D94321F5}" type="pres">
      <dgm:prSet presAssocID="{04566723-E358-CA4E-A674-2329C04A4375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7BBB3-E071-A345-9CEE-364354823A86}" type="pres">
      <dgm:prSet presAssocID="{665EB710-9AF0-294B-A366-46F9CAD19EFC}" presName="maxNode" presStyleCnt="0"/>
      <dgm:spPr/>
    </dgm:pt>
    <dgm:pt modelId="{64D10DA3-84A6-AE4B-B410-D5BB8EF35677}" type="pres">
      <dgm:prSet presAssocID="{665EB710-9AF0-294B-A366-46F9CAD19EFC}" presName="Name33" presStyleCnt="0"/>
      <dgm:spPr/>
    </dgm:pt>
  </dgm:ptLst>
  <dgm:cxnLst>
    <dgm:cxn modelId="{F7A4559F-9F35-CC4D-A700-85C7ACD7692C}" type="presOf" srcId="{04566723-E358-CA4E-A674-2329C04A4375}" destId="{5E5B4315-C7FF-E54C-AF47-1E71D94321F5}" srcOrd="0" destOrd="0" presId="urn:microsoft.com/office/officeart/2008/layout/AccentedPicture"/>
    <dgm:cxn modelId="{5E69CD5E-4807-A542-B875-8A6D49DA30BC}" srcId="{665EB710-9AF0-294B-A366-46F9CAD19EFC}" destId="{0EB5450D-8878-F54F-8522-EB3F01888481}" srcOrd="0" destOrd="0" parTransId="{018250A9-006F-B54D-A988-E6EE6595EC85}" sibTransId="{F85DE5D7-CF57-F049-AABD-E25DDA6704D9}"/>
    <dgm:cxn modelId="{01F1B553-30F8-6646-A28A-CF493547D6C2}" srcId="{665EB710-9AF0-294B-A366-46F9CAD19EFC}" destId="{04566723-E358-CA4E-A674-2329C04A4375}" srcOrd="3" destOrd="0" parTransId="{36D3B01F-B175-1F46-9358-47DE24BB3E8D}" sibTransId="{9D399A57-C5AA-4A4F-9614-B1D4CC1FF97A}"/>
    <dgm:cxn modelId="{F674A653-B849-DA41-9C0B-A356607EE46B}" srcId="{665EB710-9AF0-294B-A366-46F9CAD19EFC}" destId="{5CDF2F34-2EF7-8E41-8AB6-A2E92EF325F9}" srcOrd="2" destOrd="0" parTransId="{ACA6A86C-0F99-9D4D-A696-0FFBF4DBEAD4}" sibTransId="{7C403B3B-0EA1-0648-8E5F-D709ED7A4A04}"/>
    <dgm:cxn modelId="{DFCE3B41-CEDE-8640-898C-D36D246D5F3C}" type="presOf" srcId="{F85DE5D7-CF57-F049-AABD-E25DDA6704D9}" destId="{D5F6E264-8A37-B543-B862-5720F2190F8A}" srcOrd="0" destOrd="0" presId="urn:microsoft.com/office/officeart/2008/layout/AccentedPicture"/>
    <dgm:cxn modelId="{409F4EE7-9886-2644-9671-6D44BAD82A7A}" type="presOf" srcId="{665EB710-9AF0-294B-A366-46F9CAD19EFC}" destId="{13FEDBE2-514A-5348-A02C-0C9E391AFCB5}" srcOrd="0" destOrd="0" presId="urn:microsoft.com/office/officeart/2008/layout/AccentedPicture"/>
    <dgm:cxn modelId="{FA19A5E9-71FA-6940-94DB-8502831DF67F}" type="presOf" srcId="{0EB5450D-8878-F54F-8522-EB3F01888481}" destId="{DC0DA50D-BF26-5E4F-9D0B-9426E292FFAD}" srcOrd="0" destOrd="0" presId="urn:microsoft.com/office/officeart/2008/layout/AccentedPicture"/>
    <dgm:cxn modelId="{83F5D221-DD93-4A4E-8452-C70526810B26}" srcId="{665EB710-9AF0-294B-A366-46F9CAD19EFC}" destId="{0B8197E4-83D8-ED4F-9423-127AA066B3B0}" srcOrd="1" destOrd="0" parTransId="{28ED51FE-0B59-9D4B-B06F-3EC85AA39CA5}" sibTransId="{6AF667EE-A302-7F42-8C23-B0A0FA1A5E88}"/>
    <dgm:cxn modelId="{CF0B3EF6-E0E5-0749-B8D4-1CB5C624A702}" type="presOf" srcId="{0B8197E4-83D8-ED4F-9423-127AA066B3B0}" destId="{0EF97885-3D09-A547-A9A7-223AD7FF56C9}" srcOrd="0" destOrd="0" presId="urn:microsoft.com/office/officeart/2008/layout/AccentedPicture"/>
    <dgm:cxn modelId="{3CC8AD5F-7E7D-224E-85B2-8D8038C70A96}" type="presOf" srcId="{5CDF2F34-2EF7-8E41-8AB6-A2E92EF325F9}" destId="{814B49C4-3931-1A41-ACAC-66C8F922CCEC}" srcOrd="0" destOrd="0" presId="urn:microsoft.com/office/officeart/2008/layout/AccentedPicture"/>
    <dgm:cxn modelId="{377D3F4D-A000-7740-9520-F2C24A315FBD}" type="presParOf" srcId="{13FEDBE2-514A-5348-A02C-0C9E391AFCB5}" destId="{D5F6E264-8A37-B543-B862-5720F2190F8A}" srcOrd="0" destOrd="0" presId="urn:microsoft.com/office/officeart/2008/layout/AccentedPicture"/>
    <dgm:cxn modelId="{14DEF526-3A14-4F4E-95BB-0D83BD78DFBF}" type="presParOf" srcId="{13FEDBE2-514A-5348-A02C-0C9E391AFCB5}" destId="{DC0DA50D-BF26-5E4F-9D0B-9426E292FFAD}" srcOrd="1" destOrd="0" presId="urn:microsoft.com/office/officeart/2008/layout/AccentedPicture"/>
    <dgm:cxn modelId="{E42ACD68-2568-D34B-A6D1-067E92CF1D1C}" type="presParOf" srcId="{13FEDBE2-514A-5348-A02C-0C9E391AFCB5}" destId="{DBAB47BA-5247-4C4C-81C9-2999EDF5F3C6}" srcOrd="2" destOrd="0" presId="urn:microsoft.com/office/officeart/2008/layout/AccentedPicture"/>
    <dgm:cxn modelId="{0FB27F62-DCBE-9046-9CCC-9F6581DC3698}" type="presParOf" srcId="{DBAB47BA-5247-4C4C-81C9-2999EDF5F3C6}" destId="{4B4F71F3-94AD-B444-9E17-B7F81114AE87}" srcOrd="0" destOrd="0" presId="urn:microsoft.com/office/officeart/2008/layout/AccentedPicture"/>
    <dgm:cxn modelId="{D2DDE884-E502-E948-8AEB-096698896C1C}" type="presParOf" srcId="{4B4F71F3-94AD-B444-9E17-B7F81114AE87}" destId="{F99B0730-0C37-414F-893B-901CF6F6734F}" srcOrd="0" destOrd="0" presId="urn:microsoft.com/office/officeart/2008/layout/AccentedPicture"/>
    <dgm:cxn modelId="{78BA1EC0-3869-E64D-9442-4DB6F925D74A}" type="presParOf" srcId="{4B4F71F3-94AD-B444-9E17-B7F81114AE87}" destId="{3C5AA86D-DFBC-BE44-8096-9B17F5582893}" srcOrd="1" destOrd="0" presId="urn:microsoft.com/office/officeart/2008/layout/AccentedPicture"/>
    <dgm:cxn modelId="{E33A5975-CEA7-F941-A5C4-F54C48A984D9}" type="presParOf" srcId="{4B4F71F3-94AD-B444-9E17-B7F81114AE87}" destId="{BE2FE6B1-D037-DA43-AFAC-BC94842D179E}" srcOrd="2" destOrd="0" presId="urn:microsoft.com/office/officeart/2008/layout/AccentedPicture"/>
    <dgm:cxn modelId="{46D135E4-D7E8-E842-9BB4-1BEF3AFE1A38}" type="presParOf" srcId="{BE2FE6B1-D037-DA43-AFAC-BC94842D179E}" destId="{0EF97885-3D09-A547-A9A7-223AD7FF56C9}" srcOrd="0" destOrd="0" presId="urn:microsoft.com/office/officeart/2008/layout/AccentedPicture"/>
    <dgm:cxn modelId="{44F0CC2D-01BF-384C-B3D6-922A65FA5B54}" type="presParOf" srcId="{DBAB47BA-5247-4C4C-81C9-2999EDF5F3C6}" destId="{D57A08FF-BEB8-C04B-A15F-6FEC7638D530}" srcOrd="1" destOrd="0" presId="urn:microsoft.com/office/officeart/2008/layout/AccentedPicture"/>
    <dgm:cxn modelId="{486F0530-2037-EC46-9209-80100FD9559C}" type="presParOf" srcId="{DBAB47BA-5247-4C4C-81C9-2999EDF5F3C6}" destId="{9A7B4CD3-B6F7-9640-8588-709103E9D9A2}" srcOrd="2" destOrd="0" presId="urn:microsoft.com/office/officeart/2008/layout/AccentedPicture"/>
    <dgm:cxn modelId="{8FF3B952-B849-F243-B997-2C902EBFF9DD}" type="presParOf" srcId="{9A7B4CD3-B6F7-9640-8588-709103E9D9A2}" destId="{0179C79A-1CFB-3841-9061-A3A2FBE17E68}" srcOrd="0" destOrd="0" presId="urn:microsoft.com/office/officeart/2008/layout/AccentedPicture"/>
    <dgm:cxn modelId="{BE7985CD-28BA-2B49-AC74-E664E0F3977F}" type="presParOf" srcId="{9A7B4CD3-B6F7-9640-8588-709103E9D9A2}" destId="{55118C70-2CC7-2446-8776-0E1EFD442BDF}" srcOrd="1" destOrd="0" presId="urn:microsoft.com/office/officeart/2008/layout/AccentedPicture"/>
    <dgm:cxn modelId="{425C9C85-842B-EB4F-88B5-A70F2B6BFA7B}" type="presParOf" srcId="{9A7B4CD3-B6F7-9640-8588-709103E9D9A2}" destId="{DA3C20CC-536A-014D-BB30-AAA1E5A0FDBC}" srcOrd="2" destOrd="0" presId="urn:microsoft.com/office/officeart/2008/layout/AccentedPicture"/>
    <dgm:cxn modelId="{FDB28117-6FCE-A245-A60F-38B02B4C0513}" type="presParOf" srcId="{DA3C20CC-536A-014D-BB30-AAA1E5A0FDBC}" destId="{814B49C4-3931-1A41-ACAC-66C8F922CCEC}" srcOrd="0" destOrd="0" presId="urn:microsoft.com/office/officeart/2008/layout/AccentedPicture"/>
    <dgm:cxn modelId="{8B3122CF-B956-5B45-8C6C-9193E4C536A3}" type="presParOf" srcId="{DBAB47BA-5247-4C4C-81C9-2999EDF5F3C6}" destId="{46A71A55-ED14-504B-AFC5-191EC589DE53}" srcOrd="3" destOrd="0" presId="urn:microsoft.com/office/officeart/2008/layout/AccentedPicture"/>
    <dgm:cxn modelId="{208682E9-CAEF-814E-A0F0-6D9E44825D93}" type="presParOf" srcId="{DBAB47BA-5247-4C4C-81C9-2999EDF5F3C6}" destId="{E2111DFD-64B5-E84C-9B60-B2FF49DB51C2}" srcOrd="4" destOrd="0" presId="urn:microsoft.com/office/officeart/2008/layout/AccentedPicture"/>
    <dgm:cxn modelId="{F6E0261F-747E-9645-A005-01EFF94CD9E5}" type="presParOf" srcId="{E2111DFD-64B5-E84C-9B60-B2FF49DB51C2}" destId="{8B940B62-CDA8-6F48-89FD-3B7D32144C53}" srcOrd="0" destOrd="0" presId="urn:microsoft.com/office/officeart/2008/layout/AccentedPicture"/>
    <dgm:cxn modelId="{7F529DE0-6877-9846-A785-58A51CB6A317}" type="presParOf" srcId="{E2111DFD-64B5-E84C-9B60-B2FF49DB51C2}" destId="{0EE2E76D-9694-6C47-AA18-4C6C4191AA03}" srcOrd="1" destOrd="0" presId="urn:microsoft.com/office/officeart/2008/layout/AccentedPicture"/>
    <dgm:cxn modelId="{C5EBE4C2-299D-4E42-8200-386523513B45}" type="presParOf" srcId="{E2111DFD-64B5-E84C-9B60-B2FF49DB51C2}" destId="{59C72DF8-43E6-0747-95F3-44FD48820791}" srcOrd="2" destOrd="0" presId="urn:microsoft.com/office/officeart/2008/layout/AccentedPicture"/>
    <dgm:cxn modelId="{952214CA-37AA-914C-879E-D3002B589326}" type="presParOf" srcId="{59C72DF8-43E6-0747-95F3-44FD48820791}" destId="{5E5B4315-C7FF-E54C-AF47-1E71D94321F5}" srcOrd="0" destOrd="0" presId="urn:microsoft.com/office/officeart/2008/layout/AccentedPicture"/>
    <dgm:cxn modelId="{7E1C82E2-91D8-D443-A04E-9A023768FFCF}" type="presParOf" srcId="{13FEDBE2-514A-5348-A02C-0C9E391AFCB5}" destId="{5237BBB3-E071-A345-9CEE-364354823A86}" srcOrd="3" destOrd="0" presId="urn:microsoft.com/office/officeart/2008/layout/AccentedPicture"/>
    <dgm:cxn modelId="{43AEFD03-3333-6D49-B000-67812C0E9613}" type="presParOf" srcId="{5237BBB3-E071-A345-9CEE-364354823A86}" destId="{64D10DA3-84A6-AE4B-B410-D5BB8EF3567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EB710-9AF0-294B-A366-46F9CAD19EFC}" type="doc">
      <dgm:prSet loTypeId="urn:microsoft.com/office/officeart/2008/layout/AccentedPictur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5450D-8878-F54F-8522-EB3F01888481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Учебная дисциплина</a:t>
          </a:r>
          <a:endParaRPr lang="ru-RU" dirty="0">
            <a:solidFill>
              <a:srgbClr val="FFFF00"/>
            </a:solidFill>
          </a:endParaRPr>
        </a:p>
      </dgm:t>
    </dgm:pt>
    <dgm:pt modelId="{018250A9-006F-B54D-A988-E6EE6595EC85}" type="parTrans" cxnId="{5E69CD5E-4807-A542-B875-8A6D49DA30BC}">
      <dgm:prSet/>
      <dgm:spPr/>
      <dgm:t>
        <a:bodyPr/>
        <a:lstStyle/>
        <a:p>
          <a:endParaRPr lang="ru-RU"/>
        </a:p>
      </dgm:t>
    </dgm:pt>
    <dgm:pt modelId="{F85DE5D7-CF57-F049-AABD-E25DDA6704D9}" type="sibTrans" cxnId="{5E69CD5E-4807-A542-B875-8A6D49DA30B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0B8197E4-83D8-ED4F-9423-127AA066B3B0}">
      <dgm:prSet phldrT="[Текст]"/>
      <dgm:spPr/>
      <dgm:t>
        <a:bodyPr/>
        <a:lstStyle/>
        <a:p>
          <a:r>
            <a:rPr lang="ru-RU" dirty="0" smtClean="0"/>
            <a:t>Знать</a:t>
          </a:r>
          <a:endParaRPr lang="ru-RU" dirty="0"/>
        </a:p>
      </dgm:t>
    </dgm:pt>
    <dgm:pt modelId="{28ED51FE-0B59-9D4B-B06F-3EC85AA39CA5}" type="parTrans" cxnId="{83F5D221-DD93-4A4E-8452-C70526810B26}">
      <dgm:prSet/>
      <dgm:spPr/>
      <dgm:t>
        <a:bodyPr/>
        <a:lstStyle/>
        <a:p>
          <a:endParaRPr lang="ru-RU"/>
        </a:p>
      </dgm:t>
    </dgm:pt>
    <dgm:pt modelId="{6AF667EE-A302-7F42-8C23-B0A0FA1A5E88}" type="sibTrans" cxnId="{83F5D221-DD93-4A4E-8452-C70526810B26}">
      <dgm:prSet/>
      <dgm:spPr/>
      <dgm:t>
        <a:bodyPr/>
        <a:lstStyle/>
        <a:p>
          <a:endParaRPr lang="ru-RU"/>
        </a:p>
      </dgm:t>
    </dgm:pt>
    <dgm:pt modelId="{5CDF2F34-2EF7-8E41-8AB6-A2E92EF325F9}">
      <dgm:prSet phldrT="[Текст]"/>
      <dgm:spPr/>
      <dgm:t>
        <a:bodyPr/>
        <a:lstStyle/>
        <a:p>
          <a:r>
            <a:rPr lang="ru-RU" dirty="0" smtClean="0"/>
            <a:t>Уметь</a:t>
          </a:r>
          <a:endParaRPr lang="ru-RU" dirty="0"/>
        </a:p>
      </dgm:t>
    </dgm:pt>
    <dgm:pt modelId="{ACA6A86C-0F99-9D4D-A696-0FFBF4DBEAD4}" type="parTrans" cxnId="{F674A653-B849-DA41-9C0B-A356607EE46B}">
      <dgm:prSet/>
      <dgm:spPr/>
      <dgm:t>
        <a:bodyPr/>
        <a:lstStyle/>
        <a:p>
          <a:endParaRPr lang="ru-RU"/>
        </a:p>
      </dgm:t>
    </dgm:pt>
    <dgm:pt modelId="{7C403B3B-0EA1-0648-8E5F-D709ED7A4A04}" type="sibTrans" cxnId="{F674A653-B849-DA41-9C0B-A356607EE46B}">
      <dgm:prSet/>
      <dgm:spPr/>
      <dgm:t>
        <a:bodyPr/>
        <a:lstStyle/>
        <a:p>
          <a:endParaRPr lang="ru-RU"/>
        </a:p>
      </dgm:t>
    </dgm:pt>
    <dgm:pt modelId="{04566723-E358-CA4E-A674-2329C04A4375}">
      <dgm:prSet phldrT="[Текст]"/>
      <dgm:spPr/>
      <dgm:t>
        <a:bodyPr/>
        <a:lstStyle/>
        <a:p>
          <a:r>
            <a:rPr lang="ru-RU" dirty="0" smtClean="0"/>
            <a:t>Владеть</a:t>
          </a:r>
          <a:endParaRPr lang="ru-RU" dirty="0"/>
        </a:p>
      </dgm:t>
    </dgm:pt>
    <dgm:pt modelId="{36D3B01F-B175-1F46-9358-47DE24BB3E8D}" type="parTrans" cxnId="{01F1B553-30F8-6646-A28A-CF493547D6C2}">
      <dgm:prSet/>
      <dgm:spPr/>
      <dgm:t>
        <a:bodyPr/>
        <a:lstStyle/>
        <a:p>
          <a:endParaRPr lang="ru-RU"/>
        </a:p>
      </dgm:t>
    </dgm:pt>
    <dgm:pt modelId="{9D399A57-C5AA-4A4F-9614-B1D4CC1FF97A}" type="sibTrans" cxnId="{01F1B553-30F8-6646-A28A-CF493547D6C2}">
      <dgm:prSet/>
      <dgm:spPr/>
      <dgm:t>
        <a:bodyPr/>
        <a:lstStyle/>
        <a:p>
          <a:endParaRPr lang="ru-RU"/>
        </a:p>
      </dgm:t>
    </dgm:pt>
    <dgm:pt modelId="{13FEDBE2-514A-5348-A02C-0C9E391AFCB5}" type="pres">
      <dgm:prSet presAssocID="{665EB710-9AF0-294B-A366-46F9CAD19EFC}" presName="Name0" presStyleCnt="0">
        <dgm:presLayoutVars>
          <dgm:dir val="rev"/>
        </dgm:presLayoutVars>
      </dgm:prSet>
      <dgm:spPr/>
      <dgm:t>
        <a:bodyPr/>
        <a:lstStyle/>
        <a:p>
          <a:endParaRPr lang="ru-RU"/>
        </a:p>
      </dgm:t>
    </dgm:pt>
    <dgm:pt modelId="{D5F6E264-8A37-B543-B862-5720F2190F8A}" type="pres">
      <dgm:prSet presAssocID="{F85DE5D7-CF57-F049-AABD-E25DDA6704D9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DC0DA50D-BF26-5E4F-9D0B-9426E292FFAD}" type="pres">
      <dgm:prSet presAssocID="{0EB5450D-8878-F54F-8522-EB3F0188848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B47BA-5247-4C4C-81C9-2999EDF5F3C6}" type="pres">
      <dgm:prSet presAssocID="{665EB710-9AF0-294B-A366-46F9CAD19EFC}" presName="linV" presStyleCnt="0"/>
      <dgm:spPr/>
    </dgm:pt>
    <dgm:pt modelId="{4B4F71F3-94AD-B444-9E17-B7F81114AE87}" type="pres">
      <dgm:prSet presAssocID="{0B8197E4-83D8-ED4F-9423-127AA066B3B0}" presName="pair" presStyleCnt="0"/>
      <dgm:spPr/>
    </dgm:pt>
    <dgm:pt modelId="{F99B0730-0C37-414F-893B-901CF6F6734F}" type="pres">
      <dgm:prSet presAssocID="{0B8197E4-83D8-ED4F-9423-127AA066B3B0}" presName="spaceH" presStyleLbl="node1" presStyleIdx="0" presStyleCnt="0"/>
      <dgm:spPr/>
    </dgm:pt>
    <dgm:pt modelId="{3C5AA86D-DFBC-BE44-8096-9B17F5582893}" type="pres">
      <dgm:prSet presAssocID="{0B8197E4-83D8-ED4F-9423-127AA066B3B0}" presName="desPictures" presStyleLbl="alignImgPlace1" presStyleIdx="0" presStyleCnt="3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E2FE6B1-D037-DA43-AFAC-BC94842D179E}" type="pres">
      <dgm:prSet presAssocID="{0B8197E4-83D8-ED4F-9423-127AA066B3B0}" presName="desTextWrapper" presStyleCnt="0"/>
      <dgm:spPr/>
    </dgm:pt>
    <dgm:pt modelId="{0EF97885-3D09-A547-A9A7-223AD7FF56C9}" type="pres">
      <dgm:prSet presAssocID="{0B8197E4-83D8-ED4F-9423-127AA066B3B0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08FF-BEB8-C04B-A15F-6FEC7638D530}" type="pres">
      <dgm:prSet presAssocID="{6AF667EE-A302-7F42-8C23-B0A0FA1A5E88}" presName="spaceV" presStyleCnt="0"/>
      <dgm:spPr/>
    </dgm:pt>
    <dgm:pt modelId="{9A7B4CD3-B6F7-9640-8588-709103E9D9A2}" type="pres">
      <dgm:prSet presAssocID="{5CDF2F34-2EF7-8E41-8AB6-A2E92EF325F9}" presName="pair" presStyleCnt="0"/>
      <dgm:spPr/>
    </dgm:pt>
    <dgm:pt modelId="{0179C79A-1CFB-3841-9061-A3A2FBE17E68}" type="pres">
      <dgm:prSet presAssocID="{5CDF2F34-2EF7-8E41-8AB6-A2E92EF325F9}" presName="spaceH" presStyleLbl="node1" presStyleIdx="0" presStyleCnt="0"/>
      <dgm:spPr/>
    </dgm:pt>
    <dgm:pt modelId="{55118C70-2CC7-2446-8776-0E1EFD442BDF}" type="pres">
      <dgm:prSet presAssocID="{5CDF2F34-2EF7-8E41-8AB6-A2E92EF325F9}" presName="desPictures" presStyleLbl="alignImgPlace1" presStyleIdx="1" presStyleCnt="3"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DA3C20CC-536A-014D-BB30-AAA1E5A0FDBC}" type="pres">
      <dgm:prSet presAssocID="{5CDF2F34-2EF7-8E41-8AB6-A2E92EF325F9}" presName="desTextWrapper" presStyleCnt="0"/>
      <dgm:spPr/>
    </dgm:pt>
    <dgm:pt modelId="{814B49C4-3931-1A41-ACAC-66C8F922CCEC}" type="pres">
      <dgm:prSet presAssocID="{5CDF2F34-2EF7-8E41-8AB6-A2E92EF325F9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71A55-ED14-504B-AFC5-191EC589DE53}" type="pres">
      <dgm:prSet presAssocID="{7C403B3B-0EA1-0648-8E5F-D709ED7A4A04}" presName="spaceV" presStyleCnt="0"/>
      <dgm:spPr/>
    </dgm:pt>
    <dgm:pt modelId="{E2111DFD-64B5-E84C-9B60-B2FF49DB51C2}" type="pres">
      <dgm:prSet presAssocID="{04566723-E358-CA4E-A674-2329C04A4375}" presName="pair" presStyleCnt="0"/>
      <dgm:spPr/>
    </dgm:pt>
    <dgm:pt modelId="{8B940B62-CDA8-6F48-89FD-3B7D32144C53}" type="pres">
      <dgm:prSet presAssocID="{04566723-E358-CA4E-A674-2329C04A4375}" presName="spaceH" presStyleLbl="node1" presStyleIdx="0" presStyleCnt="0"/>
      <dgm:spPr/>
    </dgm:pt>
    <dgm:pt modelId="{0EE2E76D-9694-6C47-AA18-4C6C4191AA03}" type="pres">
      <dgm:prSet presAssocID="{04566723-E358-CA4E-A674-2329C04A4375}" presName="desPictures" presStyleLbl="alignImgPlace1" presStyleIdx="2" presStyleCnt="3"/>
      <dgm:spPr>
        <a:solidFill>
          <a:srgbClr val="008000"/>
        </a:solidFill>
      </dgm:spPr>
      <dgm:t>
        <a:bodyPr/>
        <a:lstStyle/>
        <a:p>
          <a:endParaRPr lang="ru-RU"/>
        </a:p>
      </dgm:t>
    </dgm:pt>
    <dgm:pt modelId="{59C72DF8-43E6-0747-95F3-44FD48820791}" type="pres">
      <dgm:prSet presAssocID="{04566723-E358-CA4E-A674-2329C04A4375}" presName="desTextWrapper" presStyleCnt="0"/>
      <dgm:spPr/>
    </dgm:pt>
    <dgm:pt modelId="{5E5B4315-C7FF-E54C-AF47-1E71D94321F5}" type="pres">
      <dgm:prSet presAssocID="{04566723-E358-CA4E-A674-2329C04A4375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7BBB3-E071-A345-9CEE-364354823A86}" type="pres">
      <dgm:prSet presAssocID="{665EB710-9AF0-294B-A366-46F9CAD19EFC}" presName="maxNode" presStyleCnt="0"/>
      <dgm:spPr/>
    </dgm:pt>
    <dgm:pt modelId="{64D10DA3-84A6-AE4B-B410-D5BB8EF35677}" type="pres">
      <dgm:prSet presAssocID="{665EB710-9AF0-294B-A366-46F9CAD19EFC}" presName="Name33" presStyleCnt="0"/>
      <dgm:spPr/>
    </dgm:pt>
  </dgm:ptLst>
  <dgm:cxnLst>
    <dgm:cxn modelId="{C13B4900-FDF6-BB47-B530-7FFFB6F6F3B0}" type="presOf" srcId="{F85DE5D7-CF57-F049-AABD-E25DDA6704D9}" destId="{D5F6E264-8A37-B543-B862-5720F2190F8A}" srcOrd="0" destOrd="0" presId="urn:microsoft.com/office/officeart/2008/layout/AccentedPicture"/>
    <dgm:cxn modelId="{5E69CD5E-4807-A542-B875-8A6D49DA30BC}" srcId="{665EB710-9AF0-294B-A366-46F9CAD19EFC}" destId="{0EB5450D-8878-F54F-8522-EB3F01888481}" srcOrd="0" destOrd="0" parTransId="{018250A9-006F-B54D-A988-E6EE6595EC85}" sibTransId="{F85DE5D7-CF57-F049-AABD-E25DDA6704D9}"/>
    <dgm:cxn modelId="{07BC31F7-5922-5240-B193-3C90328A0FFC}" type="presOf" srcId="{04566723-E358-CA4E-A674-2329C04A4375}" destId="{5E5B4315-C7FF-E54C-AF47-1E71D94321F5}" srcOrd="0" destOrd="0" presId="urn:microsoft.com/office/officeart/2008/layout/AccentedPicture"/>
    <dgm:cxn modelId="{4BA27188-F352-FD4A-9F0B-2B925CAA4A34}" type="presOf" srcId="{0EB5450D-8878-F54F-8522-EB3F01888481}" destId="{DC0DA50D-BF26-5E4F-9D0B-9426E292FFAD}" srcOrd="0" destOrd="0" presId="urn:microsoft.com/office/officeart/2008/layout/AccentedPicture"/>
    <dgm:cxn modelId="{01F1B553-30F8-6646-A28A-CF493547D6C2}" srcId="{665EB710-9AF0-294B-A366-46F9CAD19EFC}" destId="{04566723-E358-CA4E-A674-2329C04A4375}" srcOrd="3" destOrd="0" parTransId="{36D3B01F-B175-1F46-9358-47DE24BB3E8D}" sibTransId="{9D399A57-C5AA-4A4F-9614-B1D4CC1FF97A}"/>
    <dgm:cxn modelId="{F674A653-B849-DA41-9C0B-A356607EE46B}" srcId="{665EB710-9AF0-294B-A366-46F9CAD19EFC}" destId="{5CDF2F34-2EF7-8E41-8AB6-A2E92EF325F9}" srcOrd="2" destOrd="0" parTransId="{ACA6A86C-0F99-9D4D-A696-0FFBF4DBEAD4}" sibTransId="{7C403B3B-0EA1-0648-8E5F-D709ED7A4A04}"/>
    <dgm:cxn modelId="{88C3E100-DDEB-8D4D-8A4F-20E2B9AF67F1}" type="presOf" srcId="{0B8197E4-83D8-ED4F-9423-127AA066B3B0}" destId="{0EF97885-3D09-A547-A9A7-223AD7FF56C9}" srcOrd="0" destOrd="0" presId="urn:microsoft.com/office/officeart/2008/layout/AccentedPicture"/>
    <dgm:cxn modelId="{37C9DA71-1B41-134C-ACD3-40AAB16182DD}" type="presOf" srcId="{665EB710-9AF0-294B-A366-46F9CAD19EFC}" destId="{13FEDBE2-514A-5348-A02C-0C9E391AFCB5}" srcOrd="0" destOrd="0" presId="urn:microsoft.com/office/officeart/2008/layout/AccentedPicture"/>
    <dgm:cxn modelId="{83F5D221-DD93-4A4E-8452-C70526810B26}" srcId="{665EB710-9AF0-294B-A366-46F9CAD19EFC}" destId="{0B8197E4-83D8-ED4F-9423-127AA066B3B0}" srcOrd="1" destOrd="0" parTransId="{28ED51FE-0B59-9D4B-B06F-3EC85AA39CA5}" sibTransId="{6AF667EE-A302-7F42-8C23-B0A0FA1A5E88}"/>
    <dgm:cxn modelId="{F09F0EA0-E461-AA46-9890-6830547F5E60}" type="presOf" srcId="{5CDF2F34-2EF7-8E41-8AB6-A2E92EF325F9}" destId="{814B49C4-3931-1A41-ACAC-66C8F922CCEC}" srcOrd="0" destOrd="0" presId="urn:microsoft.com/office/officeart/2008/layout/AccentedPicture"/>
    <dgm:cxn modelId="{2DBBB3F4-09E1-F341-A4E3-F9FEFC13570E}" type="presParOf" srcId="{13FEDBE2-514A-5348-A02C-0C9E391AFCB5}" destId="{D5F6E264-8A37-B543-B862-5720F2190F8A}" srcOrd="0" destOrd="0" presId="urn:microsoft.com/office/officeart/2008/layout/AccentedPicture"/>
    <dgm:cxn modelId="{59D39610-5434-6C4C-ADF7-DBBC633D3190}" type="presParOf" srcId="{13FEDBE2-514A-5348-A02C-0C9E391AFCB5}" destId="{DC0DA50D-BF26-5E4F-9D0B-9426E292FFAD}" srcOrd="1" destOrd="0" presId="urn:microsoft.com/office/officeart/2008/layout/AccentedPicture"/>
    <dgm:cxn modelId="{F68251D0-1141-7146-9DF3-FF638183E1DA}" type="presParOf" srcId="{13FEDBE2-514A-5348-A02C-0C9E391AFCB5}" destId="{DBAB47BA-5247-4C4C-81C9-2999EDF5F3C6}" srcOrd="2" destOrd="0" presId="urn:microsoft.com/office/officeart/2008/layout/AccentedPicture"/>
    <dgm:cxn modelId="{0494F428-89FD-AC48-9BC9-6D31A53B742F}" type="presParOf" srcId="{DBAB47BA-5247-4C4C-81C9-2999EDF5F3C6}" destId="{4B4F71F3-94AD-B444-9E17-B7F81114AE87}" srcOrd="0" destOrd="0" presId="urn:microsoft.com/office/officeart/2008/layout/AccentedPicture"/>
    <dgm:cxn modelId="{9A82C40E-EC94-104A-BC8C-A5DD3DC2929F}" type="presParOf" srcId="{4B4F71F3-94AD-B444-9E17-B7F81114AE87}" destId="{F99B0730-0C37-414F-893B-901CF6F6734F}" srcOrd="0" destOrd="0" presId="urn:microsoft.com/office/officeart/2008/layout/AccentedPicture"/>
    <dgm:cxn modelId="{81E2A54A-6C83-5C47-887A-007C920D57F1}" type="presParOf" srcId="{4B4F71F3-94AD-B444-9E17-B7F81114AE87}" destId="{3C5AA86D-DFBC-BE44-8096-9B17F5582893}" srcOrd="1" destOrd="0" presId="urn:microsoft.com/office/officeart/2008/layout/AccentedPicture"/>
    <dgm:cxn modelId="{612BA396-C45D-EA4F-8E60-AF3BF8FD5750}" type="presParOf" srcId="{4B4F71F3-94AD-B444-9E17-B7F81114AE87}" destId="{BE2FE6B1-D037-DA43-AFAC-BC94842D179E}" srcOrd="2" destOrd="0" presId="urn:microsoft.com/office/officeart/2008/layout/AccentedPicture"/>
    <dgm:cxn modelId="{14B6D7CF-3F43-1943-B20B-F0DE5932EFDF}" type="presParOf" srcId="{BE2FE6B1-D037-DA43-AFAC-BC94842D179E}" destId="{0EF97885-3D09-A547-A9A7-223AD7FF56C9}" srcOrd="0" destOrd="0" presId="urn:microsoft.com/office/officeart/2008/layout/AccentedPicture"/>
    <dgm:cxn modelId="{1A34EEF4-7407-D84D-8ED8-FF8506221AED}" type="presParOf" srcId="{DBAB47BA-5247-4C4C-81C9-2999EDF5F3C6}" destId="{D57A08FF-BEB8-C04B-A15F-6FEC7638D530}" srcOrd="1" destOrd="0" presId="urn:microsoft.com/office/officeart/2008/layout/AccentedPicture"/>
    <dgm:cxn modelId="{FAADFE21-4C93-8A48-B09B-C37E36840B4F}" type="presParOf" srcId="{DBAB47BA-5247-4C4C-81C9-2999EDF5F3C6}" destId="{9A7B4CD3-B6F7-9640-8588-709103E9D9A2}" srcOrd="2" destOrd="0" presId="urn:microsoft.com/office/officeart/2008/layout/AccentedPicture"/>
    <dgm:cxn modelId="{59D411C8-AAAB-F548-A8A2-3BE771FB2AF4}" type="presParOf" srcId="{9A7B4CD3-B6F7-9640-8588-709103E9D9A2}" destId="{0179C79A-1CFB-3841-9061-A3A2FBE17E68}" srcOrd="0" destOrd="0" presId="urn:microsoft.com/office/officeart/2008/layout/AccentedPicture"/>
    <dgm:cxn modelId="{2C9ADCC4-58E6-1D4C-A04C-1C6C40DA0C16}" type="presParOf" srcId="{9A7B4CD3-B6F7-9640-8588-709103E9D9A2}" destId="{55118C70-2CC7-2446-8776-0E1EFD442BDF}" srcOrd="1" destOrd="0" presId="urn:microsoft.com/office/officeart/2008/layout/AccentedPicture"/>
    <dgm:cxn modelId="{D57FF5F4-8E2F-A94D-B049-D437E47D785F}" type="presParOf" srcId="{9A7B4CD3-B6F7-9640-8588-709103E9D9A2}" destId="{DA3C20CC-536A-014D-BB30-AAA1E5A0FDBC}" srcOrd="2" destOrd="0" presId="urn:microsoft.com/office/officeart/2008/layout/AccentedPicture"/>
    <dgm:cxn modelId="{ACFFCEAA-D3A5-0A49-B299-876DC638E01E}" type="presParOf" srcId="{DA3C20CC-536A-014D-BB30-AAA1E5A0FDBC}" destId="{814B49C4-3931-1A41-ACAC-66C8F922CCEC}" srcOrd="0" destOrd="0" presId="urn:microsoft.com/office/officeart/2008/layout/AccentedPicture"/>
    <dgm:cxn modelId="{FD5ED2B1-F0AE-054E-855E-2E9CEB810A45}" type="presParOf" srcId="{DBAB47BA-5247-4C4C-81C9-2999EDF5F3C6}" destId="{46A71A55-ED14-504B-AFC5-191EC589DE53}" srcOrd="3" destOrd="0" presId="urn:microsoft.com/office/officeart/2008/layout/AccentedPicture"/>
    <dgm:cxn modelId="{29887488-1CFE-2C4F-B1A8-5D1496FDC237}" type="presParOf" srcId="{DBAB47BA-5247-4C4C-81C9-2999EDF5F3C6}" destId="{E2111DFD-64B5-E84C-9B60-B2FF49DB51C2}" srcOrd="4" destOrd="0" presId="urn:microsoft.com/office/officeart/2008/layout/AccentedPicture"/>
    <dgm:cxn modelId="{DB892AB2-63A4-B841-BC31-AC3D4B306C52}" type="presParOf" srcId="{E2111DFD-64B5-E84C-9B60-B2FF49DB51C2}" destId="{8B940B62-CDA8-6F48-89FD-3B7D32144C53}" srcOrd="0" destOrd="0" presId="urn:microsoft.com/office/officeart/2008/layout/AccentedPicture"/>
    <dgm:cxn modelId="{8C0606BC-DE0D-394B-8475-E1A12C13FDF0}" type="presParOf" srcId="{E2111DFD-64B5-E84C-9B60-B2FF49DB51C2}" destId="{0EE2E76D-9694-6C47-AA18-4C6C4191AA03}" srcOrd="1" destOrd="0" presId="urn:microsoft.com/office/officeart/2008/layout/AccentedPicture"/>
    <dgm:cxn modelId="{8A8F438A-B1B0-9B42-AC83-CBFC5D18C269}" type="presParOf" srcId="{E2111DFD-64B5-E84C-9B60-B2FF49DB51C2}" destId="{59C72DF8-43E6-0747-95F3-44FD48820791}" srcOrd="2" destOrd="0" presId="urn:microsoft.com/office/officeart/2008/layout/AccentedPicture"/>
    <dgm:cxn modelId="{95EFBC1C-0092-7A4E-82A1-03FD25EBDB3A}" type="presParOf" srcId="{59C72DF8-43E6-0747-95F3-44FD48820791}" destId="{5E5B4315-C7FF-E54C-AF47-1E71D94321F5}" srcOrd="0" destOrd="0" presId="urn:microsoft.com/office/officeart/2008/layout/AccentedPicture"/>
    <dgm:cxn modelId="{FE4CA5FD-3F56-5F49-8A05-A5B712626777}" type="presParOf" srcId="{13FEDBE2-514A-5348-A02C-0C9E391AFCB5}" destId="{5237BBB3-E071-A345-9CEE-364354823A86}" srcOrd="3" destOrd="0" presId="urn:microsoft.com/office/officeart/2008/layout/AccentedPicture"/>
    <dgm:cxn modelId="{DA52DCE4-6896-6543-AC3E-FEC9A9C64717}" type="presParOf" srcId="{5237BBB3-E071-A345-9CEE-364354823A86}" destId="{64D10DA3-84A6-AE4B-B410-D5BB8EF3567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6E264-8A37-B543-B862-5720F2190F8A}">
      <dsp:nvSpPr>
        <dsp:cNvPr id="0" name=""/>
        <dsp:cNvSpPr/>
      </dsp:nvSpPr>
      <dsp:spPr>
        <a:xfrm>
          <a:off x="14687" y="548284"/>
          <a:ext cx="988165" cy="126041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DA50D-BF26-5E4F-9D0B-9426E292FFAD}">
      <dsp:nvSpPr>
        <dsp:cNvPr id="0" name=""/>
        <dsp:cNvSpPr/>
      </dsp:nvSpPr>
      <dsp:spPr>
        <a:xfrm>
          <a:off x="54214" y="1002034"/>
          <a:ext cx="760887" cy="75624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00"/>
              </a:solidFill>
            </a:rPr>
            <a:t>Обобщенная трудовая функция</a:t>
          </a:r>
          <a:endParaRPr lang="ru-RU" sz="1000" kern="1200" dirty="0">
            <a:solidFill>
              <a:srgbClr val="FFFF00"/>
            </a:solidFill>
          </a:endParaRPr>
        </a:p>
      </dsp:txBody>
      <dsp:txXfrm>
        <a:off x="54214" y="1002034"/>
        <a:ext cx="760887" cy="756249"/>
      </dsp:txXfrm>
    </dsp:sp>
    <dsp:sp modelId="{3C5AA86D-DFBC-BE44-8096-9B17F5582893}">
      <dsp:nvSpPr>
        <dsp:cNvPr id="0" name=""/>
        <dsp:cNvSpPr/>
      </dsp:nvSpPr>
      <dsp:spPr>
        <a:xfrm>
          <a:off x="832697" y="485263"/>
          <a:ext cx="340312" cy="340312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F97885-3D09-A547-A9A7-223AD7FF56C9}">
      <dsp:nvSpPr>
        <dsp:cNvPr id="0" name=""/>
        <dsp:cNvSpPr/>
      </dsp:nvSpPr>
      <dsp:spPr>
        <a:xfrm>
          <a:off x="1173009" y="485263"/>
          <a:ext cx="492856" cy="3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2032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Трудовая функция 1</a:t>
          </a:r>
          <a:endParaRPr lang="ru-RU" sz="800" kern="1200" dirty="0"/>
        </a:p>
      </dsp:txBody>
      <dsp:txXfrm>
        <a:off x="1173009" y="485263"/>
        <a:ext cx="492856" cy="340312"/>
      </dsp:txXfrm>
    </dsp:sp>
    <dsp:sp modelId="{55118C70-2CC7-2446-8776-0E1EFD442BDF}">
      <dsp:nvSpPr>
        <dsp:cNvPr id="0" name=""/>
        <dsp:cNvSpPr/>
      </dsp:nvSpPr>
      <dsp:spPr>
        <a:xfrm>
          <a:off x="832697" y="886832"/>
          <a:ext cx="340312" cy="34031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B49C4-3931-1A41-ACAC-66C8F922CCEC}">
      <dsp:nvSpPr>
        <dsp:cNvPr id="0" name=""/>
        <dsp:cNvSpPr/>
      </dsp:nvSpPr>
      <dsp:spPr>
        <a:xfrm>
          <a:off x="1173009" y="886832"/>
          <a:ext cx="492856" cy="3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2032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Трудовая функция 2</a:t>
          </a:r>
          <a:endParaRPr lang="ru-RU" sz="800" kern="1200" dirty="0"/>
        </a:p>
      </dsp:txBody>
      <dsp:txXfrm>
        <a:off x="1173009" y="886832"/>
        <a:ext cx="492856" cy="340312"/>
      </dsp:txXfrm>
    </dsp:sp>
    <dsp:sp modelId="{0EE2E76D-9694-6C47-AA18-4C6C4191AA03}">
      <dsp:nvSpPr>
        <dsp:cNvPr id="0" name=""/>
        <dsp:cNvSpPr/>
      </dsp:nvSpPr>
      <dsp:spPr>
        <a:xfrm>
          <a:off x="832697" y="1288400"/>
          <a:ext cx="340312" cy="34031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B4315-C7FF-E54C-AF47-1E71D94321F5}">
      <dsp:nvSpPr>
        <dsp:cNvPr id="0" name=""/>
        <dsp:cNvSpPr/>
      </dsp:nvSpPr>
      <dsp:spPr>
        <a:xfrm>
          <a:off x="1173009" y="1288400"/>
          <a:ext cx="492856" cy="3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2032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Трудовая функция 3</a:t>
          </a:r>
          <a:endParaRPr lang="ru-RU" sz="800" kern="1200" dirty="0"/>
        </a:p>
      </dsp:txBody>
      <dsp:txXfrm>
        <a:off x="1173009" y="1288400"/>
        <a:ext cx="492856" cy="3403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6E264-8A37-B543-B862-5720F2190F8A}">
      <dsp:nvSpPr>
        <dsp:cNvPr id="0" name=""/>
        <dsp:cNvSpPr/>
      </dsp:nvSpPr>
      <dsp:spPr>
        <a:xfrm>
          <a:off x="676373" y="548284"/>
          <a:ext cx="988165" cy="126041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DA50D-BF26-5E4F-9D0B-9426E292FFAD}">
      <dsp:nvSpPr>
        <dsp:cNvPr id="0" name=""/>
        <dsp:cNvSpPr/>
      </dsp:nvSpPr>
      <dsp:spPr>
        <a:xfrm>
          <a:off x="903651" y="1002034"/>
          <a:ext cx="760887" cy="75624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FF00"/>
              </a:solidFill>
            </a:rPr>
            <a:t>Учебная дисциплина</a:t>
          </a:r>
          <a:endParaRPr lang="ru-RU" sz="1000" kern="1200" dirty="0">
            <a:solidFill>
              <a:srgbClr val="FFFF00"/>
            </a:solidFill>
          </a:endParaRPr>
        </a:p>
      </dsp:txBody>
      <dsp:txXfrm>
        <a:off x="903651" y="1002034"/>
        <a:ext cx="760887" cy="756249"/>
      </dsp:txXfrm>
    </dsp:sp>
    <dsp:sp modelId="{3C5AA86D-DFBC-BE44-8096-9B17F5582893}">
      <dsp:nvSpPr>
        <dsp:cNvPr id="0" name=""/>
        <dsp:cNvSpPr/>
      </dsp:nvSpPr>
      <dsp:spPr>
        <a:xfrm>
          <a:off x="506217" y="485263"/>
          <a:ext cx="340312" cy="34031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F97885-3D09-A547-A9A7-223AD7FF56C9}">
      <dsp:nvSpPr>
        <dsp:cNvPr id="0" name=""/>
        <dsp:cNvSpPr/>
      </dsp:nvSpPr>
      <dsp:spPr>
        <a:xfrm>
          <a:off x="16014" y="485263"/>
          <a:ext cx="490203" cy="3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25400" bIns="127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Знать</a:t>
          </a:r>
          <a:endParaRPr lang="ru-RU" sz="1000" kern="1200" dirty="0"/>
        </a:p>
      </dsp:txBody>
      <dsp:txXfrm>
        <a:off x="16014" y="485263"/>
        <a:ext cx="490203" cy="340312"/>
      </dsp:txXfrm>
    </dsp:sp>
    <dsp:sp modelId="{55118C70-2CC7-2446-8776-0E1EFD442BDF}">
      <dsp:nvSpPr>
        <dsp:cNvPr id="0" name=""/>
        <dsp:cNvSpPr/>
      </dsp:nvSpPr>
      <dsp:spPr>
        <a:xfrm>
          <a:off x="506217" y="886832"/>
          <a:ext cx="340312" cy="340312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B49C4-3931-1A41-ACAC-66C8F922CCEC}">
      <dsp:nvSpPr>
        <dsp:cNvPr id="0" name=""/>
        <dsp:cNvSpPr/>
      </dsp:nvSpPr>
      <dsp:spPr>
        <a:xfrm>
          <a:off x="16014" y="886832"/>
          <a:ext cx="490203" cy="3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25400" bIns="127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Уметь</a:t>
          </a:r>
          <a:endParaRPr lang="ru-RU" sz="1000" kern="1200" dirty="0"/>
        </a:p>
      </dsp:txBody>
      <dsp:txXfrm>
        <a:off x="16014" y="886832"/>
        <a:ext cx="490203" cy="340312"/>
      </dsp:txXfrm>
    </dsp:sp>
    <dsp:sp modelId="{0EE2E76D-9694-6C47-AA18-4C6C4191AA03}">
      <dsp:nvSpPr>
        <dsp:cNvPr id="0" name=""/>
        <dsp:cNvSpPr/>
      </dsp:nvSpPr>
      <dsp:spPr>
        <a:xfrm>
          <a:off x="506217" y="1288400"/>
          <a:ext cx="340312" cy="340312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B4315-C7FF-E54C-AF47-1E71D94321F5}">
      <dsp:nvSpPr>
        <dsp:cNvPr id="0" name=""/>
        <dsp:cNvSpPr/>
      </dsp:nvSpPr>
      <dsp:spPr>
        <a:xfrm>
          <a:off x="16014" y="1288400"/>
          <a:ext cx="490203" cy="3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25400" bIns="127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Владеть</a:t>
          </a:r>
          <a:endParaRPr lang="ru-RU" sz="1000" kern="1200" dirty="0"/>
        </a:p>
      </dsp:txBody>
      <dsp:txXfrm>
        <a:off x="16014" y="1288400"/>
        <a:ext cx="490203" cy="34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C77E-618A-B849-827D-7E7959A81E0B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8EC3-84B4-9341-88E7-026AA7FBEC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09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78EC3-84B4-9341-88E7-026AA7FBEC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7/2/2015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038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22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1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985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49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405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538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31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58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08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02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7/2/2015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36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5780" r:id="rId2"/>
    <p:sldLayoutId id="2147485781" r:id="rId3"/>
    <p:sldLayoutId id="2147485782" r:id="rId4"/>
    <p:sldLayoutId id="2147485783" r:id="rId5"/>
    <p:sldLayoutId id="2147485784" r:id="rId6"/>
    <p:sldLayoutId id="2147485785" r:id="rId7"/>
    <p:sldLayoutId id="2147485786" r:id="rId8"/>
    <p:sldLayoutId id="2147485787" r:id="rId9"/>
    <p:sldLayoutId id="2147485788" r:id="rId10"/>
    <p:sldLayoutId id="214748578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74133" y="999067"/>
            <a:ext cx="8229599" cy="279188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 профессиональных стандартах в области информационной безопасности и их синхронизации с образовательными стандартами</a:t>
            </a:r>
            <a:endParaRPr lang="ru-RU" sz="3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73867" y="3671886"/>
            <a:ext cx="6129865" cy="2071689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Директор Института компьютерных систем и информационной безопасности Кубанского ГТУ</a:t>
            </a:r>
          </a:p>
          <a:p>
            <a:pPr algn="l">
              <a:lnSpc>
                <a:spcPct val="12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доктор технических наук, профессор </a:t>
            </a:r>
          </a:p>
          <a:p>
            <a:pPr algn="l">
              <a:lnSpc>
                <a:spcPct val="12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АТРОЩЕНКО Валерий </a:t>
            </a:r>
            <a:r>
              <a:rPr lang="ru-RU" b="1" dirty="0" smtClean="0">
                <a:solidFill>
                  <a:schemeClr val="tx2"/>
                </a:solidFill>
              </a:rPr>
              <a:t>Александрович</a:t>
            </a:r>
          </a:p>
          <a:p>
            <a:pPr algn="l">
              <a:lnSpc>
                <a:spcPct val="12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г</a:t>
            </a:r>
            <a:r>
              <a:rPr lang="ru-RU" b="1" i="1" dirty="0" smtClean="0">
                <a:solidFill>
                  <a:schemeClr val="tx2"/>
                </a:solidFill>
              </a:rPr>
              <a:t>. Севастополь, июль 2015г.</a:t>
            </a:r>
            <a:endParaRPr lang="ru-RU" b="1" i="1" dirty="0" smtClean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</a:pP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203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Характеристика наименований видов, </a:t>
            </a:r>
          </a:p>
          <a:p>
            <a:pPr algn="ctr">
              <a:buNone/>
            </a:pPr>
            <a:r>
              <a:rPr lang="ru-RU" sz="2800" b="1" dirty="0" smtClean="0"/>
              <a:t>основной цели профессиональной деятельности и уровней квалификации профессиональных стандартов в области информационной безопасности (проекты)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95274"/>
            <a:ext cx="8801100" cy="847725"/>
          </a:xfrm>
        </p:spPr>
        <p:txBody>
          <a:bodyPr>
            <a:normAutofit/>
          </a:bodyPr>
          <a:lstStyle/>
          <a:p>
            <a:r>
              <a:rPr lang="ru-RU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 по (автоматизации) информационно-аналитической </a:t>
            </a:r>
            <a:br>
              <a:rPr lang="ru-RU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в сфере безопасности</a:t>
            </a:r>
            <a:endParaRPr lang="ru-RU" sz="2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457200" algn="just">
              <a:buFont typeface="Wingdings" pitchFamily="2" charset="2"/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Наименование вида профессиональной деятельности: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Создание и эксплуатация информационно-аналитических систем в защищенном исполнении, разработка моделей, методов и методик автоматизации информационно-аналитической деятельности, включая информационно-аналитический мониторинг.</a:t>
            </a:r>
          </a:p>
          <a:p>
            <a:pPr marL="0" indent="457200" algn="just">
              <a:buFont typeface="Wingdings" pitchFamily="2" charset="2"/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Основная цель вида профессиональной деятельности: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поддержки принятия решений за счет использования информационно-аналитических систем в защищенном исполнении в целях решения задач мониторинга, обработки и анализа информации, содержащей государственную тайну, или иной защищаемой информации. </a:t>
            </a:r>
          </a:p>
          <a:p>
            <a:pPr marL="0" indent="457200" algn="just">
              <a:buFont typeface="Wingdings" pitchFamily="2" charset="2"/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Уровни квалификации: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6,7,8,9.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Специалист по безопасности телекоммуникационных 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систем и сетей (Специалист по ЗИ в ТКСС)</a:t>
            </a:r>
            <a:endParaRPr lang="ru-RU" sz="2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715000"/>
          </a:xfrm>
        </p:spPr>
        <p:txBody>
          <a:bodyPr>
            <a:normAutofit lnSpcReduction="10000"/>
          </a:bodyPr>
          <a:lstStyle/>
          <a:p>
            <a:pPr marL="0" indent="457200" algn="just"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Наименование вида профессиональной деятельности: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Разработка, внедрение, эксплуатация и менеджмент средств и систем обеспечения информационной безопасности телекоммуникационных систем и сетей в экономике и государственном управлении.</a:t>
            </a:r>
          </a:p>
          <a:p>
            <a:pPr marL="0" indent="457200" algn="just"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Основная цель вида профессиональной деятельности: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Обеспечение защиты технических и информационных ресурсов телекоммуникационных систем и сетей ТКССС в условиях существования угроз их информационной безопасности.</a:t>
            </a:r>
          </a:p>
          <a:p>
            <a:pPr marL="0" indent="457200" algn="just"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Уровни квалификации: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5,6,7,8,9.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Специалист по безопасности автоматизированных систем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(Специалист по ЗИ в АС)</a:t>
            </a:r>
          </a:p>
          <a:p>
            <a:pPr indent="457200" algn="just" eaLnBrk="0" hangingPunct="0">
              <a:buClr>
                <a:schemeClr val="hlink"/>
              </a:buClr>
              <a:buSzPct val="9000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Наименование вида профессиональной деятельности: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информации в автоматизированных системах. </a:t>
            </a:r>
          </a:p>
          <a:p>
            <a:pPr indent="457200" algn="just" eaLnBrk="0" hangingPunct="0">
              <a:buClr>
                <a:schemeClr val="hlink"/>
              </a:buClr>
              <a:buSzPct val="9000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Основная цель вида профессиональной деятельности: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информации в автоматизированных системах, функционирующих в условиях существования угроз в информационной сфере и обладающих информационно-технологическими ресурсами, подлежащими защите.</a:t>
            </a:r>
          </a:p>
          <a:p>
            <a:pPr indent="457200" algn="just" eaLnBrk="0" hangingPunct="0">
              <a:buClr>
                <a:schemeClr val="hlink"/>
              </a:buClr>
              <a:buSzPct val="9000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Уровни квалификации: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5,6,7,8,9.</a:t>
            </a:r>
          </a:p>
          <a:p>
            <a:pPr>
              <a:spcBef>
                <a:spcPts val="0"/>
              </a:spcBef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Font typeface="Wingdings" pitchFamily="2" charset="2"/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Специалист по технической защите информации</a:t>
            </a:r>
            <a:endParaRPr lang="ru-RU" sz="2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075" y="714374"/>
            <a:ext cx="8667750" cy="5791201"/>
          </a:xfrm>
        </p:spPr>
        <p:txBody>
          <a:bodyPr>
            <a:normAutofit/>
          </a:bodyPr>
          <a:lstStyle/>
          <a:p>
            <a:pPr marL="0" indent="457200" algn="just"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Наименование вида профессиональной деятельности: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техническая защита информации.</a:t>
            </a:r>
          </a:p>
          <a:p>
            <a:pPr marL="0" indent="457200" algn="just"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Основная цель вида профессиональной деятельности: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защита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некриптографическими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методами) информации, направленная на предотвращение утечки информации по техническим каналам, несанкционированного доступа и воздействий на информацию (носители информации) в целях ее добывания, уничтожения, искажения и блокирования доступа к ней.</a:t>
            </a:r>
          </a:p>
          <a:p>
            <a:pPr marL="0" indent="457200" algn="just">
              <a:buNone/>
            </a:pPr>
            <a:r>
              <a:rPr lang="ru-RU" sz="1800" b="1" dirty="0" smtClean="0">
                <a:cs typeface="Times New Roman" pitchFamily="18" charset="0"/>
              </a:rPr>
              <a:t>Уровни квалификации: </a:t>
            </a:r>
            <a:r>
              <a:rPr lang="ru-RU" sz="1800" dirty="0" smtClean="0">
                <a:cs typeface="Times New Roman" pitchFamily="18" charset="0"/>
              </a:rPr>
              <a:t>6,7,8,9.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Специалист по безопасности информационных технологий (специалист по безопасности КСС)</a:t>
            </a:r>
          </a:p>
          <a:p>
            <a:pPr marL="0" indent="457200" algn="just" eaLnBrk="0" hangingPunct="0">
              <a:buClr>
                <a:schemeClr val="hlink"/>
              </a:buClr>
              <a:buSzPct val="90000"/>
              <a:buNone/>
            </a:pPr>
            <a:r>
              <a:rPr lang="ru-RU" sz="1800" b="1" dirty="0" smtClean="0">
                <a:cs typeface="Times New Roman" pitchFamily="18" charset="0"/>
              </a:rPr>
              <a:t>Наименование вида профессиональной деятельности: </a:t>
            </a:r>
            <a:r>
              <a:rPr lang="ru-RU" sz="1800" dirty="0" smtClean="0">
                <a:cs typeface="Times New Roman" pitchFamily="18" charset="0"/>
              </a:rPr>
              <a:t>Разработка, внедрение, эксплуатация, экспертиза и менеджмент средств и систем обеспечения информационной безопасности компьютерных  систем и сетей.</a:t>
            </a:r>
          </a:p>
          <a:p>
            <a:pPr marL="0" indent="457200" algn="just" eaLnBrk="0" hangingPunct="0">
              <a:buClr>
                <a:schemeClr val="hlink"/>
              </a:buClr>
              <a:buSzPct val="90000"/>
              <a:buNone/>
            </a:pPr>
            <a:r>
              <a:rPr lang="ru-RU" sz="1800" b="1" dirty="0" smtClean="0">
                <a:cs typeface="Times New Roman" pitchFamily="18" charset="0"/>
              </a:rPr>
              <a:t>Основная цель вида профессиональной деятельности: </a:t>
            </a:r>
            <a:r>
              <a:rPr lang="ru-RU" sz="1800" dirty="0" smtClean="0">
                <a:cs typeface="Times New Roman" pitchFamily="18" charset="0"/>
              </a:rPr>
              <a:t>Обеспечение защиты информации в компьютерных системах и сетях в условиях существования угроз их информационной безопасности.</a:t>
            </a:r>
          </a:p>
          <a:p>
            <a:pPr marL="0" indent="457200" algn="just" eaLnBrk="0" hangingPunct="0">
              <a:buClr>
                <a:schemeClr val="hlink"/>
              </a:buClr>
              <a:buSzPct val="90000"/>
              <a:buNone/>
            </a:pPr>
            <a:r>
              <a:rPr lang="ru-RU" sz="1800" b="1" dirty="0" smtClean="0">
                <a:cs typeface="Times New Roman" pitchFamily="18" charset="0"/>
              </a:rPr>
              <a:t>Уровни квалификации: </a:t>
            </a:r>
            <a:r>
              <a:rPr lang="ru-RU" sz="1800" dirty="0" smtClean="0">
                <a:cs typeface="Times New Roman" pitchFamily="18" charset="0"/>
              </a:rPr>
              <a:t>5,6,7,8,9.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Как оценить компетенцию?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199" y="1417638"/>
            <a:ext cx="8372475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ru-RU" sz="2400" dirty="0" smtClean="0"/>
              <a:t>Приказ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РФ №1367 определил отношения между основными понятиями: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ru-RU" sz="2400" b="1" dirty="0" smtClean="0"/>
              <a:t>«компетенции» </a:t>
            </a:r>
            <a:r>
              <a:rPr lang="ru-RU" sz="2400" dirty="0" smtClean="0"/>
              <a:t>— результат полного освоения образовательной программы выпускником 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ru-RU" sz="2400" b="1" dirty="0" smtClean="0"/>
              <a:t>«результаты обучения»</a:t>
            </a:r>
            <a:r>
              <a:rPr lang="ru-RU" sz="2400" dirty="0"/>
              <a:t> </a:t>
            </a:r>
            <a:r>
              <a:rPr lang="ru-RU" sz="2400" dirty="0" smtClean="0"/>
              <a:t>— </a:t>
            </a:r>
            <a:r>
              <a:rPr lang="ru-RU" sz="2400" i="1" dirty="0" smtClean="0"/>
              <a:t>знания, умения и навыки (</a:t>
            </a:r>
            <a:r>
              <a:rPr lang="ru-RU" sz="2400" i="1" dirty="0" err="1" smtClean="0"/>
              <a:t>ЗУНы</a:t>
            </a:r>
            <a:r>
              <a:rPr lang="ru-RU" sz="2400" i="1" dirty="0" smtClean="0"/>
              <a:t>)</a:t>
            </a:r>
            <a:r>
              <a:rPr lang="ru-RU" sz="2400" dirty="0" smtClean="0"/>
              <a:t>, необходимые для формирования определенных компетенций, которыми должен обладать обучающийся в результате освоения отдельных дисциплин (модулей).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Таким образом, </a:t>
            </a:r>
            <a:r>
              <a:rPr lang="ru-RU" sz="2400" b="1" dirty="0" err="1" smtClean="0"/>
              <a:t>ЗУНы</a:t>
            </a:r>
            <a:r>
              <a:rPr lang="ru-RU" sz="2400" b="1" dirty="0" smtClean="0"/>
              <a:t> – составная часть компетенций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52519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682" y="506942"/>
            <a:ext cx="8229600" cy="89005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Компетенции — технологический компонент системы отношений «работодатель – вуз» </a:t>
            </a:r>
            <a:endParaRPr lang="ru-RU" sz="28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728613" y="1968819"/>
            <a:ext cx="6311900" cy="2769296"/>
            <a:chOff x="1352550" y="1585511"/>
            <a:chExt cx="6311900" cy="2769296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672578" y="1585511"/>
              <a:ext cx="1634717" cy="2520461"/>
              <a:chOff x="3464820" y="1055077"/>
              <a:chExt cx="1634717" cy="2520461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3464820" y="1966452"/>
                <a:ext cx="1634717" cy="96955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4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3595661" y="2047996"/>
                <a:ext cx="1039446" cy="1527542"/>
              </a:xfrm>
              <a:prstGeom prst="ellipse">
                <a:avLst/>
              </a:prstGeom>
              <a:solidFill>
                <a:srgbClr val="CCFFCC">
                  <a:alpha val="4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464820" y="1055077"/>
                <a:ext cx="1013777" cy="151571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4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3877149" y="2217236"/>
                <a:ext cx="230420" cy="2304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Овал 4"/>
              <p:cNvSpPr/>
              <p:nvPr/>
            </p:nvSpPr>
            <p:spPr>
              <a:xfrm>
                <a:off x="4569305" y="2102026"/>
                <a:ext cx="230420" cy="230420"/>
              </a:xfrm>
              <a:prstGeom prst="ellipse">
                <a:avLst/>
              </a:prstGeom>
              <a:solidFill>
                <a:srgbClr val="20468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Овал 6"/>
              <p:cNvSpPr/>
              <p:nvPr/>
            </p:nvSpPr>
            <p:spPr>
              <a:xfrm>
                <a:off x="4091171" y="1624038"/>
                <a:ext cx="230420" cy="230420"/>
              </a:xfrm>
              <a:prstGeom prst="ellipse">
                <a:avLst/>
              </a:prstGeom>
              <a:solidFill>
                <a:srgbClr val="14806A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Овал 7"/>
              <p:cNvSpPr/>
              <p:nvPr/>
            </p:nvSpPr>
            <p:spPr>
              <a:xfrm>
                <a:off x="4248178" y="2570792"/>
                <a:ext cx="230420" cy="23042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Овал 8"/>
              <p:cNvSpPr/>
              <p:nvPr/>
            </p:nvSpPr>
            <p:spPr>
              <a:xfrm>
                <a:off x="3595661" y="1627598"/>
                <a:ext cx="230420" cy="23042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Овал 10"/>
              <p:cNvSpPr/>
              <p:nvPr/>
            </p:nvSpPr>
            <p:spPr>
              <a:xfrm>
                <a:off x="3877149" y="1281968"/>
                <a:ext cx="230420" cy="230420"/>
              </a:xfrm>
              <a:prstGeom prst="ellipse">
                <a:avLst/>
              </a:prstGeom>
              <a:solidFill>
                <a:srgbClr val="8A0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Овал 12"/>
              <p:cNvSpPr/>
              <p:nvPr/>
            </p:nvSpPr>
            <p:spPr>
              <a:xfrm>
                <a:off x="3761939" y="2960389"/>
                <a:ext cx="230420" cy="230420"/>
              </a:xfrm>
              <a:prstGeom prst="ellipse">
                <a:avLst/>
              </a:prstGeom>
              <a:solidFill>
                <a:srgbClr val="D00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Овал 13"/>
              <p:cNvSpPr/>
              <p:nvPr/>
            </p:nvSpPr>
            <p:spPr>
              <a:xfrm>
                <a:off x="4684515" y="2383306"/>
                <a:ext cx="230420" cy="23042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Овал 14"/>
              <p:cNvSpPr/>
              <p:nvPr/>
            </p:nvSpPr>
            <p:spPr>
              <a:xfrm>
                <a:off x="4248178" y="3027431"/>
                <a:ext cx="230420" cy="230420"/>
              </a:xfrm>
              <a:prstGeom prst="ellipse">
                <a:avLst/>
              </a:prstGeom>
              <a:solidFill>
                <a:srgbClr val="3366FF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Овал 15"/>
              <p:cNvSpPr/>
              <p:nvPr/>
            </p:nvSpPr>
            <p:spPr>
              <a:xfrm>
                <a:off x="3967427" y="3257851"/>
                <a:ext cx="230420" cy="230420"/>
              </a:xfrm>
              <a:prstGeom prst="ellipse">
                <a:avLst/>
              </a:prstGeom>
              <a:solidFill>
                <a:srgbClr val="588008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1" name="Группа 20"/>
            <p:cNvGrpSpPr/>
            <p:nvPr/>
          </p:nvGrpSpPr>
          <p:grpSpPr>
            <a:xfrm>
              <a:off x="1352550" y="1904948"/>
              <a:ext cx="6311900" cy="2449859"/>
              <a:chOff x="1352550" y="1904948"/>
              <a:chExt cx="6311900" cy="2449859"/>
            </a:xfrm>
          </p:grpSpPr>
          <p:sp>
            <p:nvSpPr>
              <p:cNvPr id="69" name="Прямоугольник с двумя скругленными соседними углами 68"/>
              <p:cNvSpPr/>
              <p:nvPr/>
            </p:nvSpPr>
            <p:spPr>
              <a:xfrm>
                <a:off x="5702300" y="1952755"/>
                <a:ext cx="1962150" cy="2402052"/>
              </a:xfrm>
              <a:prstGeom prst="round2SameRect">
                <a:avLst/>
              </a:prstGeom>
              <a:solidFill>
                <a:srgbClr val="E1DB32">
                  <a:alpha val="19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с двумя скругленными соседними углами 67"/>
              <p:cNvSpPr/>
              <p:nvPr/>
            </p:nvSpPr>
            <p:spPr>
              <a:xfrm>
                <a:off x="1352550" y="1904948"/>
                <a:ext cx="1962150" cy="2402052"/>
              </a:xfrm>
              <a:prstGeom prst="round2SameRect">
                <a:avLst/>
              </a:prstGeom>
              <a:solidFill>
                <a:srgbClr val="C5AFFF">
                  <a:alpha val="19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31" name="Схема 30"/>
              <p:cNvGraphicFramePr/>
              <p:nvPr>
                <p:extLst>
                  <p:ext uri="{D42A27DB-BD31-4B8C-83A1-F6EECF244321}">
                    <p14:modId xmlns="" xmlns:p14="http://schemas.microsoft.com/office/powerpoint/2010/main" val="3004094594"/>
                  </p:ext>
                </p:extLst>
              </p:nvPr>
            </p:nvGraphicFramePr>
            <p:xfrm>
              <a:off x="1524001" y="2013036"/>
              <a:ext cx="1680554" cy="22939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cxnSp>
            <p:nvCxnSpPr>
              <p:cNvPr id="18" name="Прямая со стрелкой 17"/>
              <p:cNvCxnSpPr>
                <a:endCxn id="10" idx="2"/>
              </p:cNvCxnSpPr>
              <p:nvPr/>
            </p:nvCxnSpPr>
            <p:spPr>
              <a:xfrm flipV="1">
                <a:off x="2648113" y="2343369"/>
                <a:ext cx="1024465" cy="205046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>
                <a:endCxn id="3" idx="2"/>
              </p:cNvCxnSpPr>
              <p:nvPr/>
            </p:nvCxnSpPr>
            <p:spPr>
              <a:xfrm>
                <a:off x="2648113" y="2785978"/>
                <a:ext cx="1024465" cy="195685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2648113" y="3191510"/>
                <a:ext cx="1195754" cy="466038"/>
              </a:xfrm>
              <a:prstGeom prst="straightConnector1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2648113" y="2632460"/>
                <a:ext cx="1068754" cy="345631"/>
              </a:xfrm>
              <a:prstGeom prst="straightConnector1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>
              <a:xfrm flipV="1">
                <a:off x="2648113" y="3153781"/>
                <a:ext cx="1068754" cy="211667"/>
              </a:xfrm>
              <a:prstGeom prst="straightConnector1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>
                <a:endCxn id="12" idx="3"/>
              </p:cNvCxnSpPr>
              <p:nvPr/>
            </p:nvCxnSpPr>
            <p:spPr>
              <a:xfrm>
                <a:off x="2648113" y="3576929"/>
                <a:ext cx="1307529" cy="305340"/>
              </a:xfrm>
              <a:prstGeom prst="straightConnector1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Схема 50"/>
              <p:cNvGraphicFramePr/>
              <p:nvPr>
                <p:extLst>
                  <p:ext uri="{D42A27DB-BD31-4B8C-83A1-F6EECF244321}">
                    <p14:modId xmlns="" xmlns:p14="http://schemas.microsoft.com/office/powerpoint/2010/main" val="2438218738"/>
                  </p:ext>
                </p:extLst>
              </p:nvPr>
            </p:nvGraphicFramePr>
            <p:xfrm>
              <a:off x="5829301" y="1983757"/>
              <a:ext cx="1680554" cy="22939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cxnSp>
            <p:nvCxnSpPr>
              <p:cNvPr id="53" name="Прямая со стрелкой 52"/>
              <p:cNvCxnSpPr>
                <a:stCxn id="11" idx="6"/>
              </p:cNvCxnSpPr>
              <p:nvPr/>
            </p:nvCxnSpPr>
            <p:spPr>
              <a:xfrm>
                <a:off x="4315327" y="1927612"/>
                <a:ext cx="2079123" cy="620803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 flipV="1">
                <a:off x="5122693" y="2785978"/>
                <a:ext cx="1271757" cy="242972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/>
              <p:nvPr/>
            </p:nvCxnSpPr>
            <p:spPr>
              <a:xfrm flipV="1">
                <a:off x="4686355" y="3153781"/>
                <a:ext cx="1708095" cy="503768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 стрелкой 60"/>
              <p:cNvCxnSpPr>
                <a:stCxn id="16" idx="6"/>
              </p:cNvCxnSpPr>
              <p:nvPr/>
            </p:nvCxnSpPr>
            <p:spPr>
              <a:xfrm flipV="1">
                <a:off x="4405605" y="3576929"/>
                <a:ext cx="1988845" cy="326566"/>
              </a:xfrm>
              <a:prstGeom prst="straightConnector1">
                <a:avLst/>
              </a:prstGeom>
              <a:ln>
                <a:solidFill>
                  <a:srgbClr val="14806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>
                <a:stCxn id="8" idx="6"/>
              </p:cNvCxnSpPr>
              <p:nvPr/>
            </p:nvCxnSpPr>
            <p:spPr>
              <a:xfrm>
                <a:off x="4686356" y="3216436"/>
                <a:ext cx="1708094" cy="115210"/>
              </a:xfrm>
              <a:prstGeom prst="straightConnector1">
                <a:avLst/>
              </a:prstGeom>
              <a:ln>
                <a:solidFill>
                  <a:srgbClr val="14806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>
                <a:stCxn id="5" idx="6"/>
              </p:cNvCxnSpPr>
              <p:nvPr/>
            </p:nvCxnSpPr>
            <p:spPr>
              <a:xfrm>
                <a:off x="5007483" y="2747670"/>
                <a:ext cx="1386967" cy="21342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6493933" y="2042822"/>
                <a:ext cx="75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ООП</a:t>
                </a:r>
                <a:endParaRPr lang="ru-RU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524001" y="2042822"/>
                <a:ext cx="1638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 smtClean="0"/>
                  <a:t>Профстандарт</a:t>
                </a:r>
                <a:endParaRPr lang="ru-RU" dirty="0"/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3392660" y="4985675"/>
            <a:ext cx="3025504" cy="1205602"/>
            <a:chOff x="685799" y="527049"/>
            <a:chExt cx="3025504" cy="1205602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685799" y="527049"/>
              <a:ext cx="1371601" cy="1183752"/>
              <a:chOff x="1080628" y="495124"/>
              <a:chExt cx="907171" cy="1071632"/>
            </a:xfrm>
          </p:grpSpPr>
          <p:sp>
            <p:nvSpPr>
              <p:cNvPr id="42" name="Скругленный прямоугольник 41"/>
              <p:cNvSpPr/>
              <p:nvPr/>
            </p:nvSpPr>
            <p:spPr>
              <a:xfrm flipH="1">
                <a:off x="1080628" y="495124"/>
                <a:ext cx="875588" cy="107163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Полилиния 42"/>
              <p:cNvSpPr/>
              <p:nvPr/>
            </p:nvSpPr>
            <p:spPr>
              <a:xfrm>
                <a:off x="1080629" y="1027245"/>
                <a:ext cx="875589" cy="512046"/>
              </a:xfrm>
              <a:prstGeom prst="ellipse">
                <a:avLst/>
              </a:pr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b" anchorCtr="0">
                <a:noAutofit/>
              </a:bodyPr>
              <a:lstStyle/>
              <a:p>
                <a:pPr lvl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kern="1200" dirty="0" smtClean="0">
                    <a:solidFill>
                      <a:srgbClr val="800000"/>
                    </a:solidFill>
                  </a:rPr>
                  <a:t>Трудовая функция</a:t>
                </a:r>
                <a:endParaRPr lang="ru-RU" sz="900" kern="12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403861" y="548404"/>
                <a:ext cx="165374" cy="2304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Полилиния 44"/>
              <p:cNvSpPr/>
              <p:nvPr/>
            </p:nvSpPr>
            <p:spPr>
              <a:xfrm>
                <a:off x="1521613" y="548404"/>
                <a:ext cx="434605" cy="230420"/>
              </a:xfrm>
              <a:prstGeom prst="ellipse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10160" rIns="20320" bIns="1016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/>
                  <a:t>Знания</a:t>
                </a:r>
                <a:endParaRPr lang="ru-RU" sz="800" kern="1200" dirty="0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403860" y="820301"/>
                <a:ext cx="165376" cy="230419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Полилиния 46"/>
              <p:cNvSpPr/>
              <p:nvPr/>
            </p:nvSpPr>
            <p:spPr>
              <a:xfrm>
                <a:off x="1569236" y="820300"/>
                <a:ext cx="386982" cy="230420"/>
              </a:xfrm>
              <a:prstGeom prst="ellipse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10160" rIns="20320" bIns="1016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/>
                  <a:t>Умения</a:t>
                </a:r>
                <a:endParaRPr lang="ru-RU" sz="800" kern="1200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403860" y="1092197"/>
                <a:ext cx="165376" cy="216926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Полилиния 48"/>
              <p:cNvSpPr/>
              <p:nvPr/>
            </p:nvSpPr>
            <p:spPr>
              <a:xfrm>
                <a:off x="1569235" y="1092197"/>
                <a:ext cx="418564" cy="230420"/>
              </a:xfrm>
              <a:prstGeom prst="ellipse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10160" rIns="20320" bIns="1016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/>
                  <a:t>Действия</a:t>
                </a:r>
                <a:endParaRPr lang="ru-RU" sz="800" kern="1200" dirty="0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2463652" y="548899"/>
              <a:ext cx="1247651" cy="1183752"/>
              <a:chOff x="1131027" y="495124"/>
              <a:chExt cx="825191" cy="1071632"/>
            </a:xfrm>
          </p:grpSpPr>
          <p:sp>
            <p:nvSpPr>
              <p:cNvPr id="94" name="Скругленный прямоугольник 41"/>
              <p:cNvSpPr/>
              <p:nvPr/>
            </p:nvSpPr>
            <p:spPr>
              <a:xfrm flipH="1">
                <a:off x="1131027" y="495124"/>
                <a:ext cx="783192" cy="107163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Полилиния 42"/>
              <p:cNvSpPr/>
              <p:nvPr/>
            </p:nvSpPr>
            <p:spPr>
              <a:xfrm>
                <a:off x="1234813" y="1027245"/>
                <a:ext cx="675929" cy="512046"/>
              </a:xfrm>
              <a:prstGeom prst="ellipse">
                <a:avLst/>
              </a:pr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b" anchorCtr="0">
                <a:noAutofit/>
              </a:bodyPr>
              <a:lstStyle/>
              <a:p>
                <a:pPr lvl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kern="1200" dirty="0" smtClean="0">
                    <a:solidFill>
                      <a:srgbClr val="800000"/>
                    </a:solidFill>
                  </a:rPr>
                  <a:t>Компетенция</a:t>
                </a:r>
                <a:endParaRPr lang="ru-RU" sz="900" kern="12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1403861" y="548404"/>
                <a:ext cx="165374" cy="2304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7" name="Полилиния 44"/>
              <p:cNvSpPr/>
              <p:nvPr/>
            </p:nvSpPr>
            <p:spPr>
              <a:xfrm>
                <a:off x="1569236" y="548404"/>
                <a:ext cx="386982" cy="230420"/>
              </a:xfrm>
              <a:prstGeom prst="ellipse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10160" rIns="20320" bIns="1016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/>
                  <a:t>Знать</a:t>
                </a:r>
                <a:endParaRPr lang="ru-RU" sz="800" kern="1200" dirty="0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1403860" y="820301"/>
                <a:ext cx="165376" cy="230419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9" name="Полилиния 46"/>
              <p:cNvSpPr/>
              <p:nvPr/>
            </p:nvSpPr>
            <p:spPr>
              <a:xfrm>
                <a:off x="1569236" y="820300"/>
                <a:ext cx="386982" cy="230420"/>
              </a:xfrm>
              <a:prstGeom prst="ellipse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10160" rIns="20320" bIns="1016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/>
                  <a:t>Уметь</a:t>
                </a:r>
                <a:endParaRPr lang="ru-RU" sz="800" kern="1200" dirty="0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1403860" y="1092197"/>
                <a:ext cx="165376" cy="216926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1" name="Полилиния 48"/>
              <p:cNvSpPr/>
              <p:nvPr/>
            </p:nvSpPr>
            <p:spPr>
              <a:xfrm>
                <a:off x="1569236" y="1092197"/>
                <a:ext cx="386982" cy="230420"/>
              </a:xfrm>
              <a:prstGeom prst="ellipse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10160" rIns="20320" bIns="1016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/>
                  <a:t>Владеть</a:t>
                </a:r>
                <a:endParaRPr lang="ru-RU" sz="800" kern="1200" dirty="0"/>
              </a:p>
            </p:txBody>
          </p:sp>
        </p:grpSp>
        <p:sp>
          <p:nvSpPr>
            <p:cNvPr id="6" name="Равно 5"/>
            <p:cNvSpPr/>
            <p:nvPr/>
          </p:nvSpPr>
          <p:spPr>
            <a:xfrm>
              <a:off x="2057400" y="1028735"/>
              <a:ext cx="351778" cy="359412"/>
            </a:xfrm>
            <a:prstGeom prst="mathEqual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80159" y="1581150"/>
            <a:ext cx="159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омпетенции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0426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5-06-05 в 0.15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30"/>
          <a:stretch>
            <a:fillRect/>
          </a:stretch>
        </p:blipFill>
        <p:spPr>
          <a:xfrm>
            <a:off x="1549400" y="804314"/>
            <a:ext cx="6038552" cy="5053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9400" y="46166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Дисциплина; </a:t>
            </a:r>
            <a:r>
              <a:rPr lang="ru-RU" dirty="0" err="1" smtClean="0">
                <a:solidFill>
                  <a:srgbClr val="FF0000"/>
                </a:solidFill>
              </a:rPr>
              <a:t>ЗУНы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800" y="46166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Дисциплина; </a:t>
            </a:r>
            <a:r>
              <a:rPr lang="ru-RU" dirty="0" err="1" smtClean="0">
                <a:solidFill>
                  <a:srgbClr val="FF0000"/>
                </a:solidFill>
              </a:rPr>
              <a:t>ЗУНы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1100" y="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Компетенции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8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7346081"/>
              </p:ext>
            </p:extLst>
          </p:nvPr>
        </p:nvGraphicFramePr>
        <p:xfrm>
          <a:off x="228600" y="889000"/>
          <a:ext cx="8763000" cy="5080000"/>
        </p:xfrm>
        <a:graphic>
          <a:graphicData uri="http://schemas.openxmlformats.org/presentationml/2006/ole">
            <p:oleObj spid="_x0000_s8205" name="Документ" r:id="rId3" imgW="8749440" imgH="5064840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9800" y="33020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Фрагмент таблицы связи «компетенции-</a:t>
            </a:r>
            <a:r>
              <a:rPr lang="ru-RU" dirty="0" err="1" smtClean="0"/>
              <a:t>ЗУНы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1600" y="148590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78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800" y="1511300"/>
            <a:ext cx="593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20644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cs typeface="Times New Roman" pitchFamily="18" charset="0"/>
              </a:rPr>
              <a:t>Утвержденные </a:t>
            </a:r>
            <a:r>
              <a:rPr lang="ru-RU" sz="1800" b="1" dirty="0" err="1" smtClean="0">
                <a:cs typeface="Times New Roman" pitchFamily="18" charset="0"/>
              </a:rPr>
              <a:t>Минобрнауки</a:t>
            </a:r>
            <a:r>
              <a:rPr lang="ru-RU" sz="1800" b="1" dirty="0" smtClean="0">
                <a:cs typeface="Times New Roman" pitchFamily="18" charset="0"/>
              </a:rPr>
              <a:t> России ФГОС по укрупненной группе направлений подготовки (специальностей) 10.00.00 «Информационная безопасность»</a:t>
            </a:r>
            <a:br>
              <a:rPr lang="ru-RU" sz="1800" b="1" dirty="0" smtClean="0">
                <a:cs typeface="Times New Roman" pitchFamily="18" charset="0"/>
              </a:rPr>
            </a:br>
            <a:endParaRPr lang="ru-RU" sz="1800" dirty="0"/>
          </a:p>
        </p:txBody>
      </p:sp>
      <p:graphicFrame>
        <p:nvGraphicFramePr>
          <p:cNvPr id="4" name="Group 61"/>
          <p:cNvGraphicFramePr>
            <a:graphicFrameLocks noGrp="1"/>
          </p:cNvGraphicFramePr>
          <p:nvPr/>
        </p:nvGraphicFramePr>
        <p:xfrm>
          <a:off x="179388" y="819150"/>
          <a:ext cx="8678862" cy="5181766"/>
        </p:xfrm>
        <a:graphic>
          <a:graphicData uri="http://schemas.openxmlformats.org/drawingml/2006/table">
            <a:tbl>
              <a:tblPr/>
              <a:tblGrid>
                <a:gridCol w="1040733"/>
                <a:gridCol w="5296095"/>
                <a:gridCol w="2342034"/>
              </a:tblGrid>
              <a:tr h="33533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Среднее профессиональное образование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10.02.01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Приказ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Минобрнауки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России от 28.07.2014 г. № 805 «Об утверждении ФГОС СПО по специальности 10.02.01 «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Организация и технология защиты информации»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зарег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. в Минюсте России 21.08.2014 г. № 33750)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Техник по ЗИ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10.02.02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Приказ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Минобрнауки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России от 13.08.2014 г. № 1000 «Об утверждении ФГОС СПО по специальности 10.02.02 «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 телекоммуникационных систем»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зарег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. в Минюсте России 25.08.2014 г. № 33798)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Техник по ЗИ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10.02.03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Приказ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Минобрнауки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России от 28.07.2014 г. № 806 «Об утверждении ФГОС СПО по специальности 10.02.02 «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 автоматизированных систем»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зарег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. в Минюсте России 21.08.2014г. № 33732)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Техник по ЗИ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Подготовка кадров высшей квалификации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10.06.01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Приказ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Минобрнауки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России от 30.07.2014 874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«Об утверждении ФГОС ВО по направлению подготовки 10.06.01 Информационная безопасность (уровень подготовки кадров высшей квалификации)»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зарег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в Минюсте России 20.08.2014 № 33692)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Преподаватель-исследователь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712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/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b="1" dirty="0" smtClean="0">
                <a:cs typeface="Times New Roman" pitchFamily="18" charset="0"/>
              </a:rPr>
              <a:t/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b="1" dirty="0" smtClean="0">
                <a:cs typeface="Times New Roman" pitchFamily="18" charset="0"/>
              </a:rPr>
              <a:t>ФГОС ВО по УГНПС 10.00.00 «Информационная безопасность», </a:t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b="1" dirty="0" smtClean="0">
                <a:cs typeface="Times New Roman" pitchFamily="18" charset="0"/>
              </a:rPr>
              <a:t>направленные в </a:t>
            </a:r>
            <a:r>
              <a:rPr lang="ru-RU" sz="2000" b="1" dirty="0" err="1" smtClean="0">
                <a:cs typeface="Times New Roman" pitchFamily="18" charset="0"/>
              </a:rPr>
              <a:t>Минобрнауки</a:t>
            </a:r>
            <a:r>
              <a:rPr lang="ru-RU" sz="2000" b="1" dirty="0" smtClean="0">
                <a:cs typeface="Times New Roman" pitchFamily="18" charset="0"/>
              </a:rPr>
              <a:t> России</a:t>
            </a:r>
            <a: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Group 61"/>
          <p:cNvGraphicFramePr>
            <a:graphicFrameLocks noGrp="1"/>
          </p:cNvGraphicFramePr>
          <p:nvPr/>
        </p:nvGraphicFramePr>
        <p:xfrm>
          <a:off x="179388" y="1100137"/>
          <a:ext cx="8678862" cy="4755020"/>
        </p:xfrm>
        <a:graphic>
          <a:graphicData uri="http://schemas.openxmlformats.org/drawingml/2006/table">
            <a:tbl>
              <a:tblPr/>
              <a:tblGrid>
                <a:gridCol w="1040733"/>
                <a:gridCol w="5296095"/>
                <a:gridCol w="2342034"/>
              </a:tblGrid>
              <a:tr h="33533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Высшее образование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10.03.01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10.04.01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10.05.01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Компьютерная безопасность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ЗИ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10.05.02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телекоммуникационных систем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ЗИ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10.05.03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автоматизированных систем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ЗИ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10.05.04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Информационно-аналитические системы безопасности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ЗИ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10.05.05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информационных технологий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правоохранительной сфере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ЗИ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10.05.06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Криптография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ЗИ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10.05.07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техническим разведкам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ЗИ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Нормативно-правовая база по разработке содержания профессиональных стандартов</a:t>
            </a:r>
            <a:br>
              <a:rPr lang="ru-RU" sz="2400" b="1" i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2925" lvl="2" indent="-542925">
              <a:buFontTx/>
              <a:buAutoNum type="arabicPeriod"/>
              <a:tabLst>
                <a:tab pos="800100" algn="l"/>
              </a:tabLst>
              <a:defRPr/>
            </a:pPr>
            <a:r>
              <a:rPr lang="ru-RU" sz="2800" i="1" dirty="0" smtClean="0"/>
              <a:t>Законы и Федеральные законы </a:t>
            </a:r>
            <a:br>
              <a:rPr lang="ru-RU" sz="2800" i="1" dirty="0" smtClean="0"/>
            </a:br>
            <a:r>
              <a:rPr lang="ru-RU" sz="2800" i="1" dirty="0" smtClean="0"/>
              <a:t>Российской Федерации </a:t>
            </a:r>
            <a:r>
              <a:rPr lang="ru-RU" sz="2800" b="1" i="1" dirty="0" smtClean="0"/>
              <a:t>– более 12 норм. актов</a:t>
            </a:r>
            <a:r>
              <a:rPr lang="ru-RU" sz="2800" i="1" dirty="0" smtClean="0"/>
              <a:t>;</a:t>
            </a:r>
          </a:p>
          <a:p>
            <a:pPr marL="514350" indent="-514350">
              <a:buFontTx/>
              <a:buAutoNum type="arabicPeriod"/>
              <a:tabLst>
                <a:tab pos="800100" algn="l"/>
              </a:tabLst>
              <a:defRPr/>
            </a:pPr>
            <a:r>
              <a:rPr lang="ru-RU" sz="2800" i="1" dirty="0" smtClean="0"/>
              <a:t>Указы и распоряжения Президента Российской Федерации </a:t>
            </a:r>
            <a:r>
              <a:rPr lang="ru-RU" sz="2800" b="1" i="1" dirty="0" smtClean="0"/>
              <a:t>– более 10 норм. актов</a:t>
            </a:r>
            <a:r>
              <a:rPr lang="ru-RU" sz="2800" i="1" dirty="0" smtClean="0"/>
              <a:t>;</a:t>
            </a:r>
          </a:p>
          <a:p>
            <a:pPr marL="514350" indent="-514350">
              <a:buFontTx/>
              <a:buAutoNum type="arabicPeriod"/>
              <a:tabLst>
                <a:tab pos="800100" algn="l"/>
              </a:tabLst>
              <a:defRPr/>
            </a:pPr>
            <a:r>
              <a:rPr lang="ru-RU" sz="2800" i="1" dirty="0" smtClean="0"/>
              <a:t>Постановления Правительства Российской Федерации </a:t>
            </a:r>
            <a:r>
              <a:rPr lang="ru-RU" sz="2800" b="1" i="1" dirty="0" smtClean="0"/>
              <a:t>– более 15 норм. актов</a:t>
            </a:r>
            <a:r>
              <a:rPr lang="ru-RU" sz="2800" i="1" dirty="0" smtClean="0"/>
              <a:t>;</a:t>
            </a:r>
            <a:endParaRPr lang="ru-RU" sz="2800" b="1" i="1" dirty="0" smtClean="0"/>
          </a:p>
          <a:p>
            <a:pPr marL="514350" indent="-514350">
              <a:buFontTx/>
              <a:buAutoNum type="arabicPeriod"/>
              <a:tabLst>
                <a:tab pos="800100" algn="l"/>
              </a:tabLst>
              <a:defRPr/>
            </a:pPr>
            <a:r>
              <a:rPr lang="ru-RU" sz="2800" i="1" dirty="0" smtClean="0"/>
              <a:t>Нормативные правовые и руководящие документы ФСБ России, ФСТЭК России </a:t>
            </a:r>
            <a:r>
              <a:rPr lang="ru-RU" sz="2800" b="1" i="1" dirty="0" smtClean="0"/>
              <a:t>– более 20 норм. актов</a:t>
            </a:r>
            <a:r>
              <a:rPr lang="ru-RU" sz="2800" i="1" dirty="0" smtClean="0"/>
              <a:t>;</a:t>
            </a:r>
            <a:endParaRPr lang="ru-RU" sz="2800" b="1" i="1" dirty="0" smtClean="0"/>
          </a:p>
          <a:p>
            <a:pPr marL="514350" indent="-514350">
              <a:buFontTx/>
              <a:buAutoNum type="arabicPeriod"/>
              <a:tabLst>
                <a:tab pos="800100" algn="l"/>
              </a:tabLst>
              <a:defRPr/>
            </a:pPr>
            <a:r>
              <a:rPr lang="ru-RU" sz="2800" i="1" dirty="0" err="1" smtClean="0"/>
              <a:t>ГОСТы</a:t>
            </a:r>
            <a:r>
              <a:rPr lang="ru-RU" sz="2800" i="1" dirty="0" smtClean="0"/>
              <a:t> в области ИБ </a:t>
            </a:r>
            <a:r>
              <a:rPr lang="ru-RU" sz="2800" b="1" i="1" dirty="0" smtClean="0"/>
              <a:t>– более 20</a:t>
            </a:r>
            <a:r>
              <a:rPr lang="ru-RU" sz="2800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квалификации ПС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Уровни квалификации </a:t>
            </a:r>
            <a:r>
              <a:rPr lang="ru-RU" dirty="0" smtClean="0"/>
              <a:t>применяются при разработке профессиональных стандартов для описания трудовых функций, требований к образованию и обучению работников. Единые требования к квалификации работников, установленные уровнями квалификации, могут быть расширены и уточнены с учетом специфики видов профессиональной деятельности (утверждены приказом Министерства труда и социальной защиты Российской Федерации от 12 апреля 2013 г. N 148н) 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квалификации ПС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199" y="813821"/>
          <a:ext cx="8486775" cy="567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945"/>
                <a:gridCol w="7209830"/>
              </a:tblGrid>
              <a:tr h="3619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пути достижения уровня квалификации</a:t>
                      </a:r>
                      <a:endParaRPr lang="ru-RU" dirty="0"/>
                    </a:p>
                  </a:txBody>
                  <a:tcPr/>
                </a:tc>
              </a:tr>
              <a:tr h="2630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Краткосрочное обучение или инструктаж.  Практический опыт.</a:t>
                      </a:r>
                      <a:endParaRPr lang="ru-RU" sz="1600" dirty="0"/>
                    </a:p>
                  </a:txBody>
                  <a:tcPr/>
                </a:tc>
              </a:tr>
              <a:tr h="6513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программы профессионального обучения  - программы профессиональной подготовки по профессиям рабочих , должностям служащих, программы переподготовки рабочих, служащих, повышения квалификации рабочих, служащих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(как правило, не менее 2 месяцев). Практический опыт.   </a:t>
                      </a:r>
                      <a:endParaRPr lang="ru-RU" sz="1600" dirty="0"/>
                    </a:p>
                  </a:txBody>
                  <a:tcPr/>
                </a:tc>
              </a:tr>
              <a:tr h="6513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программы профессионального обучения  - программы профессиональной подготовки по профессиям рабочих , должностям служащих, программы переподготовки рабочих, служащих, повышения квалификации рабочих, служащих (до одного года) 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рактический опыт.   </a:t>
                      </a:r>
                      <a:endParaRPr lang="ru-RU" sz="1600" dirty="0"/>
                    </a:p>
                  </a:txBody>
                  <a:tcPr/>
                </a:tc>
              </a:tr>
              <a:tr h="13902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среднего профессионального образования –  программы  подготовки специалистов среднего звена, программы подготовки квалифицированных  рабочих. Основные программы профессионального обучения  - программы профессиональной подготовки по профессиям рабочих , должностям служащих, программы переподготовки рабочих, служащих, повышения квалификации рабочих, служащих. Дополнительные профессиональные программы. Практический опыт. </a:t>
                      </a:r>
                      <a:endParaRPr lang="ru-RU" sz="14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среднего профессионального образования – программы  подготовки специалистов среднего звена, программы подготовки квалифицированных  рабочих. Основные программы профессионального обучения  - программы профессиональной подготовки по профессиям рабочих , должностям служащих, программы переподготовки рабочих, служащих, повышения квалификации рабочих, служащих. Дополнительные профессиональные программы. Практический опыт.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/>
          <a:lstStyle/>
          <a:p>
            <a:r>
              <a:rPr lang="ru-RU" dirty="0" smtClean="0"/>
              <a:t>Уровни квалификации ПС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005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/>
                <a:gridCol w="6800850"/>
              </a:tblGrid>
              <a:tr h="3371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пути достижения уровня квалификации</a:t>
                      </a:r>
                      <a:endParaRPr lang="ru-RU" sz="16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2549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среднего профессионального образования – программы  подготовки специалистов среднего звена. 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 профессиональные программы. Практический опыт.    </a:t>
                      </a:r>
                      <a:endParaRPr lang="ru-RU" sz="1600" dirty="0"/>
                    </a:p>
                  </a:txBody>
                  <a:tcPr/>
                </a:tc>
              </a:tr>
              <a:tr h="11037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высшего образования - программы  магистратуры или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ополнительные  профессиональные   программы. Практический опыт 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9581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высшего образования - программы магистратуры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специалитета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Дополнительные  профессиональные  программы.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Практический опыт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dirty="0"/>
                    </a:p>
                  </a:txBody>
                  <a:tcPr/>
                </a:tc>
              </a:tr>
              <a:tr h="11706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подготовки научно-педагогических кадров в аспирантуре (адъюнктуре),программы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ассистентуры-стажировки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профессиональные программы. Практический опыт.  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895350" algn="l"/>
              </a:tabLst>
            </a:pPr>
            <a:r>
              <a:rPr kumimoji="1" lang="ru-RU" sz="2000" b="1" dirty="0" smtClean="0"/>
              <a:t/>
            </a:r>
            <a:br>
              <a:rPr kumimoji="1" lang="ru-RU" sz="2000" b="1" dirty="0" smtClean="0"/>
            </a:br>
            <a:r>
              <a:rPr kumimoji="1" lang="ru-RU" sz="2000" b="1" dirty="0" smtClean="0"/>
              <a:t/>
            </a:r>
            <a:br>
              <a:rPr kumimoji="1" lang="ru-RU" sz="2000" b="1" dirty="0" smtClean="0"/>
            </a:br>
            <a:r>
              <a:rPr kumimoji="1" lang="ru-RU" sz="2000" b="1" dirty="0" smtClean="0"/>
              <a:t>Перечень профессиональных стандартов по группе занятий (профессий) «Специалисты в области информационной безопасности». </a:t>
            </a:r>
            <a:br>
              <a:rPr kumimoji="1" lang="ru-RU" sz="2000" b="1" dirty="0" smtClean="0"/>
            </a:br>
            <a:r>
              <a:rPr kumimoji="1" lang="ru-RU" sz="2000" b="1" dirty="0" smtClean="0"/>
              <a:t>(Минтруда России - январь 2015 г.)</a:t>
            </a:r>
            <a:r>
              <a:rPr kumimoji="1" lang="ru-RU" b="1" dirty="0" smtClean="0">
                <a:solidFill>
                  <a:srgbClr val="FFFF00"/>
                </a:solidFill>
              </a:rPr>
              <a:t/>
            </a:r>
            <a:br>
              <a:rPr kumimoji="1"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charset="0"/>
              <a:buAutoNum type="arabicPeriod"/>
              <a:defRPr/>
            </a:pPr>
            <a:r>
              <a:rPr lang="ru-RU" dirty="0" smtClean="0"/>
              <a:t>Специалист по (автоматизации) информационно-аналитической деятельности в сфере безопасности</a:t>
            </a:r>
          </a:p>
          <a:p>
            <a:pPr>
              <a:defRPr/>
            </a:pPr>
            <a:endParaRPr lang="ru-RU" sz="600" dirty="0" smtClean="0"/>
          </a:p>
          <a:p>
            <a:pPr>
              <a:buFont typeface="Arial" charset="0"/>
              <a:buAutoNum type="arabicPeriod" startAt="2"/>
              <a:defRPr/>
            </a:pPr>
            <a:r>
              <a:rPr lang="ru-RU" dirty="0" smtClean="0"/>
              <a:t>Специалист по противодействию техническим разведкам</a:t>
            </a:r>
          </a:p>
          <a:p>
            <a:pPr>
              <a:buFont typeface="Arial" charset="0"/>
              <a:buAutoNum type="arabicPeriod" startAt="2"/>
              <a:defRPr/>
            </a:pPr>
            <a:endParaRPr lang="ru-RU" sz="600" dirty="0" smtClean="0"/>
          </a:p>
          <a:p>
            <a:pPr>
              <a:buFont typeface="Arial" charset="0"/>
              <a:buAutoNum type="arabicPeriod" startAt="3"/>
              <a:defRPr/>
            </a:pPr>
            <a:r>
              <a:rPr lang="ru-RU" dirty="0" smtClean="0"/>
              <a:t>Специалист по технической защите информации</a:t>
            </a:r>
          </a:p>
          <a:p>
            <a:pPr>
              <a:buFont typeface="Arial" charset="0"/>
              <a:buAutoNum type="arabicPeriod" startAt="3"/>
              <a:defRPr/>
            </a:pPr>
            <a:endParaRPr lang="ru-RU" sz="600" dirty="0" smtClean="0"/>
          </a:p>
          <a:p>
            <a:pPr>
              <a:buFont typeface="Arial" charset="0"/>
              <a:buAutoNum type="arabicPeriod" startAt="4"/>
              <a:defRPr/>
            </a:pPr>
            <a:r>
              <a:rPr lang="ru-RU" dirty="0" smtClean="0"/>
              <a:t>Специалист по безопасности телекоммуникационных  систем и сетей (специалист по ЗИ в ТКСС)</a:t>
            </a:r>
          </a:p>
          <a:p>
            <a:pPr>
              <a:defRPr/>
            </a:pPr>
            <a:endParaRPr lang="ru-RU" sz="600" dirty="0" smtClean="0"/>
          </a:p>
          <a:p>
            <a:pPr>
              <a:buFont typeface="Arial" charset="0"/>
              <a:buAutoNum type="arabicPeriod" startAt="5"/>
              <a:defRPr/>
            </a:pPr>
            <a:r>
              <a:rPr lang="ru-RU" dirty="0" smtClean="0"/>
              <a:t>Специалист по безопасности автоматизированных  систем (специалист по ЗИ в АС)</a:t>
            </a:r>
          </a:p>
          <a:p>
            <a:pPr>
              <a:defRPr/>
            </a:pPr>
            <a:endParaRPr lang="ru-RU" sz="600" dirty="0" smtClean="0"/>
          </a:p>
          <a:p>
            <a:pPr>
              <a:buFont typeface="Arial" charset="0"/>
              <a:buAutoNum type="arabicPeriod" startAt="6"/>
              <a:defRPr/>
            </a:pPr>
            <a:r>
              <a:rPr lang="ru-RU" dirty="0" smtClean="0"/>
              <a:t>Специалист по криптографической защите информации</a:t>
            </a:r>
          </a:p>
          <a:p>
            <a:pPr>
              <a:buFont typeface="Arial" charset="0"/>
              <a:buAutoNum type="arabicPeriod" startAt="6"/>
              <a:defRPr/>
            </a:pPr>
            <a:endParaRPr lang="ru-RU" sz="600" dirty="0" smtClean="0"/>
          </a:p>
          <a:p>
            <a:pPr>
              <a:buFont typeface="Arial" charset="0"/>
              <a:buAutoNum type="arabicPeriod" startAt="7"/>
              <a:defRPr/>
            </a:pPr>
            <a:r>
              <a:rPr lang="ru-RU" dirty="0" smtClean="0"/>
              <a:t>Специалист по безопасности информационных технологий </a:t>
            </a:r>
          </a:p>
          <a:p>
            <a:pPr>
              <a:buNone/>
              <a:defRPr/>
            </a:pPr>
            <a:r>
              <a:rPr lang="ru-RU" dirty="0" smtClean="0"/>
              <a:t>      (специалист по безопасности компьютерных систем и сетей)</a:t>
            </a:r>
          </a:p>
          <a:p>
            <a:pPr>
              <a:buFont typeface="Arial" charset="0"/>
              <a:buAutoNum type="arabicPeriod" startAt="7"/>
              <a:defRPr/>
            </a:pPr>
            <a:endParaRPr lang="ru-RU" sz="600" dirty="0" smtClean="0"/>
          </a:p>
          <a:p>
            <a:pPr>
              <a:buFont typeface="Arial" charset="0"/>
              <a:buAutoNum type="arabicPeriod" startAt="8"/>
              <a:defRPr/>
            </a:pPr>
            <a:r>
              <a:rPr lang="ru-RU" dirty="0" smtClean="0"/>
              <a:t>Специалист по противодействию компьютерным атакам на критически важные объекты инфраструктуры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53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Соответствие профессий в области информационной безопасности ПС по уровням квалификации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4324" y="1133475"/>
          <a:ext cx="8372476" cy="5455920"/>
        </p:xfrm>
        <a:graphic>
          <a:graphicData uri="http://schemas.openxmlformats.org/drawingml/2006/table">
            <a:tbl>
              <a:tblPr/>
              <a:tblGrid>
                <a:gridCol w="611107"/>
                <a:gridCol w="5012938"/>
                <a:gridCol w="550617"/>
                <a:gridCol w="549066"/>
                <a:gridCol w="549066"/>
                <a:gridCol w="549066"/>
                <a:gridCol w="550616"/>
              </a:tblGrid>
              <a:tr h="1057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квалификации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Специалист по информационно-аналитической деятельности в сфере безопасности</a:t>
                      </a: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3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противодействию техническим разведкам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2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технической защите информации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Специалист по безопасности ТКС и сетей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(Специалист по ЗИ в ТКСС)</a:t>
                      </a: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3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Специалист по безопасности автоматизированных систем (Специалист по ЗИ в АС)</a:t>
                      </a: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3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5291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Специалист по криптографической защите информации</a:t>
                      </a: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3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Специалист по безопасности информационных технологий (специалист по безопасности КСС)</a:t>
                      </a: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79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Специалист по противодействию компьютерным атакам на критически важные объекты инфраструктуры</a:t>
                      </a: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07" marR="2140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14324" y="2228850"/>
            <a:ext cx="83724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4324" y="1133475"/>
            <a:ext cx="0" cy="545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4324" y="1133475"/>
            <a:ext cx="83724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686800" y="1133475"/>
            <a:ext cx="0" cy="545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4324" y="6589395"/>
            <a:ext cx="83724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71525" y="1133475"/>
            <a:ext cx="28575" cy="545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940000" y="1133475"/>
            <a:ext cx="0" cy="54559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486525" y="1133475"/>
            <a:ext cx="0" cy="545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7029450" y="1133475"/>
            <a:ext cx="9525" cy="545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591425" y="1133475"/>
            <a:ext cx="0" cy="545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124825" y="1133475"/>
            <a:ext cx="9525" cy="545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14324" y="2800350"/>
            <a:ext cx="83724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14325" y="3324225"/>
            <a:ext cx="8372475" cy="19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314325" y="3600450"/>
            <a:ext cx="8372475" cy="28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14325" y="4114800"/>
            <a:ext cx="8372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14325" y="4657725"/>
            <a:ext cx="8372475" cy="47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314326" y="5219700"/>
            <a:ext cx="8372474" cy="38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14326" y="5791200"/>
            <a:ext cx="83724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978</Words>
  <Application>Microsoft Office PowerPoint</Application>
  <PresentationFormat>Экран (4:3)</PresentationFormat>
  <Paragraphs>226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</vt:lpstr>
      <vt:lpstr>О профессиональных стандартах в области информационной безопасности и их синхронизации с образовательными стандартами</vt:lpstr>
      <vt:lpstr>Утвержденные Минобрнауки России ФГОС по укрупненной группе направлений подготовки (специальностей) 10.00.00 «Информационная безопасность» </vt:lpstr>
      <vt:lpstr>  ФГОС ВО по УГНПС 10.00.00 «Информационная безопасность»,  направленные в Минобрнауки России </vt:lpstr>
      <vt:lpstr>Нормативно-правовая база по разработке содержания профессиональных стандартов </vt:lpstr>
      <vt:lpstr>Уровни квалификации ПС</vt:lpstr>
      <vt:lpstr>Уровни квалификации ПС</vt:lpstr>
      <vt:lpstr>Уровни квалификации ПС</vt:lpstr>
      <vt:lpstr>  Перечень профессиональных стандартов по группе занятий (профессий) «Специалисты в области информационной безопасности».  (Минтруда России - январь 2015 г.) </vt:lpstr>
      <vt:lpstr>Соответствие профессий в области информационной безопасности ПС по уровням квалификации</vt:lpstr>
      <vt:lpstr>Слайд 10</vt:lpstr>
      <vt:lpstr>Специалист по (автоматизации) информационно-аналитической  деятельности в сфере безопасности</vt:lpstr>
      <vt:lpstr>Специалист по безопасности телекоммуникационных  систем и сетей (Специалист по ЗИ в ТКСС)</vt:lpstr>
      <vt:lpstr>Специалист по технической защите информации</vt:lpstr>
      <vt:lpstr>Как оценить компетенцию?</vt:lpstr>
      <vt:lpstr>Компетенции — технологический компонент системы отношений «работодатель – вуз» 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Компетентностный подход</dc:title>
  <dc:creator>AVK</dc:creator>
  <cp:lastModifiedBy>КучерВА</cp:lastModifiedBy>
  <cp:revision>112</cp:revision>
  <dcterms:created xsi:type="dcterms:W3CDTF">2015-05-31T07:57:56Z</dcterms:created>
  <dcterms:modified xsi:type="dcterms:W3CDTF">2015-07-02T10:59:34Z</dcterms:modified>
</cp:coreProperties>
</file>