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0" r:id="rId3"/>
    <p:sldId id="275" r:id="rId4"/>
    <p:sldId id="280" r:id="rId5"/>
    <p:sldId id="273" r:id="rId6"/>
    <p:sldId id="274" r:id="rId7"/>
    <p:sldId id="269" r:id="rId8"/>
    <p:sldId id="257" r:id="rId9"/>
    <p:sldId id="271" r:id="rId10"/>
    <p:sldId id="272" r:id="rId11"/>
    <p:sldId id="260" r:id="rId12"/>
    <p:sldId id="259" r:id="rId13"/>
    <p:sldId id="264" r:id="rId14"/>
    <p:sldId id="265" r:id="rId15"/>
    <p:sldId id="266" r:id="rId16"/>
    <p:sldId id="267" r:id="rId17"/>
    <p:sldId id="276" r:id="rId18"/>
    <p:sldId id="277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63" r:id="rId30"/>
    <p:sldId id="278" r:id="rId31"/>
    <p:sldId id="261" r:id="rId32"/>
    <p:sldId id="279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79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DDAA58-B9C5-4C65-94E0-10C0E4032ACF}" type="doc">
      <dgm:prSet loTypeId="urn:microsoft.com/office/officeart/2005/8/layout/pyramid3" loCatId="pyramid" qsTypeId="urn:microsoft.com/office/officeart/2005/8/quickstyle/simple5" qsCatId="simple" csTypeId="urn:microsoft.com/office/officeart/2005/8/colors/accent1_2" csCatId="accent1" phldr="1"/>
      <dgm:spPr/>
    </dgm:pt>
    <dgm:pt modelId="{07F95A08-96F2-48CC-903C-87DB596635A7}">
      <dgm:prSet phldrT="[Текст]" custT="1"/>
      <dgm:spPr/>
      <dgm:t>
        <a:bodyPr/>
        <a:lstStyle/>
        <a:p>
          <a:r>
            <a:rPr lang="ru-RU" sz="1200" b="0" dirty="0" smtClean="0"/>
            <a:t> </a:t>
          </a:r>
          <a:endParaRPr lang="ru-RU" sz="1200" b="0" dirty="0"/>
        </a:p>
      </dgm:t>
    </dgm:pt>
    <dgm:pt modelId="{2F99CD70-ACAE-452F-B1ED-1358BCD0E5E3}" type="parTrans" cxnId="{48336831-B46C-4350-9EF8-EB44D67575BA}">
      <dgm:prSet/>
      <dgm:spPr/>
      <dgm:t>
        <a:bodyPr/>
        <a:lstStyle/>
        <a:p>
          <a:endParaRPr lang="ru-RU"/>
        </a:p>
      </dgm:t>
    </dgm:pt>
    <dgm:pt modelId="{C8E8C3A3-9BB8-41C2-B40F-B7C96579E32A}" type="sibTrans" cxnId="{48336831-B46C-4350-9EF8-EB44D67575BA}">
      <dgm:prSet/>
      <dgm:spPr/>
      <dgm:t>
        <a:bodyPr/>
        <a:lstStyle/>
        <a:p>
          <a:endParaRPr lang="ru-RU"/>
        </a:p>
      </dgm:t>
    </dgm:pt>
    <dgm:pt modelId="{0A32810B-907B-4F45-B483-793C7CE148E4}">
      <dgm:prSet phldrT="[Текст]" custT="1"/>
      <dgm:spPr/>
      <dgm:t>
        <a:bodyPr/>
        <a:lstStyle/>
        <a:p>
          <a:r>
            <a:rPr lang="ru-RU" sz="1200" b="0" dirty="0" smtClean="0"/>
            <a:t> </a:t>
          </a:r>
          <a:endParaRPr lang="ru-RU" sz="1200" b="0" dirty="0"/>
        </a:p>
      </dgm:t>
    </dgm:pt>
    <dgm:pt modelId="{5B604187-BA9D-477A-9B33-7D317A62D9BD}" type="parTrans" cxnId="{951A3D2C-DCB7-4E2D-B607-E083C30A0B8A}">
      <dgm:prSet/>
      <dgm:spPr/>
      <dgm:t>
        <a:bodyPr/>
        <a:lstStyle/>
        <a:p>
          <a:endParaRPr lang="ru-RU"/>
        </a:p>
      </dgm:t>
    </dgm:pt>
    <dgm:pt modelId="{6268C926-25AA-4E13-9F10-EF07C83720C1}" type="sibTrans" cxnId="{951A3D2C-DCB7-4E2D-B607-E083C30A0B8A}">
      <dgm:prSet/>
      <dgm:spPr/>
      <dgm:t>
        <a:bodyPr/>
        <a:lstStyle/>
        <a:p>
          <a:endParaRPr lang="ru-RU"/>
        </a:p>
      </dgm:t>
    </dgm:pt>
    <dgm:pt modelId="{357DACDA-0FA6-4170-B24E-61670FD14612}">
      <dgm:prSet phldrT="[Текст]" custT="1"/>
      <dgm:spPr/>
      <dgm:t>
        <a:bodyPr/>
        <a:lstStyle/>
        <a:p>
          <a:r>
            <a:rPr lang="ru-RU" sz="1200" dirty="0" smtClean="0"/>
            <a:t> </a:t>
          </a:r>
          <a:endParaRPr lang="ru-RU" sz="1200" dirty="0"/>
        </a:p>
      </dgm:t>
    </dgm:pt>
    <dgm:pt modelId="{BB39AAA2-1B2A-4BF6-B775-27AA95DA85E2}" type="parTrans" cxnId="{97DDF90B-AA7A-4CDF-A7F3-B94F46A77D1D}">
      <dgm:prSet/>
      <dgm:spPr/>
      <dgm:t>
        <a:bodyPr/>
        <a:lstStyle/>
        <a:p>
          <a:endParaRPr lang="ru-RU"/>
        </a:p>
      </dgm:t>
    </dgm:pt>
    <dgm:pt modelId="{317B2DC6-83EB-4897-BE9C-ADF363408170}" type="sibTrans" cxnId="{97DDF90B-AA7A-4CDF-A7F3-B94F46A77D1D}">
      <dgm:prSet/>
      <dgm:spPr/>
      <dgm:t>
        <a:bodyPr/>
        <a:lstStyle/>
        <a:p>
          <a:endParaRPr lang="ru-RU"/>
        </a:p>
      </dgm:t>
    </dgm:pt>
    <dgm:pt modelId="{945390C3-503B-48EE-ABE0-C3740A8A14BF}" type="pres">
      <dgm:prSet presAssocID="{1ADDAA58-B9C5-4C65-94E0-10C0E4032ACF}" presName="Name0" presStyleCnt="0">
        <dgm:presLayoutVars>
          <dgm:dir/>
          <dgm:animLvl val="lvl"/>
          <dgm:resizeHandles val="exact"/>
        </dgm:presLayoutVars>
      </dgm:prSet>
      <dgm:spPr/>
    </dgm:pt>
    <dgm:pt modelId="{AED42497-6C9E-4B60-A4B4-CF4A96C7B5C3}" type="pres">
      <dgm:prSet presAssocID="{07F95A08-96F2-48CC-903C-87DB596635A7}" presName="Name8" presStyleCnt="0"/>
      <dgm:spPr/>
    </dgm:pt>
    <dgm:pt modelId="{62B5195A-7591-430B-AD9B-37FDEEEEEBBF}" type="pres">
      <dgm:prSet presAssocID="{07F95A08-96F2-48CC-903C-87DB596635A7}" presName="level" presStyleLbl="node1" presStyleIdx="0" presStyleCnt="3" custLinFactNeighborY="-424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DE4723-9746-4FE2-A433-F8D48693ED1A}" type="pres">
      <dgm:prSet presAssocID="{07F95A08-96F2-48CC-903C-87DB596635A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687163-928C-454E-91E3-3D09709D0499}" type="pres">
      <dgm:prSet presAssocID="{0A32810B-907B-4F45-B483-793C7CE148E4}" presName="Name8" presStyleCnt="0"/>
      <dgm:spPr/>
    </dgm:pt>
    <dgm:pt modelId="{F2D00A33-415D-4E85-81A4-F112EE002351}" type="pres">
      <dgm:prSet presAssocID="{0A32810B-907B-4F45-B483-793C7CE148E4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59DC5E-522A-436F-8D9D-E01CD38160CC}" type="pres">
      <dgm:prSet presAssocID="{0A32810B-907B-4F45-B483-793C7CE148E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8D7F1A-1786-4B0B-A960-42144D6598DD}" type="pres">
      <dgm:prSet presAssocID="{357DACDA-0FA6-4170-B24E-61670FD14612}" presName="Name8" presStyleCnt="0"/>
      <dgm:spPr/>
    </dgm:pt>
    <dgm:pt modelId="{F054169E-A3E5-422A-8951-9C2756A9AFE7}" type="pres">
      <dgm:prSet presAssocID="{357DACDA-0FA6-4170-B24E-61670FD14612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11A024-343D-4C60-A448-95B2212F3ECB}" type="pres">
      <dgm:prSet presAssocID="{357DACDA-0FA6-4170-B24E-61670FD1461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71D9F0-2786-4ABB-AED6-49750C7A6E91}" type="presOf" srcId="{07F95A08-96F2-48CC-903C-87DB596635A7}" destId="{62B5195A-7591-430B-AD9B-37FDEEEEEBBF}" srcOrd="0" destOrd="0" presId="urn:microsoft.com/office/officeart/2005/8/layout/pyramid3"/>
    <dgm:cxn modelId="{48336831-B46C-4350-9EF8-EB44D67575BA}" srcId="{1ADDAA58-B9C5-4C65-94E0-10C0E4032ACF}" destId="{07F95A08-96F2-48CC-903C-87DB596635A7}" srcOrd="0" destOrd="0" parTransId="{2F99CD70-ACAE-452F-B1ED-1358BCD0E5E3}" sibTransId="{C8E8C3A3-9BB8-41C2-B40F-B7C96579E32A}"/>
    <dgm:cxn modelId="{70A29993-C06D-4AE7-BA91-D8D8C287E219}" type="presOf" srcId="{1ADDAA58-B9C5-4C65-94E0-10C0E4032ACF}" destId="{945390C3-503B-48EE-ABE0-C3740A8A14BF}" srcOrd="0" destOrd="0" presId="urn:microsoft.com/office/officeart/2005/8/layout/pyramid3"/>
    <dgm:cxn modelId="{47C87EEB-FEEA-40AD-A173-56AA7F0B5D9B}" type="presOf" srcId="{357DACDA-0FA6-4170-B24E-61670FD14612}" destId="{F054169E-A3E5-422A-8951-9C2756A9AFE7}" srcOrd="0" destOrd="0" presId="urn:microsoft.com/office/officeart/2005/8/layout/pyramid3"/>
    <dgm:cxn modelId="{AB286DE1-B08E-4D7E-8A13-A04BE31D97E2}" type="presOf" srcId="{0A32810B-907B-4F45-B483-793C7CE148E4}" destId="{7659DC5E-522A-436F-8D9D-E01CD38160CC}" srcOrd="1" destOrd="0" presId="urn:microsoft.com/office/officeart/2005/8/layout/pyramid3"/>
    <dgm:cxn modelId="{2FA57693-B8ED-4F09-A6E0-9AAE217136FC}" type="presOf" srcId="{07F95A08-96F2-48CC-903C-87DB596635A7}" destId="{4BDE4723-9746-4FE2-A433-F8D48693ED1A}" srcOrd="1" destOrd="0" presId="urn:microsoft.com/office/officeart/2005/8/layout/pyramid3"/>
    <dgm:cxn modelId="{AD8E77EE-BB87-41C8-BC82-A3AE5DE1CEAA}" type="presOf" srcId="{0A32810B-907B-4F45-B483-793C7CE148E4}" destId="{F2D00A33-415D-4E85-81A4-F112EE002351}" srcOrd="0" destOrd="0" presId="urn:microsoft.com/office/officeart/2005/8/layout/pyramid3"/>
    <dgm:cxn modelId="{0FD80A5F-2AAA-4A02-9C91-0683492FED90}" type="presOf" srcId="{357DACDA-0FA6-4170-B24E-61670FD14612}" destId="{CF11A024-343D-4C60-A448-95B2212F3ECB}" srcOrd="1" destOrd="0" presId="urn:microsoft.com/office/officeart/2005/8/layout/pyramid3"/>
    <dgm:cxn modelId="{97DDF90B-AA7A-4CDF-A7F3-B94F46A77D1D}" srcId="{1ADDAA58-B9C5-4C65-94E0-10C0E4032ACF}" destId="{357DACDA-0FA6-4170-B24E-61670FD14612}" srcOrd="2" destOrd="0" parTransId="{BB39AAA2-1B2A-4BF6-B775-27AA95DA85E2}" sibTransId="{317B2DC6-83EB-4897-BE9C-ADF363408170}"/>
    <dgm:cxn modelId="{951A3D2C-DCB7-4E2D-B607-E083C30A0B8A}" srcId="{1ADDAA58-B9C5-4C65-94E0-10C0E4032ACF}" destId="{0A32810B-907B-4F45-B483-793C7CE148E4}" srcOrd="1" destOrd="0" parTransId="{5B604187-BA9D-477A-9B33-7D317A62D9BD}" sibTransId="{6268C926-25AA-4E13-9F10-EF07C83720C1}"/>
    <dgm:cxn modelId="{D65545E0-0148-45F7-AFD9-0E325E818E8D}" type="presParOf" srcId="{945390C3-503B-48EE-ABE0-C3740A8A14BF}" destId="{AED42497-6C9E-4B60-A4B4-CF4A96C7B5C3}" srcOrd="0" destOrd="0" presId="urn:microsoft.com/office/officeart/2005/8/layout/pyramid3"/>
    <dgm:cxn modelId="{C4080BFD-0FC6-480F-A8A0-94260853B511}" type="presParOf" srcId="{AED42497-6C9E-4B60-A4B4-CF4A96C7B5C3}" destId="{62B5195A-7591-430B-AD9B-37FDEEEEEBBF}" srcOrd="0" destOrd="0" presId="urn:microsoft.com/office/officeart/2005/8/layout/pyramid3"/>
    <dgm:cxn modelId="{B141C6E3-0761-4F0A-A6F8-766B73FEB1FB}" type="presParOf" srcId="{AED42497-6C9E-4B60-A4B4-CF4A96C7B5C3}" destId="{4BDE4723-9746-4FE2-A433-F8D48693ED1A}" srcOrd="1" destOrd="0" presId="urn:microsoft.com/office/officeart/2005/8/layout/pyramid3"/>
    <dgm:cxn modelId="{4CBBC536-1D46-4C92-AB25-B53D35126916}" type="presParOf" srcId="{945390C3-503B-48EE-ABE0-C3740A8A14BF}" destId="{54687163-928C-454E-91E3-3D09709D0499}" srcOrd="1" destOrd="0" presId="urn:microsoft.com/office/officeart/2005/8/layout/pyramid3"/>
    <dgm:cxn modelId="{664B492B-8576-4B8C-9B31-0C9CB334460A}" type="presParOf" srcId="{54687163-928C-454E-91E3-3D09709D0499}" destId="{F2D00A33-415D-4E85-81A4-F112EE002351}" srcOrd="0" destOrd="0" presId="urn:microsoft.com/office/officeart/2005/8/layout/pyramid3"/>
    <dgm:cxn modelId="{7F858F2F-C123-4396-BD66-FDAB9A4C08C8}" type="presParOf" srcId="{54687163-928C-454E-91E3-3D09709D0499}" destId="{7659DC5E-522A-436F-8D9D-E01CD38160CC}" srcOrd="1" destOrd="0" presId="urn:microsoft.com/office/officeart/2005/8/layout/pyramid3"/>
    <dgm:cxn modelId="{148C7E09-4D88-4C1B-8C35-8A2DC7356982}" type="presParOf" srcId="{945390C3-503B-48EE-ABE0-C3740A8A14BF}" destId="{528D7F1A-1786-4B0B-A960-42144D6598DD}" srcOrd="2" destOrd="0" presId="urn:microsoft.com/office/officeart/2005/8/layout/pyramid3"/>
    <dgm:cxn modelId="{518711B0-D4AA-4170-B150-70EEE9412378}" type="presParOf" srcId="{528D7F1A-1786-4B0B-A960-42144D6598DD}" destId="{F054169E-A3E5-422A-8951-9C2756A9AFE7}" srcOrd="0" destOrd="0" presId="urn:microsoft.com/office/officeart/2005/8/layout/pyramid3"/>
    <dgm:cxn modelId="{623C74AC-C079-4543-AFCC-11EFA6FE4922}" type="presParOf" srcId="{528D7F1A-1786-4B0B-A960-42144D6598DD}" destId="{CF11A024-343D-4C60-A448-95B2212F3ECB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B5195A-7591-430B-AD9B-37FDEEEEEBBF}">
      <dsp:nvSpPr>
        <dsp:cNvPr id="0" name=""/>
        <dsp:cNvSpPr/>
      </dsp:nvSpPr>
      <dsp:spPr>
        <a:xfrm rot="10800000">
          <a:off x="0" y="0"/>
          <a:ext cx="3906891" cy="778944"/>
        </a:xfrm>
        <a:prstGeom prst="trapezoid">
          <a:avLst>
            <a:gd name="adj" fmla="val 8359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/>
            <a:t> </a:t>
          </a:r>
          <a:endParaRPr lang="ru-RU" sz="1200" b="0" kern="1200" dirty="0"/>
        </a:p>
      </dsp:txBody>
      <dsp:txXfrm>
        <a:off x="683705" y="0"/>
        <a:ext cx="2539479" cy="778944"/>
      </dsp:txXfrm>
    </dsp:sp>
    <dsp:sp modelId="{F2D00A33-415D-4E85-81A4-F112EE002351}">
      <dsp:nvSpPr>
        <dsp:cNvPr id="0" name=""/>
        <dsp:cNvSpPr/>
      </dsp:nvSpPr>
      <dsp:spPr>
        <a:xfrm rot="10800000">
          <a:off x="651148" y="778944"/>
          <a:ext cx="2604593" cy="778944"/>
        </a:xfrm>
        <a:prstGeom prst="trapezoid">
          <a:avLst>
            <a:gd name="adj" fmla="val 8359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/>
            <a:t> </a:t>
          </a:r>
          <a:endParaRPr lang="ru-RU" sz="1200" b="0" kern="1200" dirty="0"/>
        </a:p>
      </dsp:txBody>
      <dsp:txXfrm>
        <a:off x="1106952" y="778944"/>
        <a:ext cx="1692986" cy="778944"/>
      </dsp:txXfrm>
    </dsp:sp>
    <dsp:sp modelId="{F054169E-A3E5-422A-8951-9C2756A9AFE7}">
      <dsp:nvSpPr>
        <dsp:cNvPr id="0" name=""/>
        <dsp:cNvSpPr/>
      </dsp:nvSpPr>
      <dsp:spPr>
        <a:xfrm rot="10800000">
          <a:off x="1302297" y="1557888"/>
          <a:ext cx="1302296" cy="778944"/>
        </a:xfrm>
        <a:prstGeom prst="trapezoid">
          <a:avLst>
            <a:gd name="adj" fmla="val 8359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 </a:t>
          </a:r>
          <a:endParaRPr lang="ru-RU" sz="1200" kern="1200" dirty="0"/>
        </a:p>
      </dsp:txBody>
      <dsp:txXfrm>
        <a:off x="1302297" y="1557888"/>
        <a:ext cx="1302296" cy="7789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6CDCDB0-013E-4B44-A816-341C67AF5BB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slide" Target="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2.sld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gif"/><Relationship Id="rId3" Type="http://schemas.openxmlformats.org/officeDocument/2006/relationships/image" Target="../media/image39.jpeg"/><Relationship Id="rId7" Type="http://schemas.openxmlformats.org/officeDocument/2006/relationships/image" Target="../media/image42.gi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wmf"/><Relationship Id="rId4" Type="http://schemas.openxmlformats.org/officeDocument/2006/relationships/image" Target="http://officeimg.vo.msecnd.net/en-us/images/MR900345912.jpg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m.ru/world/2014/02/26/oboronnaya-promyshlennost/733300-voevat-ne-pulyami-mozgami-ssha-sosredotochatsya-na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audio" Target="../media/audio1.wav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13" Type="http://schemas.openxmlformats.org/officeDocument/2006/relationships/image" Target="../media/image8.gif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gif"/><Relationship Id="rId11" Type="http://schemas.openxmlformats.org/officeDocument/2006/relationships/image" Target="../media/image19.gif"/><Relationship Id="rId5" Type="http://schemas.openxmlformats.org/officeDocument/2006/relationships/image" Target="../media/image13.gif"/><Relationship Id="rId10" Type="http://schemas.openxmlformats.org/officeDocument/2006/relationships/image" Target="../media/image18.gif"/><Relationship Id="rId4" Type="http://schemas.openxmlformats.org/officeDocument/2006/relationships/image" Target="../media/image12.png"/><Relationship Id="rId9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MTU grav"/>
          <p:cNvPicPr>
            <a:picLocks noChangeAspect="1" noChangeArrowheads="1"/>
          </p:cNvPicPr>
          <p:nvPr/>
        </p:nvPicPr>
        <p:blipFill>
          <a:blip r:embed="rId2" cstate="print">
            <a:lum bright="-18000" contrast="18000"/>
          </a:blip>
          <a:srcRect/>
          <a:stretch>
            <a:fillRect/>
          </a:stretch>
        </p:blipFill>
        <p:spPr bwMode="auto">
          <a:xfrm>
            <a:off x="0" y="1"/>
            <a:ext cx="928871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6632"/>
            <a:ext cx="1439863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619250" y="333375"/>
            <a:ext cx="70564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latin typeface="Times New Roman" pitchFamily="18" charset="0"/>
              </a:rPr>
              <a:t>Московский технический университет связи и информатики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65125" y="1412776"/>
            <a:ext cx="8778875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8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Информационная безопасность: технические, технологические и общекультурные проблемы в образовании</a:t>
            </a:r>
          </a:p>
          <a:p>
            <a:pPr>
              <a:defRPr/>
            </a:pPr>
            <a:endParaRPr lang="ru-RU" sz="4800" b="1" dirty="0" smtClean="0">
              <a:solidFill>
                <a:srgbClr val="99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ru-RU" sz="2000" dirty="0" smtClean="0">
                <a:solidFill>
                  <a:srgbClr val="0066CC"/>
                </a:solidFill>
              </a:rPr>
              <a:t>                                          </a:t>
            </a:r>
            <a:r>
              <a:rPr lang="ru-RU" sz="2000" b="1" dirty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Аджемов Артем Сергеевич, д.т.н., проф.,</a:t>
            </a:r>
          </a:p>
          <a:p>
            <a:pPr>
              <a:defRPr/>
            </a:pPr>
            <a:r>
              <a:rPr lang="ru-RU" sz="2000" b="1" dirty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ректор МТУСИ</a:t>
            </a: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4" descr="chart of the day, the largest photo libraries in the world, september 2011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136904" cy="5976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14652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>
                <a:latin typeface="Calibri" pitchFamily="34" charset="0"/>
                <a:cs typeface="Times New Roman" pitchFamily="18" charset="0"/>
              </a:rPr>
              <a:t>По количеству имеющихся серверов Интернета можно судить о степени информатизации отдельных стран. Наибольшее количество серверов зарегистрировано в доменах административного типа, которые находятся в основном в США (около 104 млн. серверов), на втором месте, с большим отставанием, Япония (7,1 млн. серверов), Россия занимает в этом списке 24е место (около 400 тыс. серверов). </a:t>
            </a:r>
            <a:endParaRPr lang="ru-RU">
              <a:latin typeface="Calibri" pitchFamily="34" charset="0"/>
            </a:endParaRPr>
          </a:p>
        </p:txBody>
      </p:sp>
      <p:graphicFrame>
        <p:nvGraphicFramePr>
          <p:cNvPr id="18435" name="Object 2"/>
          <p:cNvGraphicFramePr>
            <a:graphicFrameLocks noChangeAspect="1"/>
          </p:cNvGraphicFramePr>
          <p:nvPr/>
        </p:nvGraphicFramePr>
        <p:xfrm>
          <a:off x="1066800" y="1981200"/>
          <a:ext cx="6934200" cy="4364038"/>
        </p:xfrm>
        <a:graphic>
          <a:graphicData uri="http://schemas.openxmlformats.org/presentationml/2006/ole">
            <p:oleObj spid="_x0000_s1026" name="Диаграмма" r:id="rId3" imgW="4776480" imgH="3374640" progId="Excel.Sheet.8">
              <p:embed/>
            </p:oleObj>
          </a:graphicData>
        </a:graphic>
      </p:graphicFrame>
      <p:sp>
        <p:nvSpPr>
          <p:cNvPr id="18437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6324600"/>
            <a:ext cx="381000" cy="304800"/>
          </a:xfrm>
          <a:prstGeom prst="actionButtonReturn">
            <a:avLst/>
          </a:prstGeom>
          <a:gradFill rotWithShape="0">
            <a:gsLst>
              <a:gs pos="0">
                <a:srgbClr val="767647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 advClick="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  <p:bldOleChart spid="18435" grpId="0"/>
      <p:bldP spid="184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097" name="Object 1"/>
          <p:cNvGraphicFramePr>
            <a:graphicFrameLocks noChangeAspect="1"/>
          </p:cNvGraphicFramePr>
          <p:nvPr/>
        </p:nvGraphicFramePr>
        <p:xfrm>
          <a:off x="251520" y="260648"/>
          <a:ext cx="8892480" cy="6597352"/>
        </p:xfrm>
        <a:graphic>
          <a:graphicData uri="http://schemas.openxmlformats.org/presentationml/2006/ole">
            <p:oleObj spid="_x0000_s2050" name="Слайд" r:id="rId3" imgW="4570654" imgH="3427618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7772400" cy="10081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971600" y="692696"/>
          <a:ext cx="7468573" cy="5435699"/>
        </p:xfrm>
        <a:graphic>
          <a:graphicData uri="http://schemas.openxmlformats.org/presentationml/2006/ole">
            <p:oleObj spid="_x0000_s3074" name="Слайд" r:id="rId3" imgW="4570654" imgH="3427618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Облачные технологии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err="1" smtClean="0"/>
              <a:t>SaaS</a:t>
            </a:r>
            <a:r>
              <a:rPr lang="en-US" b="1" dirty="0" smtClean="0"/>
              <a:t> (Software-as-a-Service)</a:t>
            </a:r>
            <a:r>
              <a:rPr lang="en-US" dirty="0" smtClean="0"/>
              <a:t> – </a:t>
            </a:r>
            <a:r>
              <a:rPr lang="ru-RU" dirty="0" smtClean="0"/>
              <a:t>аренда </a:t>
            </a:r>
            <a:r>
              <a:rPr lang="en-US" dirty="0" smtClean="0"/>
              <a:t>IT </a:t>
            </a:r>
            <a:r>
              <a:rPr lang="ru-RU" dirty="0" smtClean="0"/>
              <a:t>приложений. Программные продукты, как услуга.</a:t>
            </a:r>
            <a:endParaRPr lang="en-US" dirty="0" smtClean="0"/>
          </a:p>
          <a:p>
            <a:r>
              <a:rPr lang="en-US" b="1" dirty="0" err="1" smtClean="0"/>
              <a:t>SaaP</a:t>
            </a:r>
            <a:r>
              <a:rPr lang="en-US" b="1" dirty="0" smtClean="0"/>
              <a:t> (Software-as-a-Product) </a:t>
            </a:r>
            <a:r>
              <a:rPr lang="en-US" dirty="0" smtClean="0"/>
              <a:t>–</a:t>
            </a:r>
            <a:r>
              <a:rPr lang="ru-RU" dirty="0" smtClean="0"/>
              <a:t> покупка программного продукта. Программное обеспечение, как продукт на рынке.</a:t>
            </a:r>
            <a:endParaRPr lang="en-US" dirty="0" smtClean="0"/>
          </a:p>
          <a:p>
            <a:r>
              <a:rPr lang="en-US" b="1" dirty="0" err="1" smtClean="0"/>
              <a:t>IaaS</a:t>
            </a:r>
            <a:r>
              <a:rPr lang="en-US" b="1" dirty="0" smtClean="0"/>
              <a:t> (Infrastructure-as-a-Service) </a:t>
            </a:r>
            <a:r>
              <a:rPr lang="en-US" dirty="0" smtClean="0"/>
              <a:t>–</a:t>
            </a:r>
            <a:r>
              <a:rPr lang="ru-RU" dirty="0" smtClean="0"/>
              <a:t> аренда </a:t>
            </a:r>
            <a:r>
              <a:rPr lang="en-US" dirty="0" smtClean="0"/>
              <a:t>IT </a:t>
            </a:r>
            <a:r>
              <a:rPr lang="ru-RU" dirty="0" smtClean="0"/>
              <a:t>инфраструктуры. Как услуга предлагается целая инфраструктура.</a:t>
            </a:r>
            <a:endParaRPr lang="en-US" dirty="0" smtClean="0"/>
          </a:p>
          <a:p>
            <a:r>
              <a:rPr lang="en-US" b="1" dirty="0" err="1" smtClean="0"/>
              <a:t>DaaS</a:t>
            </a:r>
            <a:r>
              <a:rPr lang="en-US" b="1" dirty="0" smtClean="0"/>
              <a:t> (Date-as-a-Service) </a:t>
            </a:r>
            <a:r>
              <a:rPr lang="en-US" dirty="0" smtClean="0"/>
              <a:t>–</a:t>
            </a:r>
            <a:r>
              <a:rPr lang="ru-RU" dirty="0" smtClean="0"/>
              <a:t> аренда виртуального рабочего места, как услуга на определенное время.</a:t>
            </a:r>
            <a:endParaRPr lang="en-US" dirty="0" smtClean="0"/>
          </a:p>
          <a:p>
            <a:r>
              <a:rPr lang="en-US" b="1" dirty="0" err="1" smtClean="0"/>
              <a:t>PaaS</a:t>
            </a:r>
            <a:r>
              <a:rPr lang="en-US" b="1" dirty="0" smtClean="0"/>
              <a:t> (Platform-as-a-Service) </a:t>
            </a:r>
            <a:r>
              <a:rPr lang="en-US" dirty="0" smtClean="0"/>
              <a:t>–</a:t>
            </a:r>
            <a:r>
              <a:rPr lang="ru-RU" dirty="0" smtClean="0"/>
              <a:t> платформа, как услуга.</a:t>
            </a:r>
            <a:endParaRPr lang="ru-RU" dirty="0"/>
          </a:p>
        </p:txBody>
      </p:sp>
      <p:pic>
        <p:nvPicPr>
          <p:cNvPr id="4" name="Рисунок 17" descr="angela_looking_up_mw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DFE"/>
              </a:clrFrom>
              <a:clrTo>
                <a:srgbClr val="FE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116632"/>
            <a:ext cx="151216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539552" y="116632"/>
          <a:ext cx="852488" cy="1440160"/>
        </p:xfrm>
        <a:graphic>
          <a:graphicData uri="http://schemas.openxmlformats.org/presentationml/2006/ole">
            <p:oleObj spid="_x0000_s4098" name="CorelDRAW" r:id="rId4" imgW="4158360" imgH="83919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470F9E-6E03-453D-BC34-B93E4BBFD2E4}" type="slidenum">
              <a:rPr lang="ru-RU"/>
              <a:pPr>
                <a:defRPr/>
              </a:pPr>
              <a:t>16</a:t>
            </a:fld>
            <a:endParaRPr lang="ru-RU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8229600" cy="1371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smtClean="0">
                <a:solidFill>
                  <a:srgbClr val="EA661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MTUCI I</a:t>
            </a:r>
            <a:r>
              <a:rPr lang="ru-RU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nternational </a:t>
            </a:r>
            <a:r>
              <a:rPr lang="ru-RU" sz="2800" smtClean="0">
                <a:solidFill>
                  <a:srgbClr val="EA661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G</a:t>
            </a:r>
            <a:r>
              <a:rPr lang="ru-RU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raduate </a:t>
            </a:r>
            <a:r>
              <a:rPr lang="ru-RU" sz="2800" smtClean="0">
                <a:solidFill>
                  <a:srgbClr val="EA661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</a:t>
            </a:r>
            <a:r>
              <a:rPr lang="ru-RU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rogram</a:t>
            </a:r>
            <a:r>
              <a:rPr lang="ru-RU" sz="36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/>
            </a:r>
            <a:br>
              <a:rPr lang="ru-RU" sz="36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endParaRPr lang="ru-RU" sz="360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7" name="Номер слайда 4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C2C32E1-6FB8-4561-8F29-6A2C84DD3475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10245" name="Picture 6" descr="backgrnd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mtuc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3429000"/>
            <a:ext cx="3311525" cy="33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8" descr="progra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525" y="1196975"/>
            <a:ext cx="331152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Text Box 9"/>
          <p:cNvSpPr txBox="1">
            <a:spLocks noChangeArrowheads="1"/>
          </p:cNvSpPr>
          <p:nvPr/>
        </p:nvSpPr>
        <p:spPr bwMode="auto">
          <a:xfrm>
            <a:off x="323850" y="2060575"/>
            <a:ext cx="5473700" cy="30464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600">
              <a:latin typeface="Calibri" pitchFamily="34" charset="0"/>
              <a:cs typeface="Arial" charset="0"/>
            </a:endParaRPr>
          </a:p>
          <a:p>
            <a:endParaRPr lang="ru-RU" sz="1600" b="1">
              <a:latin typeface="Calibri" pitchFamily="34" charset="0"/>
              <a:cs typeface="Arial" charset="0"/>
            </a:endParaRPr>
          </a:p>
          <a:p>
            <a:r>
              <a:rPr lang="ru-RU" sz="2000" i="1">
                <a:solidFill>
                  <a:schemeClr val="bg2"/>
                </a:solidFill>
                <a:latin typeface="Calibri" pitchFamily="34" charset="0"/>
                <a:cs typeface="Arial" charset="0"/>
              </a:rPr>
              <a:t>Программа обучения в области Инфокомуникационных Технологий, специально разработанная для англоязычных абитуриентов.</a:t>
            </a:r>
          </a:p>
          <a:p>
            <a:r>
              <a:rPr lang="ru-RU" sz="2000" i="1">
                <a:solidFill>
                  <a:schemeClr val="bg2"/>
                </a:solidFill>
                <a:latin typeface="Calibri" pitchFamily="34" charset="0"/>
                <a:cs typeface="Arial" charset="0"/>
              </a:rPr>
              <a:t>Первые два года обучение основам ИКТ на английском языке с параллельным интенсивным изучением русского языка. Начиная с 3 курса- обучение на русском языке.</a:t>
            </a:r>
            <a:r>
              <a:rPr lang="ru-RU" sz="2000" i="1">
                <a:solidFill>
                  <a:srgbClr val="FF0000"/>
                </a:solidFill>
                <a:latin typeface="Calibri" pitchFamily="34" charset="0"/>
                <a:cs typeface="Arial" charset="0"/>
              </a:rPr>
              <a:t>  </a:t>
            </a:r>
            <a:endParaRPr lang="en-US" sz="2000" i="1">
              <a:solidFill>
                <a:srgbClr val="FF000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12750"/>
            <a:ext cx="9144000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656183"/>
          </a:xfrm>
        </p:spPr>
        <p:txBody>
          <a:bodyPr/>
          <a:lstStyle/>
          <a:p>
            <a:r>
              <a:rPr lang="ru-RU" b="1" dirty="0" smtClean="0"/>
              <a:t>Современные </a:t>
            </a:r>
            <a:r>
              <a:rPr lang="ru-RU" b="1" dirty="0" err="1" smtClean="0"/>
              <a:t>инфокоммуникации</a:t>
            </a:r>
            <a:r>
              <a:rPr lang="ru-RU" b="1" dirty="0" smtClean="0"/>
              <a:t> – это: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204864"/>
            <a:ext cx="8136904" cy="4104456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Мощнейшие средства влияния.</a:t>
            </a:r>
          </a:p>
          <a:p>
            <a:pPr>
              <a:buFontTx/>
              <a:buChar char="-"/>
            </a:pP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Важнейший инструмент по реализации задач модернизации и развития.</a:t>
            </a:r>
          </a:p>
          <a:p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Основа будущих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цивилизационных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отношений и культуры.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Синергетическое понимание развития </a:t>
            </a:r>
            <a:r>
              <a:rPr lang="ru-RU" b="1" dirty="0" err="1" smtClean="0"/>
              <a:t>инфокоммуникаций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5013176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Существующие системы являются резонансными.</a:t>
            </a:r>
          </a:p>
          <a:p>
            <a:r>
              <a:rPr lang="ru-RU" b="1" dirty="0" smtClean="0"/>
              <a:t>В резонансных системах слабое воздействие приводит к существенно большему эффекту, чем сильное, но не согласованное с системой. </a:t>
            </a:r>
            <a:r>
              <a:rPr lang="ru-RU" dirty="0" smtClean="0"/>
              <a:t>("линейный» подход к управлению означает, что чем больше вложишь (энергии, материальных средств, нервов и т. д.) тем больше отдача, что ошибочно для диссипативных, резонансных систем </a:t>
            </a:r>
            <a:r>
              <a:rPr lang="ru-RU" dirty="0" err="1" smtClean="0"/>
              <a:t>бифуркационного</a:t>
            </a:r>
            <a:r>
              <a:rPr lang="ru-RU" dirty="0" smtClean="0"/>
              <a:t> типа).</a:t>
            </a:r>
          </a:p>
          <a:p>
            <a:r>
              <a:rPr lang="ru-RU" b="1" dirty="0" smtClean="0"/>
              <a:t>Основная задача – это выход на аттрактор с воздействием в нужное время с учетом топологии собственной структуры.</a:t>
            </a:r>
          </a:p>
          <a:p>
            <a:r>
              <a:rPr lang="ru-RU" b="1" dirty="0" smtClean="0"/>
              <a:t>Принцип резонансного воздействия предполагает не «силовое» линейное воздействие, а выведение социальных систем на собственные механизмы развития. Отсюда следует чрезвычайная важность тенденций на уровне личностей, а не управленческих команд и существенная роль многообразия интересов, устремлений личностей и групп.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росмотреть подробности"/>
          <p:cNvPicPr/>
          <p:nvPr/>
        </p:nvPicPr>
        <p:blipFill>
          <a:blip r:embed="rId2" cstate="print">
            <a:lum bright="8000" contrast="-4000"/>
          </a:blip>
          <a:srcRect/>
          <a:stretch>
            <a:fillRect/>
          </a:stretch>
        </p:blipFill>
        <p:spPr bwMode="auto">
          <a:xfrm>
            <a:off x="5329238" y="1990725"/>
            <a:ext cx="1979612" cy="198913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sp>
        <p:nvSpPr>
          <p:cNvPr id="8195" name="TextBox 8"/>
          <p:cNvSpPr txBox="1">
            <a:spLocks noChangeArrowheads="1"/>
          </p:cNvSpPr>
          <p:nvPr/>
        </p:nvSpPr>
        <p:spPr bwMode="auto">
          <a:xfrm>
            <a:off x="1844675" y="765175"/>
            <a:ext cx="33829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tx2"/>
                </a:solidFill>
                <a:latin typeface="Calibri" pitchFamily="34" charset="0"/>
              </a:rPr>
              <a:t>Интеллектуальный ресурс личности</a:t>
            </a:r>
          </a:p>
        </p:txBody>
      </p:sp>
      <p:sp>
        <p:nvSpPr>
          <p:cNvPr id="8196" name="TextBox 9"/>
          <p:cNvSpPr txBox="1">
            <a:spLocks noChangeArrowheads="1"/>
          </p:cNvSpPr>
          <p:nvPr/>
        </p:nvSpPr>
        <p:spPr bwMode="auto">
          <a:xfrm>
            <a:off x="1873250" y="1793875"/>
            <a:ext cx="33845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tx2"/>
                </a:solidFill>
                <a:latin typeface="Calibri" pitchFamily="34" charset="0"/>
              </a:rPr>
              <a:t>Интеллектуальный ресурс группы</a:t>
            </a:r>
          </a:p>
        </p:txBody>
      </p:sp>
      <p:sp>
        <p:nvSpPr>
          <p:cNvPr id="8197" name="TextBox 10"/>
          <p:cNvSpPr txBox="1">
            <a:spLocks noChangeArrowheads="1"/>
          </p:cNvSpPr>
          <p:nvPr/>
        </p:nvSpPr>
        <p:spPr bwMode="auto">
          <a:xfrm>
            <a:off x="1854200" y="2781300"/>
            <a:ext cx="34480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Calibri" pitchFamily="34" charset="0"/>
              </a:rPr>
              <a:t>Интеллектуальный ресурс регионов и государств</a:t>
            </a:r>
          </a:p>
        </p:txBody>
      </p:sp>
      <p:sp>
        <p:nvSpPr>
          <p:cNvPr id="8198" name="TextBox 11"/>
          <p:cNvSpPr txBox="1">
            <a:spLocks noChangeArrowheads="1"/>
          </p:cNvSpPr>
          <p:nvPr/>
        </p:nvSpPr>
        <p:spPr bwMode="auto">
          <a:xfrm>
            <a:off x="1917700" y="5373688"/>
            <a:ext cx="33845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tx2"/>
                </a:solidFill>
                <a:latin typeface="Calibri" pitchFamily="34" charset="0"/>
              </a:rPr>
              <a:t>Интеллектуальный ресурс вселенной</a:t>
            </a:r>
          </a:p>
        </p:txBody>
      </p:sp>
      <p:sp>
        <p:nvSpPr>
          <p:cNvPr id="8199" name="TextBox 12"/>
          <p:cNvSpPr txBox="1">
            <a:spLocks noChangeArrowheads="1"/>
          </p:cNvSpPr>
          <p:nvPr/>
        </p:nvSpPr>
        <p:spPr bwMode="auto">
          <a:xfrm>
            <a:off x="1963738" y="4076700"/>
            <a:ext cx="33829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tx2"/>
                </a:solidFill>
                <a:latin typeface="Calibri" pitchFamily="34" charset="0"/>
              </a:rPr>
              <a:t>Интеллектуальный ресурс человеческого общества</a:t>
            </a:r>
          </a:p>
        </p:txBody>
      </p:sp>
      <p:pic>
        <p:nvPicPr>
          <p:cNvPr id="8200" name="Рисунок 3" descr="Просмотреть подробно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5125" y="1412875"/>
            <a:ext cx="1296988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Рисунок 7" descr="Просмотреть подробности"/>
          <p:cNvPicPr>
            <a:picLocks noChangeAspect="1" noChangeArrowheads="1"/>
          </p:cNvPicPr>
          <p:nvPr/>
        </p:nvPicPr>
        <p:blipFill>
          <a:blip r:embed="rId4" cstate="print">
            <a:lum bright="22000"/>
          </a:blip>
          <a:srcRect/>
          <a:stretch>
            <a:fillRect/>
          </a:stretch>
        </p:blipFill>
        <p:spPr bwMode="auto">
          <a:xfrm>
            <a:off x="5518150" y="549275"/>
            <a:ext cx="12239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Рисунок 6" descr="Просмотреть подробност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18150" y="3735388"/>
            <a:ext cx="1368425" cy="134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Скан\untitled4.jpg"/>
          <p:cNvPicPr/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661421" y="2780928"/>
            <a:ext cx="916615" cy="531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Рисунок 14" descr="Просмотреть подробности"/>
          <p:cNvPicPr>
            <a:picLocks noChangeAspect="1" noChangeArrowheads="1"/>
          </p:cNvPicPr>
          <p:nvPr/>
        </p:nvPicPr>
        <p:blipFill>
          <a:blip r:embed="rId7" cstate="print">
            <a:lum bright="4000"/>
          </a:blip>
          <a:srcRect/>
          <a:stretch>
            <a:fillRect/>
          </a:stretch>
        </p:blipFill>
        <p:spPr bwMode="auto">
          <a:xfrm>
            <a:off x="5518150" y="4959350"/>
            <a:ext cx="1368425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4016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Базовые принципы современных </a:t>
            </a:r>
            <a:r>
              <a:rPr lang="ru-RU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инфокоммуникаций</a:t>
            </a:r>
            <a:endPara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1979613" y="1773238"/>
            <a:ext cx="5761037" cy="4727575"/>
          </a:xfrm>
        </p:spPr>
        <p:txBody>
          <a:bodyPr/>
          <a:lstStyle/>
          <a:p>
            <a:pPr eaLnBrk="1" hangingPunct="1"/>
            <a:r>
              <a:rPr lang="ru-RU" sz="4000" b="1" dirty="0" smtClean="0"/>
              <a:t>Глобализация</a:t>
            </a:r>
          </a:p>
          <a:p>
            <a:pPr eaLnBrk="1" hangingPunct="1"/>
            <a:r>
              <a:rPr lang="ru-RU" sz="4000" b="1" dirty="0" err="1" smtClean="0"/>
              <a:t>Персонализация</a:t>
            </a:r>
            <a:r>
              <a:rPr lang="ru-RU" sz="4000" b="1" dirty="0" smtClean="0"/>
              <a:t> </a:t>
            </a:r>
          </a:p>
          <a:p>
            <a:pPr eaLnBrk="1" hangingPunct="1"/>
            <a:r>
              <a:rPr lang="ru-RU" sz="4000" b="1" dirty="0" smtClean="0"/>
              <a:t>Мобильность</a:t>
            </a:r>
          </a:p>
          <a:p>
            <a:pPr eaLnBrk="1" hangingPunct="1"/>
            <a:r>
              <a:rPr lang="ru-RU" sz="4000" b="1" dirty="0" smtClean="0"/>
              <a:t>Интерактивность</a:t>
            </a:r>
          </a:p>
          <a:p>
            <a:pPr eaLnBrk="1" hangingPunct="1"/>
            <a:r>
              <a:rPr lang="ru-RU" sz="4000" b="1" dirty="0" smtClean="0"/>
              <a:t>Информационная безопасность</a:t>
            </a: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Box 8"/>
          <p:cNvSpPr txBox="1">
            <a:spLocks noChangeArrowheads="1"/>
          </p:cNvSpPr>
          <p:nvPr/>
        </p:nvSpPr>
        <p:spPr bwMode="auto">
          <a:xfrm>
            <a:off x="1211263" y="388938"/>
            <a:ext cx="777716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Интеллектуальный ресурс  - это совокупность знаний, навыков и умений  + еще что-то.</a:t>
            </a: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6028152" y="2847435"/>
            <a:ext cx="26642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Знания, навыки, умение</a:t>
            </a:r>
          </a:p>
        </p:txBody>
      </p:sp>
      <p:sp>
        <p:nvSpPr>
          <p:cNvPr id="10" name="Плюс 9"/>
          <p:cNvSpPr/>
          <p:nvPr/>
        </p:nvSpPr>
        <p:spPr>
          <a:xfrm>
            <a:off x="6820240" y="2415387"/>
            <a:ext cx="576064" cy="576064"/>
          </a:xfrm>
          <a:prstGeom prst="mathPl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Минус 10"/>
          <p:cNvSpPr/>
          <p:nvPr/>
        </p:nvSpPr>
        <p:spPr>
          <a:xfrm>
            <a:off x="2346325" y="2416175"/>
            <a:ext cx="585788" cy="358775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25" name="TextBox 12"/>
          <p:cNvSpPr txBox="1">
            <a:spLocks noChangeArrowheads="1"/>
          </p:cNvSpPr>
          <p:nvPr/>
        </p:nvSpPr>
        <p:spPr bwMode="auto">
          <a:xfrm>
            <a:off x="3292475" y="5583238"/>
            <a:ext cx="295116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Интеллектуальный ресурс личности</a:t>
            </a:r>
          </a:p>
        </p:txBody>
      </p:sp>
      <p:sp>
        <p:nvSpPr>
          <p:cNvPr id="9226" name="TextBox 13"/>
          <p:cNvSpPr txBox="1">
            <a:spLocks noChangeArrowheads="1"/>
          </p:cNvSpPr>
          <p:nvPr/>
        </p:nvSpPr>
        <p:spPr bwMode="auto">
          <a:xfrm>
            <a:off x="1203325" y="2847975"/>
            <a:ext cx="26638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Знания, навыки, умение</a:t>
            </a:r>
          </a:p>
        </p:txBody>
      </p:sp>
      <p:sp>
        <p:nvSpPr>
          <p:cNvPr id="9" name="Круговая стрелка 8"/>
          <p:cNvSpPr/>
          <p:nvPr/>
        </p:nvSpPr>
        <p:spPr>
          <a:xfrm rot="21139996" flipH="1">
            <a:off x="4964398" y="2927585"/>
            <a:ext cx="1296144" cy="1411709"/>
          </a:xfrm>
          <a:prstGeom prst="circularArrow">
            <a:avLst>
              <a:gd name="adj1" fmla="val 12500"/>
              <a:gd name="adj2" fmla="val 1215061"/>
              <a:gd name="adj3" fmla="val 20457681"/>
              <a:gd name="adj4" fmla="val 15207669"/>
              <a:gd name="adj5" fmla="val 125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Круговая стрелка 7"/>
          <p:cNvSpPr/>
          <p:nvPr/>
        </p:nvSpPr>
        <p:spPr>
          <a:xfrm rot="460004">
            <a:off x="3224213" y="2952750"/>
            <a:ext cx="1295400" cy="1411288"/>
          </a:xfrm>
          <a:prstGeom prst="circularArrow">
            <a:avLst>
              <a:gd name="adj1" fmla="val 12500"/>
              <a:gd name="adj2" fmla="val 1215061"/>
              <a:gd name="adj3" fmla="val 20457681"/>
              <a:gd name="adj4" fmla="val 15207669"/>
              <a:gd name="adj5" fmla="val 125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789040"/>
            <a:ext cx="165618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844675"/>
            <a:ext cx="8101012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4" descr="Просмотреть подробности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8180388" y="2989263"/>
            <a:ext cx="568325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2"/>
          <p:cNvSpPr txBox="1">
            <a:spLocks noChangeArrowheads="1"/>
          </p:cNvSpPr>
          <p:nvPr/>
        </p:nvSpPr>
        <p:spPr bwMode="auto">
          <a:xfrm>
            <a:off x="8316913" y="5013325"/>
            <a:ext cx="719137" cy="3778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Aft>
                <a:spcPts val="1000"/>
              </a:spcAft>
            </a:pPr>
            <a:r>
              <a:rPr lang="ru-RU" sz="2000" b="1">
                <a:latin typeface="Calibri" pitchFamily="34" charset="0"/>
              </a:rPr>
              <a:t>время</a:t>
            </a:r>
            <a:endParaRPr lang="ru-RU" sz="2000"/>
          </a:p>
        </p:txBody>
      </p:sp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5991225" y="5445125"/>
            <a:ext cx="381000" cy="5762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Aft>
                <a:spcPts val="1000"/>
              </a:spcAft>
            </a:pPr>
            <a:r>
              <a:rPr lang="en-US" sz="3200" b="1">
                <a:latin typeface="Calibri" pitchFamily="34" charset="0"/>
              </a:rPr>
              <a:t>t</a:t>
            </a:r>
            <a:r>
              <a:rPr lang="ru-RU" sz="3200" b="1" baseline="-25000">
                <a:latin typeface="Calibri" pitchFamily="34" charset="0"/>
              </a:rPr>
              <a:t>2</a:t>
            </a:r>
            <a:endParaRPr lang="ru-RU" sz="3200"/>
          </a:p>
        </p:txBody>
      </p:sp>
      <p:sp>
        <p:nvSpPr>
          <p:cNvPr id="10247" name="Text Box 5"/>
          <p:cNvSpPr txBox="1">
            <a:spLocks noChangeArrowheads="1"/>
          </p:cNvSpPr>
          <p:nvPr/>
        </p:nvSpPr>
        <p:spPr bwMode="auto">
          <a:xfrm>
            <a:off x="3276600" y="5445125"/>
            <a:ext cx="369888" cy="4159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Aft>
                <a:spcPts val="1000"/>
              </a:spcAft>
            </a:pPr>
            <a:r>
              <a:rPr lang="en-US" sz="3200" b="1">
                <a:latin typeface="Calibri" pitchFamily="34" charset="0"/>
              </a:rPr>
              <a:t>t</a:t>
            </a:r>
            <a:r>
              <a:rPr lang="ru-RU" sz="3200" b="1" baseline="-25000">
                <a:latin typeface="Calibri" pitchFamily="34" charset="0"/>
              </a:rPr>
              <a:t>1</a:t>
            </a:r>
            <a:endParaRPr lang="ru-RU" sz="3200"/>
          </a:p>
        </p:txBody>
      </p:sp>
      <p:sp>
        <p:nvSpPr>
          <p:cNvPr id="10248" name="Text Box 5"/>
          <p:cNvSpPr txBox="1">
            <a:spLocks noChangeArrowheads="1"/>
          </p:cNvSpPr>
          <p:nvPr/>
        </p:nvSpPr>
        <p:spPr bwMode="auto">
          <a:xfrm>
            <a:off x="1331913" y="1268413"/>
            <a:ext cx="2735262" cy="6937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Aft>
                <a:spcPts val="1000"/>
              </a:spcAft>
            </a:pPr>
            <a:r>
              <a:rPr lang="ru-RU" sz="2000" b="1">
                <a:latin typeface="Calibri" pitchFamily="34" charset="0"/>
              </a:rPr>
              <a:t>Интеллектуальный ресурс</a:t>
            </a:r>
            <a:endParaRPr lang="ru-RU" sz="2000"/>
          </a:p>
        </p:txBody>
      </p:sp>
      <p:grpSp>
        <p:nvGrpSpPr>
          <p:cNvPr id="2" name="Группа 15"/>
          <p:cNvGrpSpPr>
            <a:grpSpLocks/>
          </p:cNvGrpSpPr>
          <p:nvPr/>
        </p:nvGrpSpPr>
        <p:grpSpPr bwMode="auto">
          <a:xfrm>
            <a:off x="5435600" y="188913"/>
            <a:ext cx="2808288" cy="1906587"/>
            <a:chOff x="3851920" y="188640"/>
            <a:chExt cx="2808312" cy="1907629"/>
          </a:xfrm>
        </p:grpSpPr>
        <p:grpSp>
          <p:nvGrpSpPr>
            <p:cNvPr id="3" name="Группа 9"/>
            <p:cNvGrpSpPr>
              <a:grpSpLocks/>
            </p:cNvGrpSpPr>
            <p:nvPr/>
          </p:nvGrpSpPr>
          <p:grpSpPr bwMode="auto">
            <a:xfrm>
              <a:off x="3851920" y="188640"/>
              <a:ext cx="2808312" cy="1907629"/>
              <a:chOff x="1946275" y="0"/>
              <a:chExt cx="3595688" cy="2600325"/>
            </a:xfrm>
          </p:grpSpPr>
          <p:pic>
            <p:nvPicPr>
              <p:cNvPr id="10256" name="Picture 6" descr="MC900344103[1]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946275" y="0"/>
                <a:ext cx="3595688" cy="2600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57" name="Picture 7" descr="MM900234752[1]"/>
              <p:cNvPicPr>
                <a:picLocks noChangeAspect="1" noChangeArrowheads="1" noCrop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265363" y="1268759"/>
                <a:ext cx="596397" cy="6584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58" name="Picture 8" descr="Просмотреть подробности"/>
              <p:cNvPicPr>
                <a:picLocks noChangeAspect="1" noChangeArrowheads="1"/>
              </p:cNvPicPr>
              <p:nvPr/>
            </p:nvPicPr>
            <p:blipFill>
              <a:blip r:embed="rId3" r:link="rId4" cstate="print"/>
              <a:srcRect/>
              <a:stretch>
                <a:fillRect/>
              </a:stretch>
            </p:blipFill>
            <p:spPr bwMode="auto">
              <a:xfrm>
                <a:off x="4644008" y="1175048"/>
                <a:ext cx="720080" cy="7200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0255" name="Picture 11" descr="Просмотреть подробности"/>
            <p:cNvPicPr>
              <a:picLocks noChangeAspect="1" noChangeArrowheads="1" noCrop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788024" y="188640"/>
              <a:ext cx="914401" cy="914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50" name="Text Box 5"/>
          <p:cNvSpPr txBox="1">
            <a:spLocks noChangeArrowheads="1"/>
          </p:cNvSpPr>
          <p:nvPr/>
        </p:nvSpPr>
        <p:spPr bwMode="auto">
          <a:xfrm>
            <a:off x="2195513" y="5949950"/>
            <a:ext cx="5040312" cy="3603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Aft>
                <a:spcPts val="1000"/>
              </a:spcAft>
            </a:pPr>
            <a:r>
              <a:rPr lang="ru-RU" sz="2000" b="1">
                <a:latin typeface="Calibri" pitchFamily="34" charset="0"/>
              </a:rPr>
              <a:t>  Интеллектуальный ресурс человека</a:t>
            </a:r>
            <a:endParaRPr lang="ru-RU" sz="2000"/>
          </a:p>
        </p:txBody>
      </p:sp>
      <p:sp>
        <p:nvSpPr>
          <p:cNvPr id="10251" name="Text Box 5"/>
          <p:cNvSpPr txBox="1">
            <a:spLocks noChangeArrowheads="1"/>
          </p:cNvSpPr>
          <p:nvPr/>
        </p:nvSpPr>
        <p:spPr bwMode="auto">
          <a:xfrm>
            <a:off x="2195513" y="6308725"/>
            <a:ext cx="6480175" cy="3619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Aft>
                <a:spcPts val="1000"/>
              </a:spcAft>
            </a:pPr>
            <a:r>
              <a:rPr lang="ru-RU" sz="2000" b="1">
                <a:latin typeface="Calibri" pitchFamily="34" charset="0"/>
              </a:rPr>
              <a:t>  Интеллектуальный ресурс информационных систем</a:t>
            </a:r>
            <a:endParaRPr lang="ru-RU" sz="2000"/>
          </a:p>
        </p:txBody>
      </p:sp>
      <p:sp>
        <p:nvSpPr>
          <p:cNvPr id="21" name="Минус 20"/>
          <p:cNvSpPr/>
          <p:nvPr/>
        </p:nvSpPr>
        <p:spPr>
          <a:xfrm>
            <a:off x="1258888" y="6021388"/>
            <a:ext cx="649287" cy="2159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Минус 21"/>
          <p:cNvSpPr/>
          <p:nvPr/>
        </p:nvSpPr>
        <p:spPr>
          <a:xfrm>
            <a:off x="1258888" y="6381750"/>
            <a:ext cx="649287" cy="215900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26" name="Picture 2" descr="MM900234752[1]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44408" y="3789040"/>
            <a:ext cx="504056" cy="556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</a:rPr>
              <a:t>n</a:t>
            </a:r>
            <a:r>
              <a:rPr lang="ru-RU" sz="5400" b="1" dirty="0" smtClean="0">
                <a:solidFill>
                  <a:srgbClr val="C00000"/>
                </a:solidFill>
              </a:rPr>
              <a:t>- </a:t>
            </a:r>
            <a:r>
              <a:rPr lang="ru-RU" sz="5400" dirty="0" smtClean="0">
                <a:solidFill>
                  <a:srgbClr val="C00000"/>
                </a:solidFill>
              </a:rPr>
              <a:t>мерное</a:t>
            </a:r>
            <a:r>
              <a:rPr lang="ru-RU" sz="5400" b="1" dirty="0" smtClean="0">
                <a:solidFill>
                  <a:srgbClr val="C00000"/>
                </a:solidFill>
              </a:rPr>
              <a:t> пространство обитания Человека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b="1" dirty="0" smtClean="0"/>
              <a:t>Человек = </a:t>
            </a:r>
            <a:r>
              <a:rPr lang="en-US" sz="5400" b="1" dirty="0" smtClean="0"/>
              <a:t>(a</a:t>
            </a:r>
            <a:r>
              <a:rPr lang="en-US" sz="2600" b="1" dirty="0" smtClean="0"/>
              <a:t>1</a:t>
            </a:r>
            <a:r>
              <a:rPr lang="en-US" sz="5400" b="1" dirty="0" smtClean="0"/>
              <a:t>; a</a:t>
            </a:r>
            <a:r>
              <a:rPr lang="en-US" sz="2600" b="1" dirty="0" smtClean="0"/>
              <a:t>2</a:t>
            </a:r>
            <a:r>
              <a:rPr lang="en-US" sz="5400" b="1" dirty="0" smtClean="0"/>
              <a:t>; … </a:t>
            </a:r>
            <a:r>
              <a:rPr lang="en-US" sz="5400" b="1" dirty="0" err="1" smtClean="0"/>
              <a:t>a</a:t>
            </a:r>
            <a:r>
              <a:rPr lang="en-US" sz="2600" b="1" dirty="0" err="1" smtClean="0"/>
              <a:t>i</a:t>
            </a:r>
            <a:r>
              <a:rPr lang="en-US" sz="5400" b="1" dirty="0" smtClean="0"/>
              <a:t>; … a</a:t>
            </a:r>
            <a:r>
              <a:rPr lang="en-US" sz="2400" b="1" dirty="0" smtClean="0"/>
              <a:t>n</a:t>
            </a:r>
            <a:r>
              <a:rPr lang="en-US" sz="5400" b="1" dirty="0" smtClean="0"/>
              <a:t>)</a:t>
            </a:r>
          </a:p>
          <a:p>
            <a:pPr>
              <a:buNone/>
            </a:pPr>
            <a:r>
              <a:rPr lang="en-US" b="1" dirty="0" smtClean="0"/>
              <a:t>(a</a:t>
            </a:r>
            <a:r>
              <a:rPr lang="en-US" sz="1600" b="1" dirty="0" smtClean="0"/>
              <a:t>1</a:t>
            </a:r>
            <a:r>
              <a:rPr lang="en-US" b="1" dirty="0" smtClean="0"/>
              <a:t>; a</a:t>
            </a:r>
            <a:r>
              <a:rPr lang="en-US" sz="1600" b="1" dirty="0" smtClean="0"/>
              <a:t>2</a:t>
            </a:r>
            <a:r>
              <a:rPr lang="en-US" b="1" dirty="0" smtClean="0"/>
              <a:t>; a</a:t>
            </a:r>
            <a:r>
              <a:rPr lang="en-US" sz="1800" b="1" dirty="0" smtClean="0"/>
              <a:t>3</a:t>
            </a:r>
            <a:r>
              <a:rPr lang="en-US" b="1" dirty="0" smtClean="0"/>
              <a:t>) – </a:t>
            </a:r>
            <a:r>
              <a:rPr lang="ru-RU" b="1" dirty="0" smtClean="0"/>
              <a:t>местоположение в пространстве.</a:t>
            </a:r>
          </a:p>
          <a:p>
            <a:pPr>
              <a:buNone/>
            </a:pPr>
            <a:r>
              <a:rPr lang="en-US" b="1" dirty="0" smtClean="0"/>
              <a:t>(a</a:t>
            </a:r>
            <a:r>
              <a:rPr lang="ru-RU" sz="1600" b="1" dirty="0" smtClean="0"/>
              <a:t>4</a:t>
            </a:r>
            <a:r>
              <a:rPr lang="en-US" b="1" dirty="0" smtClean="0"/>
              <a:t>; a</a:t>
            </a:r>
            <a:r>
              <a:rPr lang="ru-RU" sz="1600" b="1" dirty="0" smtClean="0"/>
              <a:t>5</a:t>
            </a:r>
            <a:r>
              <a:rPr lang="en-US" b="1" dirty="0" smtClean="0"/>
              <a:t>; … </a:t>
            </a:r>
            <a:r>
              <a:rPr lang="en-US" b="1" dirty="0" err="1" smtClean="0"/>
              <a:t>a</a:t>
            </a:r>
            <a:r>
              <a:rPr lang="en-US" sz="1600" b="1" dirty="0" err="1" smtClean="0"/>
              <a:t>i</a:t>
            </a:r>
            <a:r>
              <a:rPr lang="en-US" b="1" dirty="0" smtClean="0"/>
              <a:t>)</a:t>
            </a:r>
            <a:r>
              <a:rPr lang="ru-RU" b="1" dirty="0" smtClean="0"/>
              <a:t> – условия физического существования (температура, давление, кислород и т.д.)</a:t>
            </a:r>
          </a:p>
          <a:p>
            <a:pPr>
              <a:buNone/>
            </a:pPr>
            <a:r>
              <a:rPr lang="en-US" b="1" dirty="0" smtClean="0"/>
              <a:t>(</a:t>
            </a:r>
            <a:r>
              <a:rPr lang="en-US" b="1" dirty="0" err="1" smtClean="0"/>
              <a:t>a</a:t>
            </a:r>
            <a:r>
              <a:rPr lang="en-US" sz="1600" b="1" dirty="0" err="1" smtClean="0"/>
              <a:t>i</a:t>
            </a:r>
            <a:r>
              <a:rPr lang="ru-RU" sz="1600" b="1" dirty="0" smtClean="0"/>
              <a:t>+1</a:t>
            </a:r>
            <a:r>
              <a:rPr lang="en-US" b="1" dirty="0" smtClean="0"/>
              <a:t>; … a</a:t>
            </a:r>
            <a:r>
              <a:rPr lang="en-US" sz="1800" b="1" dirty="0" smtClean="0"/>
              <a:t>n</a:t>
            </a:r>
            <a:r>
              <a:rPr lang="en-US" b="1" dirty="0" smtClean="0"/>
              <a:t>)</a:t>
            </a:r>
            <a:r>
              <a:rPr lang="ru-RU" b="1" dirty="0" smtClean="0"/>
              <a:t> – морально-этические нормы (10 заповедей Христа, моральный кодекс строителей коммунизма и т.д.)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72819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10 заповедей Христа</a:t>
            </a:r>
            <a:br>
              <a:rPr lang="ru-RU" b="1" dirty="0" smtClean="0"/>
            </a:br>
            <a:r>
              <a:rPr lang="ru-RU" b="1" dirty="0" smtClean="0"/>
              <a:t>Декалог, или Закон Божий</a:t>
            </a:r>
            <a:br>
              <a:rPr lang="ru-RU" b="1" dirty="0" smtClean="0"/>
            </a:br>
            <a:r>
              <a:rPr lang="ru-RU" sz="1300" dirty="0" smtClean="0"/>
              <a:t>Библия, Моисей, Исход 20 гл.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916832"/>
            <a:ext cx="8856984" cy="4941168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Я Господь, Бог твой, Который вывел тебя из земли Египетской, из дома рабства; Да не будет у тебя других богов пред лицом Моим.</a:t>
            </a:r>
          </a:p>
          <a:p>
            <a:r>
              <a:rPr lang="ru-RU" dirty="0" smtClean="0"/>
              <a:t>Не делай себе кумира и никакого изображения того, что на небе вверху, и что на земле внизу, и что на воде ниже земли; не поклоняйся им и не служи им, ибо Я Господь, Бог твой, Бог ревнитель, наказывающий детей за вину отцов до третьего и четвертого рода, ненавидящих Меня, и творящий милость до тысячи родов любящим Меня и соблюдающим заповеди Мои.</a:t>
            </a:r>
          </a:p>
          <a:p>
            <a:r>
              <a:rPr lang="ru-RU" dirty="0" smtClean="0"/>
              <a:t>Не произноси имени Господа, Бога твоего, напрасно, ибо Господь не оставит без наказания того, кто произносит имя Его напрасно.</a:t>
            </a:r>
          </a:p>
          <a:p>
            <a:r>
              <a:rPr lang="ru-RU" dirty="0" smtClean="0"/>
              <a:t>Помни день субботний, чтобы святить его; шесть дней работай и делай [в них] всякие дела твои, а день седьмой - суббота Господу, Богу твоему: не делай в оный никакого дела ни ты, ни сын твой, ни дочь твоя, ни раб твой, ни рабыня твоя, ни [вол твой, ни осел твой, ни всякий] скот твой, ни пришелец, который в жилищах твоих; ибо в шесть дней создал Господь небо и землю, море и всё, что в них, а в день седьмой почил; посему благословил Господь день субботний и освятил его.</a:t>
            </a:r>
          </a:p>
          <a:p>
            <a:r>
              <a:rPr lang="ru-RU" dirty="0" smtClean="0"/>
              <a:t>Почитай отца твоего и мать твою, [чтобы тебе было хорошо и] чтобы продлились дни твои на земле, которую Господь, Бог твой, дает тебе.</a:t>
            </a:r>
          </a:p>
          <a:p>
            <a:r>
              <a:rPr lang="ru-RU" dirty="0" smtClean="0"/>
              <a:t>Не убивай.</a:t>
            </a:r>
          </a:p>
          <a:p>
            <a:r>
              <a:rPr lang="ru-RU" dirty="0" smtClean="0"/>
              <a:t>Не прелюбодействуй.</a:t>
            </a:r>
          </a:p>
          <a:p>
            <a:r>
              <a:rPr lang="ru-RU" dirty="0" smtClean="0"/>
              <a:t>Не кради.</a:t>
            </a:r>
          </a:p>
          <a:p>
            <a:r>
              <a:rPr lang="ru-RU" dirty="0" smtClean="0"/>
              <a:t>Не произноси ложного свидетельства на ближнего твоего.</a:t>
            </a:r>
          </a:p>
          <a:p>
            <a:r>
              <a:rPr lang="ru-RU" dirty="0" smtClean="0"/>
              <a:t>Не желай дома ближнего твоего; не желай жены ближнего твоего, [ни поля его,] ни раба его, ни рабыни его, ни вола его, ни осла его, [ни всякого скота его,] ничего, что у ближнего твоего.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8928992" cy="100811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МОРАЛЬНЫЙ КОДЕКС СТРОИТЕЛЕЙ КОММУНИЗМА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268760"/>
            <a:ext cx="8928992" cy="532859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1. ПРЕДАННОСТЬ ДЕЛУ КОММУНИЗМА; ЛЮБОВЬ К СОЦИАЛИСТИЧЕСКОЙ РОДИНЕ, К СТРАНАМ СОЦИАЛИЗМА.</a:t>
            </a:r>
          </a:p>
          <a:p>
            <a:pPr>
              <a:buNone/>
            </a:pPr>
            <a:r>
              <a:rPr lang="ru-RU" b="1" dirty="0" smtClean="0"/>
              <a:t>2. ДОБРОСОВЕСТНЫЙ ТРУД НА БЛАГО ОБЩЕСТВА: КТО НЕ РАБОТАЕТ, ТОТ НЕ ЕСТ.</a:t>
            </a:r>
          </a:p>
          <a:p>
            <a:pPr>
              <a:buNone/>
            </a:pPr>
            <a:r>
              <a:rPr lang="ru-RU" b="1" dirty="0" smtClean="0"/>
              <a:t>3. ЗАБОТА КАЖДОГО О СОХРАНЕНИИ И УМНОЖЕНИИ ОБЩЕСТВЕННОГО ДОСТОЯНИЯ.</a:t>
            </a:r>
          </a:p>
          <a:p>
            <a:pPr>
              <a:buNone/>
            </a:pPr>
            <a:r>
              <a:rPr lang="ru-RU" b="1" dirty="0" smtClean="0"/>
              <a:t>4. ВЫСОКОЕ СОЗНАНИЕ ОБЩЕСТВЕННОГО ДОЛГА, НЕТЕРПИМОСТЬ К НАРУШЕНИЯМ ОБЩЕСТВЕННЫХ ИНТЕРЕСОВ.</a:t>
            </a:r>
          </a:p>
          <a:p>
            <a:pPr>
              <a:buNone/>
            </a:pPr>
            <a:r>
              <a:rPr lang="ru-RU" b="1" dirty="0" smtClean="0"/>
              <a:t>5. КОЛЛЕКТИВИЗМ И ТОВАРИЩЕСКАЯ ВЗАИМОПОМОЩЬ: КАЖДЫЙ ЗА ВСЕХ И ВСЕ ЗА ОДНОГО.</a:t>
            </a:r>
          </a:p>
          <a:p>
            <a:pPr>
              <a:buNone/>
            </a:pPr>
            <a:r>
              <a:rPr lang="ru-RU" b="1" dirty="0" smtClean="0"/>
              <a:t>6. ГУМАННЫЕ ОТНОШЕНИЯ И ВЗАИМНОЕ УВАЖЕНИЕ МЕЖДУ ЛЮДЬМИ: ЧЕЛОВЕК ЧЕЛОВЕКУ ДРУГ, ТОВАРИЩ И БРАТ.</a:t>
            </a:r>
          </a:p>
          <a:p>
            <a:pPr>
              <a:buNone/>
            </a:pPr>
            <a:r>
              <a:rPr lang="ru-RU" b="1" dirty="0" smtClean="0"/>
              <a:t>7. ЧЕСТНОСТЬ, ПРАВДИВОСТЬ, НРАВСТВЕННАЯ ЧИСТОТА И СКРОМНОСТЬ В ОБЩЕСТВЕННОЙ И ЛИЧНОЙ ЖИЗНИ.</a:t>
            </a:r>
          </a:p>
          <a:p>
            <a:pPr>
              <a:buNone/>
            </a:pPr>
            <a:r>
              <a:rPr lang="ru-RU" b="1" dirty="0" smtClean="0"/>
              <a:t>8. ВЗАИМНОЕ УВАЖЕНИЕ В СЕМЬЕ, ЗАБОТА О ВОСПИТАНИИ ДЕТЕЙ.</a:t>
            </a:r>
          </a:p>
          <a:p>
            <a:pPr>
              <a:buNone/>
            </a:pPr>
            <a:r>
              <a:rPr lang="ru-RU" b="1" dirty="0" smtClean="0"/>
              <a:t>9. НЕПРИМИРИМОСТЬ К НЕСПРАВЕДЛИВОСТИ, ТУНЕЯДСТВУ, НЕЧЕСТНОСТИ, КАРЬЕРИЗМУ, СТЯЖАТЕЛЬСТВУ.</a:t>
            </a:r>
          </a:p>
          <a:p>
            <a:pPr>
              <a:buNone/>
            </a:pPr>
            <a:r>
              <a:rPr lang="ru-RU" b="1" dirty="0" smtClean="0"/>
              <a:t>10. ДРУЖБА И БРАТСТВО ВСЕХ НАРОДОВ СССР, НЕТЕРПИМОСТЬ К НАЦИОНАЛЬНОЙ И РАСОВОЙ НЕПРИЯЗНИ.</a:t>
            </a:r>
          </a:p>
          <a:p>
            <a:pPr>
              <a:buNone/>
            </a:pPr>
            <a:r>
              <a:rPr lang="ru-RU" b="1" dirty="0" smtClean="0"/>
              <a:t>11. НЕПРИМИРИМОСТЬ К ВРАГАМ КОММУНИЗМА, ДЕЛА МИРА И СВОБОДЫ НАРОДОВ.</a:t>
            </a:r>
          </a:p>
          <a:p>
            <a:pPr>
              <a:buNone/>
            </a:pPr>
            <a:r>
              <a:rPr lang="ru-RU" b="1" dirty="0" smtClean="0"/>
              <a:t>12. БРАТСКАЯ СОЛИДАРНОСТЬ С ТРУДЯЩИМИСЯ ВСЕХ СТРАН, СО ВСЕМИ НАРОДАМИ.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B050"/>
                </a:solidFill>
              </a:rPr>
              <a:t>Морально-этические нормы</a:t>
            </a:r>
            <a:r>
              <a:rPr lang="ru-RU" sz="4800" b="1" dirty="0" smtClean="0"/>
              <a:t> </a:t>
            </a:r>
            <a:r>
              <a:rPr lang="ru-RU" sz="4800" b="1" dirty="0" smtClean="0">
                <a:solidFill>
                  <a:srgbClr val="FF0000"/>
                </a:solidFill>
              </a:rPr>
              <a:t>и Законы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Адекватность </a:t>
            </a:r>
            <a:r>
              <a:rPr lang="ru-RU" b="1" dirty="0" smtClean="0">
                <a:solidFill>
                  <a:srgbClr val="FF0000"/>
                </a:solidFill>
              </a:rPr>
              <a:t>законов</a:t>
            </a:r>
            <a:r>
              <a:rPr lang="ru-RU" b="1" dirty="0" smtClean="0"/>
              <a:t> морально-этическим нормам</a:t>
            </a:r>
          </a:p>
          <a:p>
            <a:r>
              <a:rPr lang="ru-RU" b="1" dirty="0" smtClean="0"/>
              <a:t>Оптимизация </a:t>
            </a:r>
            <a:r>
              <a:rPr lang="ru-RU" b="1" dirty="0" smtClean="0">
                <a:solidFill>
                  <a:srgbClr val="FF0000"/>
                </a:solidFill>
              </a:rPr>
              <a:t>законов</a:t>
            </a:r>
            <a:r>
              <a:rPr lang="ru-RU" b="1" dirty="0" smtClean="0"/>
              <a:t> с учетом перспектив развития и безопасности</a:t>
            </a:r>
          </a:p>
          <a:p>
            <a:r>
              <a:rPr lang="ru-RU" b="1" dirty="0" smtClean="0"/>
              <a:t>Интересы личности, общества и государства при формировании </a:t>
            </a:r>
            <a:r>
              <a:rPr lang="ru-RU" b="1" dirty="0" smtClean="0">
                <a:solidFill>
                  <a:srgbClr val="FF0000"/>
                </a:solidFill>
              </a:rPr>
              <a:t>законов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Законы</a:t>
            </a:r>
            <a:r>
              <a:rPr lang="ru-RU" b="1" dirty="0" smtClean="0"/>
              <a:t> государства и международного сообщества</a:t>
            </a:r>
            <a:endParaRPr lang="ru-RU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Информационные войны</a:t>
            </a:r>
            <a:br>
              <a:rPr lang="ru-RU" sz="5400" b="1" dirty="0" smtClean="0">
                <a:solidFill>
                  <a:srgbClr val="FF0000"/>
                </a:solidFill>
              </a:rPr>
            </a:br>
            <a:r>
              <a:rPr lang="ru-RU" sz="1300" dirty="0" smtClean="0"/>
              <a:t>Йозеф Геббельс: «Дайте мне средства массовой информации, и я из любого народа сделаю стадо свиней»</a:t>
            </a:r>
            <a:endParaRPr lang="ru-RU" sz="13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32859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В любом обществе существуют проблемы и деструктивные силы</a:t>
            </a:r>
          </a:p>
          <a:p>
            <a:r>
              <a:rPr lang="ru-RU" b="1" dirty="0" smtClean="0"/>
              <a:t>Внедрение ложных стимулов и ориентиров</a:t>
            </a:r>
          </a:p>
          <a:p>
            <a:r>
              <a:rPr lang="ru-RU" b="1" dirty="0" smtClean="0"/>
              <a:t>Стирание исторической памяти, разрыв поколений</a:t>
            </a:r>
          </a:p>
          <a:p>
            <a:r>
              <a:rPr lang="ru-RU" b="1" dirty="0" smtClean="0"/>
              <a:t>Формирование оторванной от общества «элиты», зависимой и развращенной</a:t>
            </a:r>
          </a:p>
          <a:p>
            <a:r>
              <a:rPr lang="ru-RU" b="1" dirty="0" smtClean="0"/>
              <a:t>Принижение и осмеяние базовых морально-этических ценностей (честность, порядочность и т.д.)</a:t>
            </a:r>
          </a:p>
          <a:p>
            <a:r>
              <a:rPr lang="ru-RU" b="1" dirty="0" smtClean="0"/>
              <a:t>Подмена понятий и ложная трактовка (свобода и вседозволенность; материальное благополучие и стремление к наживе и прочее)</a:t>
            </a:r>
            <a:endParaRPr lang="ru-RU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44016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Политолог, директор Центра геополитических экспертиз, заместитель руководителя Центра консервативных исследований социологического факультета МГУ Валерий Коровин в беседе с обозревателем KM.RU отметил, что намерение США значительно сократить вооружения и сухопутные войска должно нас не радовать, а, напротив, насторожить: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400" dirty="0" smtClean="0"/>
              <a:t>Соединенные Штаты за последние годы окончательно освоили технологию ведения сетевых войн шестого поколения, с помощью которых они могут захватывать государства и устанавливать свой внешний контроль без использования обычных вооружений. Нынешняя модель американской армии в значительной степени устарела, так как ее применение против того или иного государства несет за собой серьезные </a:t>
            </a:r>
            <a:r>
              <a:rPr lang="ru-RU" sz="1400" dirty="0" err="1" smtClean="0"/>
              <a:t>имиджевые</a:t>
            </a:r>
            <a:r>
              <a:rPr lang="ru-RU" sz="1400" dirty="0" smtClean="0"/>
              <a:t> потери для американской государственности, поскольку показывает это государство как агрессивно, вероломно и неприкрыто вмешивающееся в дела суверенных государств на различных континентах.</a:t>
            </a:r>
          </a:p>
          <a:p>
            <a:r>
              <a:rPr lang="ru-RU" sz="1400" dirty="0" smtClean="0"/>
              <a:t>Вместе с тем технология сетевых войн позволяет сместить любой режим, всего лишь правильным образом перенаправив деструктивные энергии, которые есть в любом государстве, и технологично используя противоречия внутри любого общества для провоцирования состояния социального хаоса и создания нужных смысловых контекстов для установления американских моделей систем ценностей и влияния на то или иное государство.</a:t>
            </a:r>
          </a:p>
          <a:p>
            <a:r>
              <a:rPr lang="ru-RU" sz="1400" dirty="0" smtClean="0"/>
              <a:t>То есть сетевые технологии – это то, что является наименее дорогостоящим и в то же время наиболее эффективным в сравнении с обычными вооружениями средством установления американского контроля над любым государством. И потому в данном случае американское руководство совершенно верно выстраивает приоритеты, сокращая неэффективные наступательные вооружения, сухопутные войска и тем самым экономит средства для развития гуманитарных сетевых технологий, которые, как мы видим на примере происходящего на Украине, куда более эффективно обеспечивают решение поставленной задачи с гораздо меньшими потерями.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Читать полностью: </a:t>
            </a:r>
            <a:r>
              <a:rPr lang="ru-RU" sz="1400" dirty="0" smtClean="0">
                <a:hlinkClick r:id="rId2"/>
              </a:rPr>
              <a:t>http://www.km.ru/world/2014/02/26/oboronnaya-promyshlennost/733300-voevat-ne-pulyami-mozgami-ssha-sosredotochatsya-na</a:t>
            </a:r>
            <a:endParaRPr lang="ru-RU" sz="1400" dirty="0" smtClean="0"/>
          </a:p>
          <a:p>
            <a:endParaRPr lang="ru-RU" sz="1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Пример технологий влияния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ОКНО ОВЕРТОНА </a:t>
            </a:r>
            <a:r>
              <a:rPr lang="ru-RU" sz="1600" dirty="0" smtClean="0"/>
              <a:t>(Джозеф </a:t>
            </a:r>
            <a:r>
              <a:rPr lang="ru-RU" sz="1600" dirty="0" err="1" smtClean="0"/>
              <a:t>Овертон</a:t>
            </a:r>
            <a:r>
              <a:rPr lang="ru-RU" sz="1600" dirty="0" smtClean="0"/>
              <a:t> (1960-2003) – Технология уничтожения)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Немыслимо</a:t>
            </a:r>
          </a:p>
          <a:p>
            <a:r>
              <a:rPr lang="ru-RU" b="1" dirty="0" smtClean="0">
                <a:solidFill>
                  <a:srgbClr val="FFC000"/>
                </a:solidFill>
              </a:rPr>
              <a:t>Радикально 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Приемлемо</a:t>
            </a:r>
          </a:p>
          <a:p>
            <a:r>
              <a:rPr lang="ru-RU" b="1" dirty="0" smtClean="0">
                <a:solidFill>
                  <a:srgbClr val="00B0F0"/>
                </a:solidFill>
              </a:rPr>
              <a:t>Разумно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Популярно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Правило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136904" cy="5639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175" cy="7254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Технологии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42938" y="1000125"/>
          <a:ext cx="8143932" cy="5572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644"/>
                <a:gridCol w="2714644"/>
                <a:gridCol w="2714644"/>
              </a:tblGrid>
              <a:tr h="56766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C000"/>
                          </a:solidFill>
                        </a:rPr>
                        <a:t>Технология</a:t>
                      </a:r>
                      <a:endParaRPr lang="ru-RU" sz="14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C000"/>
                          </a:solidFill>
                        </a:rPr>
                        <a:t>Кол-во телефонных</a:t>
                      </a:r>
                      <a:r>
                        <a:rPr lang="ru-RU" sz="1400" baseline="0" dirty="0" smtClean="0">
                          <a:solidFill>
                            <a:srgbClr val="FFC000"/>
                          </a:solidFill>
                        </a:rPr>
                        <a:t> каналов/с</a:t>
                      </a:r>
                      <a:r>
                        <a:rPr lang="ru-RU" sz="1400" dirty="0" smtClean="0">
                          <a:solidFill>
                            <a:srgbClr val="FFC000"/>
                          </a:solidFill>
                        </a:rPr>
                        <a:t>корость передачи</a:t>
                      </a:r>
                      <a:endParaRPr lang="ru-RU" sz="14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C000"/>
                          </a:solidFill>
                        </a:rPr>
                        <a:t>Сервисы</a:t>
                      </a:r>
                      <a:endParaRPr lang="ru-RU" sz="14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567666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Электромагнитные катушки (телеграфный аппарат)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1/50</a:t>
                      </a:r>
                      <a:r>
                        <a:rPr lang="ru-RU" sz="1400" b="1" baseline="0" dirty="0" smtClean="0"/>
                        <a:t> Бит/с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Передача знаков</a:t>
                      </a:r>
                      <a:endParaRPr lang="ru-RU" sz="1400" b="1" dirty="0"/>
                    </a:p>
                  </a:txBody>
                  <a:tcPr/>
                </a:tc>
              </a:tr>
              <a:tr h="397365">
                <a:tc>
                  <a:txBody>
                    <a:bodyPr/>
                    <a:lstStyle/>
                    <a:p>
                      <a:r>
                        <a:rPr lang="ru-RU" sz="1400" b="1" baseline="0" dirty="0" smtClean="0"/>
                        <a:t>Электронные лампы (т</a:t>
                      </a:r>
                      <a:r>
                        <a:rPr lang="ru-RU" sz="1400" b="1" dirty="0" smtClean="0"/>
                        <a:t>елефон)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1/600-4800</a:t>
                      </a:r>
                      <a:r>
                        <a:rPr lang="ru-RU" sz="1400" b="1" baseline="0" dirty="0" smtClean="0"/>
                        <a:t> Бит/с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Передача речи</a:t>
                      </a:r>
                      <a:endParaRPr lang="ru-RU" sz="1400" b="1" dirty="0"/>
                    </a:p>
                  </a:txBody>
                  <a:tcPr/>
                </a:tc>
              </a:tr>
              <a:tr h="536551">
                <a:tc>
                  <a:txBody>
                    <a:bodyPr/>
                    <a:lstStyle/>
                    <a:p>
                      <a:r>
                        <a:rPr lang="ru-RU" sz="1400" b="1" baseline="0" dirty="0" smtClean="0"/>
                        <a:t>Транзисторы  (а</a:t>
                      </a:r>
                      <a:r>
                        <a:rPr lang="ru-RU" sz="1400" b="1" dirty="0" smtClean="0"/>
                        <a:t>ппаратура</a:t>
                      </a:r>
                      <a:r>
                        <a:rPr lang="ru-RU" sz="1400" b="1" baseline="0" dirty="0" smtClean="0"/>
                        <a:t> уплотнения каналов)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12-60/9600-48000Бит/с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Передача речи и данных</a:t>
                      </a:r>
                      <a:endParaRPr lang="ru-RU" sz="1400" b="1" dirty="0"/>
                    </a:p>
                  </a:txBody>
                  <a:tcPr/>
                </a:tc>
              </a:tr>
              <a:tr h="567666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Электросвязь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15-1920/1,5-150</a:t>
                      </a:r>
                      <a:r>
                        <a:rPr lang="ru-RU" sz="1400" b="1" baseline="0" dirty="0" smtClean="0"/>
                        <a:t> Мбит/с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Передача речи, данных и видео</a:t>
                      </a:r>
                    </a:p>
                    <a:p>
                      <a:endParaRPr lang="ru-RU" sz="1400" b="1" dirty="0"/>
                    </a:p>
                  </a:txBody>
                  <a:tcPr/>
                </a:tc>
              </a:tr>
              <a:tr h="757484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Оптическая связь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&gt;</a:t>
                      </a:r>
                      <a:r>
                        <a:rPr lang="ru-RU" sz="1400" b="1" dirty="0" smtClean="0"/>
                        <a:t>1920/150-40000</a:t>
                      </a:r>
                      <a:r>
                        <a:rPr lang="ru-RU" sz="1400" b="1" baseline="0" dirty="0" smtClean="0"/>
                        <a:t> Мбит/с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Передача речи, данных, видео, различных интерактивных услуг</a:t>
                      </a:r>
                    </a:p>
                    <a:p>
                      <a:endParaRPr lang="ru-RU" sz="1400" b="1" dirty="0"/>
                    </a:p>
                  </a:txBody>
                  <a:tcPr/>
                </a:tc>
              </a:tr>
              <a:tr h="978417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Радиосвязь в том числе космическая связь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до  1Гбит/с (</a:t>
                      </a:r>
                      <a:r>
                        <a:rPr lang="en-US" sz="1400" b="1" dirty="0" smtClean="0"/>
                        <a:t>LTE</a:t>
                      </a:r>
                      <a:r>
                        <a:rPr lang="ru-RU" sz="1400" b="1" dirty="0" smtClean="0"/>
                        <a:t>) к абоненту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Передача речи, данных, видео, различных интерактивных услуг</a:t>
                      </a:r>
                    </a:p>
                    <a:p>
                      <a:r>
                        <a:rPr lang="ru-RU" sz="1400" b="1" dirty="0" smtClean="0"/>
                        <a:t>(с меньшей скоростью, мобильность)</a:t>
                      </a:r>
                      <a:endParaRPr lang="ru-RU" sz="1400" b="1" dirty="0"/>
                    </a:p>
                  </a:txBody>
                  <a:tcPr/>
                </a:tc>
              </a:tr>
              <a:tr h="11993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Конвергенция технологий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/>
                    </a:p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1-10 </a:t>
                      </a:r>
                      <a:r>
                        <a:rPr lang="ru-RU" sz="1400" b="1" dirty="0" smtClean="0"/>
                        <a:t>Гбит/с</a:t>
                      </a:r>
                      <a:r>
                        <a:rPr lang="ru-RU" sz="1400" b="1" baseline="0" dirty="0" smtClean="0"/>
                        <a:t>  к абоненту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Передача речи, данных, видео, различных интерактивных услуг</a:t>
                      </a:r>
                    </a:p>
                    <a:p>
                      <a:r>
                        <a:rPr lang="ru-RU" sz="1400" b="1" dirty="0" smtClean="0"/>
                        <a:t>(с большой скоростью, мобильность и т.д.)</a:t>
                      </a:r>
                    </a:p>
                    <a:p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142976" y="785794"/>
            <a:ext cx="7715304" cy="5929354"/>
          </a:xfrm>
        </p:spPr>
        <p:txBody>
          <a:bodyPr>
            <a:normAutofit lnSpcReduction="10000"/>
          </a:bodyPr>
          <a:lstStyle/>
          <a:p>
            <a:pPr marL="365125" indent="-282575" algn="just">
              <a:lnSpc>
                <a:spcPct val="90000"/>
              </a:lnSpc>
              <a:buFont typeface="Arial" charset="0"/>
              <a:buNone/>
            </a:pPr>
            <a:r>
              <a:rPr lang="ru-RU" sz="2800" b="1" dirty="0" smtClean="0"/>
              <a:t>В начале было </a:t>
            </a:r>
            <a:r>
              <a:rPr lang="ru-RU" sz="2800" b="1" dirty="0" smtClean="0">
                <a:solidFill>
                  <a:srgbClr val="FF00FF"/>
                </a:solidFill>
              </a:rPr>
              <a:t>Слово</a:t>
            </a:r>
            <a:r>
              <a:rPr lang="ru-RU" sz="2800" b="1" dirty="0" smtClean="0"/>
              <a:t>, и </a:t>
            </a:r>
            <a:r>
              <a:rPr lang="ru-RU" sz="2800" b="1" dirty="0" smtClean="0">
                <a:solidFill>
                  <a:schemeClr val="folHlink"/>
                </a:solidFill>
              </a:rPr>
              <a:t>Слово</a:t>
            </a:r>
            <a:r>
              <a:rPr lang="ru-RU" sz="2800" b="1" dirty="0" smtClean="0"/>
              <a:t> было у</a:t>
            </a:r>
          </a:p>
          <a:p>
            <a:pPr marL="365125" indent="-282575" algn="just">
              <a:lnSpc>
                <a:spcPct val="90000"/>
              </a:lnSpc>
              <a:buFont typeface="Arial" charset="0"/>
              <a:buNone/>
            </a:pPr>
            <a:r>
              <a:rPr lang="ru-RU" sz="2800" b="1" dirty="0" smtClean="0"/>
              <a:t>Бога, и </a:t>
            </a:r>
            <a:r>
              <a:rPr lang="ru-RU" sz="2800" b="1" dirty="0" smtClean="0">
                <a:solidFill>
                  <a:schemeClr val="hlink"/>
                </a:solidFill>
              </a:rPr>
              <a:t>Слово</a:t>
            </a:r>
            <a:r>
              <a:rPr lang="ru-RU" sz="2800" b="1" dirty="0" smtClean="0"/>
              <a:t> было Бог. </a:t>
            </a:r>
          </a:p>
          <a:p>
            <a:pPr marL="365125" indent="-282575" algn="just">
              <a:lnSpc>
                <a:spcPct val="90000"/>
              </a:lnSpc>
              <a:buFont typeface="Arial" charset="0"/>
              <a:buNone/>
            </a:pPr>
            <a:r>
              <a:rPr lang="ru-RU" sz="2800" b="1" dirty="0" smtClean="0"/>
              <a:t>Оно было в начале у Бога.</a:t>
            </a:r>
            <a:endParaRPr lang="ru-RU" sz="2800" dirty="0" smtClean="0"/>
          </a:p>
          <a:p>
            <a:pPr marL="365125" indent="-282575" algn="just">
              <a:lnSpc>
                <a:spcPct val="90000"/>
              </a:lnSpc>
              <a:buFont typeface="Arial" charset="0"/>
              <a:buNone/>
            </a:pPr>
            <a:r>
              <a:rPr lang="ru-RU" sz="2800" b="1" dirty="0" smtClean="0"/>
              <a:t>Все чрез Него начало быть, и без Него</a:t>
            </a:r>
          </a:p>
          <a:p>
            <a:pPr marL="365125" indent="-282575" algn="just">
              <a:lnSpc>
                <a:spcPct val="90000"/>
              </a:lnSpc>
              <a:buFont typeface="Arial" charset="0"/>
              <a:buNone/>
            </a:pPr>
            <a:r>
              <a:rPr lang="ru-RU" sz="2800" b="1" dirty="0" smtClean="0"/>
              <a:t>ничто не начало быть, что начало быть.</a:t>
            </a:r>
            <a:endParaRPr lang="ru-RU" sz="2800" dirty="0" smtClean="0"/>
          </a:p>
          <a:p>
            <a:pPr marL="365125" indent="-282575" algn="just">
              <a:lnSpc>
                <a:spcPct val="90000"/>
              </a:lnSpc>
              <a:buFont typeface="Arial" charset="0"/>
              <a:buNone/>
            </a:pPr>
            <a:r>
              <a:rPr lang="ru-RU" sz="2800" b="1" dirty="0" smtClean="0"/>
              <a:t>В Нем была жизнь, и жизнь была свет</a:t>
            </a:r>
          </a:p>
          <a:p>
            <a:pPr marL="365125" indent="-282575" algn="just">
              <a:lnSpc>
                <a:spcPct val="90000"/>
              </a:lnSpc>
              <a:buFont typeface="Arial" charset="0"/>
              <a:buNone/>
            </a:pPr>
            <a:r>
              <a:rPr lang="ru-RU" sz="2800" b="1" dirty="0" err="1" smtClean="0"/>
              <a:t>человеков</a:t>
            </a:r>
            <a:r>
              <a:rPr lang="ru-RU" sz="2800" b="1" dirty="0" smtClean="0"/>
              <a:t>...</a:t>
            </a:r>
            <a:r>
              <a:rPr lang="ru-RU" sz="2800" dirty="0" smtClean="0"/>
              <a:t>   </a:t>
            </a:r>
          </a:p>
          <a:p>
            <a:pPr marL="365125" indent="-282575" algn="just">
              <a:lnSpc>
                <a:spcPct val="90000"/>
              </a:lnSpc>
              <a:buFont typeface="Arial" charset="0"/>
              <a:buNone/>
            </a:pPr>
            <a:r>
              <a:rPr lang="ru-RU" sz="2800" b="1" dirty="0" smtClean="0"/>
              <a:t>И </a:t>
            </a:r>
            <a:r>
              <a:rPr lang="ru-RU" sz="2800" b="1" dirty="0" smtClean="0">
                <a:solidFill>
                  <a:srgbClr val="FF0000"/>
                </a:solidFill>
              </a:rPr>
              <a:t>Слово </a:t>
            </a:r>
            <a:r>
              <a:rPr lang="ru-RU" sz="2800" b="1" dirty="0" smtClean="0"/>
              <a:t>стало </a:t>
            </a:r>
            <a:r>
              <a:rPr lang="ru-RU" sz="2800" b="1" dirty="0" err="1" smtClean="0"/>
              <a:t>плотию</a:t>
            </a:r>
            <a:r>
              <a:rPr lang="ru-RU" sz="2800" b="1" dirty="0" smtClean="0"/>
              <a:t>, и обитало с нами,</a:t>
            </a:r>
          </a:p>
          <a:p>
            <a:pPr marL="365125" indent="-282575" algn="just">
              <a:lnSpc>
                <a:spcPct val="90000"/>
              </a:lnSpc>
              <a:buFont typeface="Arial" charset="0"/>
              <a:buNone/>
            </a:pPr>
            <a:r>
              <a:rPr lang="ru-RU" sz="2800" b="1" dirty="0" smtClean="0"/>
              <a:t>полное благодати и истины; и мы видели</a:t>
            </a:r>
          </a:p>
          <a:p>
            <a:pPr marL="365125" indent="-282575" algn="just">
              <a:lnSpc>
                <a:spcPct val="90000"/>
              </a:lnSpc>
              <a:buFont typeface="Arial" charset="0"/>
              <a:buNone/>
            </a:pPr>
            <a:r>
              <a:rPr lang="ru-RU" sz="2800" b="1" dirty="0" smtClean="0"/>
              <a:t>славу Его, славу, как Единородного от</a:t>
            </a:r>
          </a:p>
          <a:p>
            <a:pPr marL="365125" indent="-282575" algn="just">
              <a:lnSpc>
                <a:spcPct val="90000"/>
              </a:lnSpc>
              <a:buFont typeface="Arial" charset="0"/>
              <a:buNone/>
            </a:pPr>
            <a:r>
              <a:rPr lang="ru-RU" sz="2800" b="1" dirty="0" smtClean="0"/>
              <a:t>Отца....</a:t>
            </a:r>
          </a:p>
          <a:p>
            <a:pPr marL="365125" indent="-282575" algn="just">
              <a:lnSpc>
                <a:spcPct val="90000"/>
              </a:lnSpc>
              <a:buFont typeface="Arial" charset="0"/>
              <a:buNone/>
            </a:pPr>
            <a:endParaRPr lang="ru-RU" sz="2800" b="1" dirty="0" smtClean="0"/>
          </a:p>
          <a:p>
            <a:pPr marL="365125" indent="-282575" algn="just">
              <a:lnSpc>
                <a:spcPct val="90000"/>
              </a:lnSpc>
              <a:buFont typeface="Arial" charset="0"/>
              <a:buNone/>
            </a:pPr>
            <a:r>
              <a:rPr lang="ru-RU" sz="2800" b="1" dirty="0" smtClean="0"/>
              <a:t>                                             </a:t>
            </a:r>
            <a:r>
              <a:rPr lang="ru-RU" sz="1900" dirty="0" smtClean="0"/>
              <a:t>Евангелие от Иоанна</a:t>
            </a:r>
          </a:p>
          <a:p>
            <a:pPr marL="365125" indent="-282575" algn="just">
              <a:lnSpc>
                <a:spcPct val="90000"/>
              </a:lnSpc>
              <a:buFont typeface="Arial" charset="0"/>
              <a:buNone/>
            </a:pPr>
            <a:r>
              <a:rPr lang="ru-RU" sz="1800" b="1" dirty="0" smtClean="0"/>
              <a:t>                                                                        </a:t>
            </a:r>
            <a:r>
              <a:rPr lang="ru-RU" sz="1800" b="1" dirty="0" smtClean="0">
                <a:solidFill>
                  <a:schemeClr val="bg2"/>
                </a:solidFill>
              </a:rPr>
              <a:t>Евангелие от Иоанна</a:t>
            </a:r>
          </a:p>
          <a:p>
            <a:pPr marL="365125" indent="-282575">
              <a:lnSpc>
                <a:spcPct val="90000"/>
              </a:lnSpc>
              <a:buFont typeface="Arial" charset="0"/>
              <a:buNone/>
            </a:pP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MTU grav"/>
          <p:cNvPicPr>
            <a:picLocks noChangeAspect="1" noChangeArrowheads="1"/>
          </p:cNvPicPr>
          <p:nvPr/>
        </p:nvPicPr>
        <p:blipFill>
          <a:blip r:embed="rId2" cstate="print">
            <a:lum bright="-18000" contrast="18000"/>
          </a:blip>
          <a:srcRect/>
          <a:stretch>
            <a:fillRect/>
          </a:stretch>
        </p:blipFill>
        <p:spPr bwMode="auto">
          <a:xfrm>
            <a:off x="142875" y="106363"/>
            <a:ext cx="8893175" cy="667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" y="188913"/>
            <a:ext cx="1439863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619250" y="333375"/>
            <a:ext cx="70564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latin typeface="Times New Roman" pitchFamily="18" charset="0"/>
              </a:rPr>
              <a:t>Московский технический университет связи и информатики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65125" y="2220913"/>
            <a:ext cx="877887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4000">
                <a:solidFill>
                  <a:srgbClr val="9900CC"/>
                </a:solidFill>
              </a:rPr>
              <a:t>     </a:t>
            </a:r>
          </a:p>
          <a:p>
            <a:pPr>
              <a:defRPr/>
            </a:pPr>
            <a:r>
              <a:rPr lang="ru-RU" sz="4000">
                <a:solidFill>
                  <a:srgbClr val="9900CC"/>
                </a:solidFill>
              </a:rPr>
              <a:t>       </a:t>
            </a:r>
            <a:r>
              <a:rPr lang="ru-RU" sz="40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СПАСИБО ЗА ВНИМАНИЕ</a:t>
            </a:r>
          </a:p>
          <a:p>
            <a:pPr>
              <a:defRPr/>
            </a:pPr>
            <a:endParaRPr lang="ru-RU" sz="4000">
              <a:solidFill>
                <a:srgbClr val="0066CC"/>
              </a:solidFill>
            </a:endParaRPr>
          </a:p>
          <a:p>
            <a:pPr>
              <a:defRPr/>
            </a:pPr>
            <a:endParaRPr lang="ru-RU" sz="4000">
              <a:solidFill>
                <a:srgbClr val="0066CC"/>
              </a:solidFill>
            </a:endParaRPr>
          </a:p>
          <a:p>
            <a:pPr>
              <a:defRPr/>
            </a:pPr>
            <a:r>
              <a:rPr lang="ru-RU" sz="2000">
                <a:solidFill>
                  <a:srgbClr val="0066CC"/>
                </a:solidFill>
              </a:rPr>
              <a:t>                                           </a:t>
            </a:r>
            <a:r>
              <a:rPr lang="ru-RU" sz="20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Аджемов Артем Сергеевич, д.т.н., проф.,</a:t>
            </a:r>
          </a:p>
          <a:p>
            <a:pPr>
              <a:defRPr/>
            </a:pPr>
            <a:r>
              <a:rPr lang="ru-RU" sz="20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ректор МТУСИ</a:t>
            </a: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4" descr="greg_shovel_snow_ha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0538" y="1858963"/>
            <a:ext cx="297497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" name="Схема 19"/>
          <p:cNvGraphicFramePr/>
          <p:nvPr/>
        </p:nvGraphicFramePr>
        <p:xfrm>
          <a:off x="409518" y="3684592"/>
          <a:ext cx="3906891" cy="2336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7" name="Прямая соединительная линия 16"/>
          <p:cNvCxnSpPr/>
          <p:nvPr/>
        </p:nvCxnSpPr>
        <p:spPr>
          <a:xfrm>
            <a:off x="300038" y="3641725"/>
            <a:ext cx="8616950" cy="635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7" name="Text Box 2"/>
          <p:cNvSpPr txBox="1">
            <a:spLocks noChangeArrowheads="1"/>
          </p:cNvSpPr>
          <p:nvPr/>
        </p:nvSpPr>
        <p:spPr bwMode="auto">
          <a:xfrm>
            <a:off x="1651000" y="3794125"/>
            <a:ext cx="14605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Aft>
                <a:spcPts val="1000"/>
              </a:spcAft>
            </a:pPr>
            <a:r>
              <a:rPr lang="ru-RU" sz="1400" b="1">
                <a:latin typeface="Calibri" pitchFamily="34" charset="0"/>
              </a:rPr>
              <a:t>Специал</a:t>
            </a:r>
            <a:r>
              <a:rPr lang="ru-RU" sz="1400" b="1"/>
              <a:t>ьные</a:t>
            </a:r>
            <a:endParaRPr lang="ru-RU"/>
          </a:p>
        </p:txBody>
      </p:sp>
      <p:sp>
        <p:nvSpPr>
          <p:cNvPr id="8198" name="Text Box 2"/>
          <p:cNvSpPr txBox="1">
            <a:spLocks noChangeArrowheads="1"/>
          </p:cNvSpPr>
          <p:nvPr/>
        </p:nvSpPr>
        <p:spPr bwMode="auto">
          <a:xfrm>
            <a:off x="1541463" y="4487863"/>
            <a:ext cx="1643062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Aft>
                <a:spcPts val="1000"/>
              </a:spcAft>
            </a:pPr>
            <a:r>
              <a:rPr lang="ru-RU" sz="1400" b="1">
                <a:latin typeface="Calibri" pitchFamily="34" charset="0"/>
              </a:rPr>
              <a:t>Общепрофессио-</a:t>
            </a:r>
            <a:br>
              <a:rPr lang="ru-RU" sz="1400" b="1">
                <a:latin typeface="Calibri" pitchFamily="34" charset="0"/>
              </a:rPr>
            </a:br>
            <a:r>
              <a:rPr lang="ru-RU" sz="1400" b="1">
                <a:latin typeface="Calibri" pitchFamily="34" charset="0"/>
              </a:rPr>
              <a:t>нальные</a:t>
            </a:r>
            <a:endParaRPr lang="ru-RU"/>
          </a:p>
        </p:txBody>
      </p:sp>
      <p:sp>
        <p:nvSpPr>
          <p:cNvPr id="8199" name="Text Box 2"/>
          <p:cNvSpPr txBox="1">
            <a:spLocks noChangeArrowheads="1"/>
          </p:cNvSpPr>
          <p:nvPr/>
        </p:nvSpPr>
        <p:spPr bwMode="auto">
          <a:xfrm>
            <a:off x="1651000" y="5254625"/>
            <a:ext cx="14605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Aft>
                <a:spcPts val="1000"/>
              </a:spcAft>
            </a:pPr>
            <a:r>
              <a:rPr lang="ru-RU" sz="1400" b="1">
                <a:latin typeface="Calibri" pitchFamily="34" charset="0"/>
              </a:rPr>
              <a:t>Фундамента-льные</a:t>
            </a:r>
            <a:endParaRPr lang="ru-RU" sz="1400"/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5724525" y="673100"/>
            <a:ext cx="22637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Aft>
                <a:spcPts val="1000"/>
              </a:spcAft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Пирамида образования</a:t>
            </a:r>
            <a:endParaRPr lang="ru-RU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1249363" y="6073775"/>
            <a:ext cx="226377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Aft>
                <a:spcPts val="1000"/>
              </a:spcAft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Новые знания</a:t>
            </a:r>
            <a:endParaRPr lang="ru-RU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" name="Схема 19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7900" y="1120775"/>
            <a:ext cx="4146550" cy="2578100"/>
          </a:xfrm>
          <a:prstGeom prst="rect">
            <a:avLst/>
          </a:prstGeom>
          <a:noFill/>
        </p:spPr>
      </p:pic>
      <p:sp>
        <p:nvSpPr>
          <p:cNvPr id="8203" name="Text Box 2"/>
          <p:cNvSpPr txBox="1">
            <a:spLocks noChangeArrowheads="1"/>
          </p:cNvSpPr>
          <p:nvPr/>
        </p:nvSpPr>
        <p:spPr bwMode="auto">
          <a:xfrm>
            <a:off x="6264275" y="1592263"/>
            <a:ext cx="1168400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Aft>
                <a:spcPts val="1000"/>
              </a:spcAft>
            </a:pPr>
            <a:r>
              <a:rPr lang="ru-RU" sz="1400" b="1" dirty="0" smtClean="0">
                <a:latin typeface="Calibri" pitchFamily="34" charset="0"/>
              </a:rPr>
              <a:t>Специал</a:t>
            </a:r>
            <a:r>
              <a:rPr lang="ru-RU" sz="1400" b="1" dirty="0" smtClean="0"/>
              <a:t>ьные</a:t>
            </a:r>
            <a:endParaRPr lang="ru-RU" sz="1400" dirty="0"/>
          </a:p>
        </p:txBody>
      </p:sp>
      <p:sp>
        <p:nvSpPr>
          <p:cNvPr id="8204" name="Text Box 2"/>
          <p:cNvSpPr txBox="1">
            <a:spLocks noChangeArrowheads="1"/>
          </p:cNvSpPr>
          <p:nvPr/>
        </p:nvSpPr>
        <p:spPr bwMode="auto">
          <a:xfrm>
            <a:off x="6011863" y="2205038"/>
            <a:ext cx="1643062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Aft>
                <a:spcPts val="1000"/>
              </a:spcAft>
            </a:pPr>
            <a:r>
              <a:rPr lang="ru-RU" sz="1400" b="1">
                <a:latin typeface="Calibri" pitchFamily="34" charset="0"/>
              </a:rPr>
              <a:t>Общепрофессио-</a:t>
            </a:r>
            <a:br>
              <a:rPr lang="ru-RU" sz="1400" b="1">
                <a:latin typeface="Calibri" pitchFamily="34" charset="0"/>
              </a:rPr>
            </a:br>
            <a:r>
              <a:rPr lang="ru-RU" sz="1400" b="1">
                <a:latin typeface="Calibri" pitchFamily="34" charset="0"/>
              </a:rPr>
              <a:t>нальные</a:t>
            </a:r>
            <a:endParaRPr lang="ru-RU"/>
          </a:p>
        </p:txBody>
      </p:sp>
      <p:sp>
        <p:nvSpPr>
          <p:cNvPr id="8205" name="Text Box 2"/>
          <p:cNvSpPr txBox="1">
            <a:spLocks noChangeArrowheads="1"/>
          </p:cNvSpPr>
          <p:nvPr/>
        </p:nvSpPr>
        <p:spPr bwMode="auto">
          <a:xfrm>
            <a:off x="6011863" y="3033713"/>
            <a:ext cx="179387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Aft>
                <a:spcPts val="1000"/>
              </a:spcAft>
            </a:pPr>
            <a:r>
              <a:rPr lang="ru-RU" sz="1400" b="1">
                <a:latin typeface="Calibri" pitchFamily="34" charset="0"/>
              </a:rPr>
              <a:t>Фундаментальные</a:t>
            </a:r>
            <a:endParaRPr lang="ru-RU" sz="1400"/>
          </a:p>
        </p:txBody>
      </p:sp>
      <p:pic>
        <p:nvPicPr>
          <p:cNvPr id="8206" name="Рисунок 17" descr="angela_looking_up_mw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DFE"/>
              </a:clrFrom>
              <a:clrTo>
                <a:srgbClr val="FE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3525" y="225425"/>
            <a:ext cx="1147763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/>
              <a:t>Пределы передачи данных</a:t>
            </a:r>
          </a:p>
        </p:txBody>
      </p:sp>
      <p:graphicFrame>
        <p:nvGraphicFramePr>
          <p:cNvPr id="9218" name="Object 3"/>
          <p:cNvGraphicFramePr>
            <a:graphicFrameLocks noChangeAspect="1"/>
          </p:cNvGraphicFramePr>
          <p:nvPr>
            <p:ph idx="1"/>
          </p:nvPr>
        </p:nvGraphicFramePr>
        <p:xfrm>
          <a:off x="971550" y="1341438"/>
          <a:ext cx="7242175" cy="5348287"/>
        </p:xfrm>
        <a:graphic>
          <a:graphicData uri="http://schemas.openxmlformats.org/presentationml/2006/ole">
            <p:oleObj spid="_x0000_s48130" name="Visio" r:id="rId3" imgW="6300826" imgH="4653199" progId="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5000"/>
            <a:ext cx="8229600" cy="381000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063" y="357188"/>
            <a:ext cx="8143875" cy="1143000"/>
          </a:xfrm>
          <a:prstGeom prst="roundRect">
            <a:avLst/>
          </a:prstGeom>
          <a:solidFill>
            <a:srgbClr val="33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0000"/>
                </a:solidFill>
              </a:rPr>
              <a:t>Существующие виды </a:t>
            </a:r>
            <a:r>
              <a:rPr lang="ru-RU" sz="3200" b="1" dirty="0">
                <a:solidFill>
                  <a:srgbClr val="000000"/>
                </a:solidFill>
              </a:rPr>
              <a:t>связи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8625" y="1785938"/>
            <a:ext cx="3500438" cy="1143000"/>
          </a:xfrm>
          <a:prstGeom prst="roundRect">
            <a:avLst/>
          </a:prstGeom>
          <a:solidFill>
            <a:srgbClr val="33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>
                <a:solidFill>
                  <a:srgbClr val="000000"/>
                </a:solidFill>
              </a:rPr>
              <a:t>Почта и телеграф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8625" y="3357563"/>
            <a:ext cx="3500438" cy="1143000"/>
          </a:xfrm>
          <a:prstGeom prst="roundRect">
            <a:avLst/>
          </a:prstGeom>
          <a:solidFill>
            <a:srgbClr val="33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0000"/>
                </a:solidFill>
              </a:rPr>
              <a:t>Телефон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8625" y="4929188"/>
            <a:ext cx="3500438" cy="1143000"/>
          </a:xfrm>
          <a:prstGeom prst="roundRect">
            <a:avLst/>
          </a:prstGeom>
          <a:solidFill>
            <a:srgbClr val="33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000000"/>
                </a:solidFill>
              </a:rPr>
              <a:t>Мобильная </a:t>
            </a:r>
            <a:r>
              <a:rPr lang="ru-RU" sz="3200" dirty="0">
                <a:solidFill>
                  <a:srgbClr val="000000"/>
                </a:solidFill>
              </a:rPr>
              <a:t>связь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286375" y="4929188"/>
            <a:ext cx="3500438" cy="1143000"/>
          </a:xfrm>
          <a:prstGeom prst="roundRect">
            <a:avLst/>
          </a:prstGeom>
          <a:solidFill>
            <a:srgbClr val="33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0000"/>
                </a:solidFill>
              </a:rPr>
              <a:t>Интернет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86375" y="3429000"/>
            <a:ext cx="3500438" cy="1143000"/>
          </a:xfrm>
          <a:prstGeom prst="roundRect">
            <a:avLst/>
          </a:prstGeom>
          <a:solidFill>
            <a:srgbClr val="33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0000"/>
                </a:solidFill>
              </a:rPr>
              <a:t>Телевидение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286375" y="1785938"/>
            <a:ext cx="3500438" cy="1143000"/>
          </a:xfrm>
          <a:prstGeom prst="roundRect">
            <a:avLst/>
          </a:prstGeom>
          <a:solidFill>
            <a:srgbClr val="33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0000"/>
                </a:solidFill>
              </a:rPr>
              <a:t>Радио</a:t>
            </a:r>
          </a:p>
        </p:txBody>
      </p:sp>
      <p:sp>
        <p:nvSpPr>
          <p:cNvPr id="19" name="Выноска со стрелками влево/вправо 18"/>
          <p:cNvSpPr/>
          <p:nvPr/>
        </p:nvSpPr>
        <p:spPr>
          <a:xfrm>
            <a:off x="4000500" y="1500188"/>
            <a:ext cx="1216025" cy="1857375"/>
          </a:xfrm>
          <a:prstGeom prst="leftRightArrowCallout">
            <a:avLst>
              <a:gd name="adj1" fmla="val 14321"/>
              <a:gd name="adj2" fmla="val 16713"/>
              <a:gd name="adj3" fmla="val 22215"/>
              <a:gd name="adj4" fmla="val 14706"/>
            </a:avLst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" name="Выноска со стрелками влево/вправо 23"/>
          <p:cNvSpPr/>
          <p:nvPr/>
        </p:nvSpPr>
        <p:spPr>
          <a:xfrm>
            <a:off x="4000500" y="3000375"/>
            <a:ext cx="1216025" cy="1857375"/>
          </a:xfrm>
          <a:prstGeom prst="leftRightArrowCallout">
            <a:avLst>
              <a:gd name="adj1" fmla="val 14321"/>
              <a:gd name="adj2" fmla="val 16713"/>
              <a:gd name="adj3" fmla="val 22215"/>
              <a:gd name="adj4" fmla="val 14706"/>
            </a:avLst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5" name="Выноска со стрелками влево/вправо 24"/>
          <p:cNvSpPr/>
          <p:nvPr/>
        </p:nvSpPr>
        <p:spPr>
          <a:xfrm>
            <a:off x="4000500" y="4572000"/>
            <a:ext cx="1216025" cy="1857375"/>
          </a:xfrm>
          <a:prstGeom prst="leftRightArrowCallout">
            <a:avLst>
              <a:gd name="adj1" fmla="val 14321"/>
              <a:gd name="adj2" fmla="val 16713"/>
              <a:gd name="adj3" fmla="val 22215"/>
              <a:gd name="adj4" fmla="val 14706"/>
            </a:avLst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6" name="Управляющая кнопка: назад 25">
            <a:hlinkClick r:id="" action="ppaction://noaction" highlightClick="1"/>
          </p:cNvPr>
          <p:cNvSpPr/>
          <p:nvPr/>
        </p:nvSpPr>
        <p:spPr>
          <a:xfrm>
            <a:off x="8429625" y="6143625"/>
            <a:ext cx="428625" cy="500063"/>
          </a:xfrm>
          <a:prstGeom prst="actionButtonBackPrevious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9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ru-RU" sz="3200" b="1" dirty="0" smtClean="0"/>
              <a:t>Необходимые полосы пропускания.</a:t>
            </a:r>
            <a:br>
              <a:rPr lang="ru-RU" sz="3200" b="1" dirty="0" smtClean="0"/>
            </a:br>
            <a:endParaRPr lang="ru-RU" sz="3200" b="1" dirty="0" smtClean="0"/>
          </a:p>
        </p:txBody>
      </p:sp>
      <p:graphicFrame>
        <p:nvGraphicFramePr>
          <p:cNvPr id="89092" name="Object 2"/>
          <p:cNvGraphicFramePr>
            <a:graphicFrameLocks noChangeAspect="1"/>
          </p:cNvGraphicFramePr>
          <p:nvPr/>
        </p:nvGraphicFramePr>
        <p:xfrm>
          <a:off x="685800" y="2209800"/>
          <a:ext cx="8231188" cy="4362450"/>
        </p:xfrm>
        <a:graphic>
          <a:graphicData uri="http://schemas.openxmlformats.org/presentationml/2006/ole">
            <p:oleObj spid="_x0000_s23554" name="VISIO" r:id="rId6" imgW="8375400" imgH="7087680" progId="">
              <p:embed/>
            </p:oleObj>
          </a:graphicData>
        </a:graphic>
      </p:graphicFrame>
      <p:pic>
        <p:nvPicPr>
          <p:cNvPr id="89093" name="Picture 5" descr="j0234144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6800" y="1447800"/>
            <a:ext cx="8382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4" name="Picture 6" descr="BD18249_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7563" y="1571625"/>
            <a:ext cx="896937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6" name="Picture 8" descr="j0396872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00" y="1428750"/>
            <a:ext cx="1203325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274638"/>
            <a:ext cx="66294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>ИСТОЧНИКИ И СОСТАВНЫЕ </a:t>
            </a:r>
            <a:r>
              <a:rPr lang="ru-RU" sz="4000" b="1" dirty="0" smtClean="0"/>
              <a:t>ЧАСТИ «ИНФОКОММУНИЦИЗМА»</a:t>
            </a:r>
            <a:endParaRPr lang="ru-RU" sz="4000" b="1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800" b="1" dirty="0">
                <a:solidFill>
                  <a:schemeClr val="hlink"/>
                </a:solidFill>
              </a:rPr>
              <a:t>Источники информации (</a:t>
            </a:r>
            <a:r>
              <a:rPr lang="ru-RU" sz="2800" b="1" dirty="0" err="1">
                <a:solidFill>
                  <a:schemeClr val="hlink"/>
                </a:solidFill>
              </a:rPr>
              <a:t>контент</a:t>
            </a:r>
            <a:r>
              <a:rPr lang="ru-RU" sz="2800" b="1" dirty="0">
                <a:solidFill>
                  <a:schemeClr val="hlink"/>
                </a:solidFill>
              </a:rPr>
              <a:t> провайдеры, создатели контента);</a:t>
            </a:r>
          </a:p>
          <a:p>
            <a:pPr>
              <a:lnSpc>
                <a:spcPct val="80000"/>
              </a:lnSpc>
            </a:pPr>
            <a:r>
              <a:rPr lang="ru-RU" sz="2800" b="1" dirty="0"/>
              <a:t>Устройства передачи и приема (телефон, компьютер, радио и телевещание);</a:t>
            </a:r>
          </a:p>
          <a:p>
            <a:pPr>
              <a:lnSpc>
                <a:spcPct val="80000"/>
              </a:lnSpc>
            </a:pPr>
            <a:r>
              <a:rPr lang="ru-RU" sz="2800" b="1" dirty="0"/>
              <a:t>Каналы передачи (проводной, беспроводной);</a:t>
            </a:r>
          </a:p>
          <a:p>
            <a:pPr>
              <a:lnSpc>
                <a:spcPct val="80000"/>
              </a:lnSpc>
            </a:pPr>
            <a:r>
              <a:rPr lang="ru-RU" sz="2800" b="1" dirty="0"/>
              <a:t>Устройства распределения и хранения (коммутационные станции, базы данных);</a:t>
            </a:r>
          </a:p>
          <a:p>
            <a:pPr>
              <a:lnSpc>
                <a:spcPct val="80000"/>
              </a:lnSpc>
            </a:pPr>
            <a:r>
              <a:rPr lang="ru-RU" sz="2800" b="1" dirty="0">
                <a:solidFill>
                  <a:schemeClr val="accent2"/>
                </a:solidFill>
              </a:rPr>
              <a:t>Законодательная база;</a:t>
            </a:r>
          </a:p>
          <a:p>
            <a:pPr>
              <a:lnSpc>
                <a:spcPct val="80000"/>
              </a:lnSpc>
            </a:pPr>
            <a:r>
              <a:rPr lang="ru-RU" sz="2800" b="1" dirty="0">
                <a:solidFill>
                  <a:srgbClr val="00B050"/>
                </a:solidFill>
              </a:rPr>
              <a:t>Источники финансирования;</a:t>
            </a:r>
          </a:p>
          <a:p>
            <a:pPr>
              <a:lnSpc>
                <a:spcPct val="80000"/>
              </a:lnSpc>
            </a:pPr>
            <a:r>
              <a:rPr lang="ru-RU" sz="2800" b="1" dirty="0">
                <a:solidFill>
                  <a:schemeClr val="folHlink"/>
                </a:solidFill>
              </a:rPr>
              <a:t>Административное управление.</a:t>
            </a:r>
          </a:p>
          <a:p>
            <a:pPr>
              <a:lnSpc>
                <a:spcPct val="80000"/>
              </a:lnSpc>
            </a:pPr>
            <a:endParaRPr lang="ru-RU" sz="2800" dirty="0"/>
          </a:p>
        </p:txBody>
      </p:sp>
      <p:pic>
        <p:nvPicPr>
          <p:cNvPr id="20485" name="Рисунок 17" descr="angela_looking_up_mw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DFE"/>
              </a:clrFrom>
              <a:clrTo>
                <a:srgbClr val="FE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3525" y="260350"/>
            <a:ext cx="1147763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b="1" dirty="0" smtClean="0"/>
              <a:t>Структура глобальных </a:t>
            </a:r>
            <a:r>
              <a:rPr lang="ru-RU" b="1" dirty="0" err="1" smtClean="0"/>
              <a:t>инфокоммуникаций</a:t>
            </a:r>
            <a:endParaRPr lang="ru-RU" b="1" dirty="0" smtClean="0"/>
          </a:p>
        </p:txBody>
      </p:sp>
      <p:pic>
        <p:nvPicPr>
          <p:cNvPr id="204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905000"/>
            <a:ext cx="8534400" cy="4724400"/>
          </a:xfr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"/>
          <p:cNvGrpSpPr>
            <a:grpSpLocks/>
          </p:cNvGrpSpPr>
          <p:nvPr/>
        </p:nvGrpSpPr>
        <p:grpSpPr bwMode="auto">
          <a:xfrm>
            <a:off x="3221038" y="581025"/>
            <a:ext cx="2190750" cy="1752600"/>
            <a:chOff x="2490759" y="3721104"/>
            <a:chExt cx="3356921" cy="2373345"/>
          </a:xfrm>
        </p:grpSpPr>
        <p:pic>
          <p:nvPicPr>
            <p:cNvPr id="16414" name="Picture 11" descr="NA056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90759" y="3940182"/>
              <a:ext cx="2154267" cy="2154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15" name="Рисунок 4" descr="NA0579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68714" y="3940182"/>
              <a:ext cx="2078966" cy="2078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16" name="Рисунок 5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14766" y="3721104"/>
              <a:ext cx="584208" cy="507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387" name="Рисунок 12" descr="techie_using_cellular_a_hc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0" y="4268788"/>
            <a:ext cx="730250" cy="1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13" descr="professor_pointing_ha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3988" y="2224088"/>
            <a:ext cx="248285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15" descr="videocon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13138" y="2528888"/>
            <a:ext cx="2079625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3184506" y="3806125"/>
            <a:ext cx="163698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WWW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grpSp>
        <p:nvGrpSpPr>
          <p:cNvPr id="3" name="Группа 23"/>
          <p:cNvGrpSpPr>
            <a:grpSpLocks/>
          </p:cNvGrpSpPr>
          <p:nvPr/>
        </p:nvGrpSpPr>
        <p:grpSpPr bwMode="auto">
          <a:xfrm>
            <a:off x="6408738" y="2133600"/>
            <a:ext cx="2411412" cy="1947863"/>
            <a:chOff x="6835806" y="2370123"/>
            <a:chExt cx="2117730" cy="1947885"/>
          </a:xfrm>
        </p:grpSpPr>
        <p:pic>
          <p:nvPicPr>
            <p:cNvPr id="16412" name="Рисунок 6" descr="pirate_jack_sword_ung_a_ha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35806" y="2370123"/>
              <a:ext cx="1825625" cy="172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13" name="TextBox 17"/>
            <p:cNvSpPr txBox="1">
              <a:spLocks noChangeArrowheads="1"/>
            </p:cNvSpPr>
            <p:nvPr/>
          </p:nvSpPr>
          <p:spPr bwMode="auto">
            <a:xfrm>
              <a:off x="7201076" y="4013204"/>
              <a:ext cx="1752460" cy="3048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b="1">
                  <a:latin typeface="Times New Roman" pitchFamily="18" charset="0"/>
                  <a:cs typeface="Times New Roman" pitchFamily="18" charset="0"/>
                </a:rPr>
                <a:t>Киберпреступность</a:t>
              </a:r>
            </a:p>
          </p:txBody>
        </p:sp>
      </p:grpSp>
      <p:grpSp>
        <p:nvGrpSpPr>
          <p:cNvPr id="4" name="Группа 24"/>
          <p:cNvGrpSpPr>
            <a:grpSpLocks/>
          </p:cNvGrpSpPr>
          <p:nvPr/>
        </p:nvGrpSpPr>
        <p:grpSpPr bwMode="auto">
          <a:xfrm>
            <a:off x="7237413" y="4341813"/>
            <a:ext cx="2044700" cy="1585912"/>
            <a:chOff x="6945313" y="4414838"/>
            <a:chExt cx="2044700" cy="1585912"/>
          </a:xfrm>
        </p:grpSpPr>
        <p:pic>
          <p:nvPicPr>
            <p:cNvPr id="16410" name="Рисунок 11" descr="baby_trex_begging_ha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945313" y="4414838"/>
              <a:ext cx="2044700" cy="1420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11" name="TextBox 18"/>
            <p:cNvSpPr txBox="1">
              <a:spLocks noChangeArrowheads="1"/>
            </p:cNvSpPr>
            <p:nvPr/>
          </p:nvSpPr>
          <p:spPr bwMode="auto">
            <a:xfrm>
              <a:off x="7712075" y="5692775"/>
              <a:ext cx="839788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b="1">
                  <a:latin typeface="Times New Roman" pitchFamily="18" charset="0"/>
                  <a:cs typeface="Times New Roman" pitchFamily="18" charset="0"/>
                </a:rPr>
                <a:t>Спам</a:t>
              </a:r>
            </a:p>
          </p:txBody>
        </p:sp>
      </p:grpSp>
      <p:grpSp>
        <p:nvGrpSpPr>
          <p:cNvPr id="5" name="Группа 25"/>
          <p:cNvGrpSpPr>
            <a:grpSpLocks/>
          </p:cNvGrpSpPr>
          <p:nvPr/>
        </p:nvGrpSpPr>
        <p:grpSpPr bwMode="auto">
          <a:xfrm>
            <a:off x="6011863" y="4689475"/>
            <a:ext cx="1387475" cy="1874838"/>
            <a:chOff x="5557838" y="4560888"/>
            <a:chExt cx="1387475" cy="1874837"/>
          </a:xfrm>
        </p:grpSpPr>
        <p:pic>
          <p:nvPicPr>
            <p:cNvPr id="16408" name="Рисунок 9" descr="blue_snake_moving_his_a_ha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57838" y="4560888"/>
              <a:ext cx="1277937" cy="170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09" name="TextBox 20"/>
            <p:cNvSpPr txBox="1">
              <a:spLocks noChangeArrowheads="1"/>
            </p:cNvSpPr>
            <p:nvPr/>
          </p:nvSpPr>
          <p:spPr bwMode="auto">
            <a:xfrm>
              <a:off x="6032501" y="6130925"/>
              <a:ext cx="912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b="1">
                  <a:latin typeface="Times New Roman" pitchFamily="18" charset="0"/>
                  <a:cs typeface="Times New Roman" pitchFamily="18" charset="0"/>
                </a:rPr>
                <a:t>Вирусы</a:t>
              </a:r>
            </a:p>
          </p:txBody>
        </p:sp>
      </p:grpSp>
      <p:grpSp>
        <p:nvGrpSpPr>
          <p:cNvPr id="6" name="Группа 26"/>
          <p:cNvGrpSpPr>
            <a:grpSpLocks/>
          </p:cNvGrpSpPr>
          <p:nvPr/>
        </p:nvGrpSpPr>
        <p:grpSpPr bwMode="auto">
          <a:xfrm>
            <a:off x="3768725" y="4414838"/>
            <a:ext cx="2263775" cy="2206625"/>
            <a:chOff x="3184506" y="4524390"/>
            <a:chExt cx="2263779" cy="2206651"/>
          </a:xfrm>
        </p:grpSpPr>
        <p:pic>
          <p:nvPicPr>
            <p:cNvPr id="16406" name="Рисунок 21" descr="rush_the_superhero_ca_a_hc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84506" y="4524390"/>
              <a:ext cx="2119312" cy="2006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07" name="TextBox 22"/>
            <p:cNvSpPr txBox="1">
              <a:spLocks noChangeArrowheads="1"/>
            </p:cNvSpPr>
            <p:nvPr/>
          </p:nvSpPr>
          <p:spPr bwMode="auto">
            <a:xfrm>
              <a:off x="3476610" y="6423066"/>
              <a:ext cx="197167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b="1">
                  <a:latin typeface="Times New Roman" pitchFamily="18" charset="0"/>
                  <a:cs typeface="Times New Roman" pitchFamily="18" charset="0"/>
                </a:rPr>
                <a:t>Защита информации</a:t>
              </a:r>
            </a:p>
          </p:txBody>
        </p:sp>
      </p:grpSp>
      <p:sp>
        <p:nvSpPr>
          <p:cNvPr id="16395" name="TextBox 23"/>
          <p:cNvSpPr txBox="1">
            <a:spLocks noChangeArrowheads="1"/>
          </p:cNvSpPr>
          <p:nvPr/>
        </p:nvSpPr>
        <p:spPr bwMode="auto">
          <a:xfrm>
            <a:off x="117475" y="6130925"/>
            <a:ext cx="1606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Мобильная связь</a:t>
            </a:r>
          </a:p>
        </p:txBody>
      </p:sp>
      <p:sp>
        <p:nvSpPr>
          <p:cNvPr id="16396" name="TextBox 24"/>
          <p:cNvSpPr txBox="1">
            <a:spLocks noChangeArrowheads="1"/>
          </p:cNvSpPr>
          <p:nvPr/>
        </p:nvSpPr>
        <p:spPr bwMode="auto">
          <a:xfrm>
            <a:off x="993775" y="3721100"/>
            <a:ext cx="141763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sz="1400" b="1">
                <a:latin typeface="Times New Roman" pitchFamily="18" charset="0"/>
                <a:cs typeface="Times New Roman" pitchFamily="18" charset="0"/>
              </a:rPr>
              <a:t>Электронное образование </a:t>
            </a:r>
          </a:p>
        </p:txBody>
      </p:sp>
      <p:sp>
        <p:nvSpPr>
          <p:cNvPr id="16397" name="TextBox 25"/>
          <p:cNvSpPr txBox="1">
            <a:spLocks noChangeArrowheads="1"/>
          </p:cNvSpPr>
          <p:nvPr/>
        </p:nvSpPr>
        <p:spPr bwMode="auto">
          <a:xfrm>
            <a:off x="3768725" y="2711450"/>
            <a:ext cx="13144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Интернет</a:t>
            </a:r>
          </a:p>
        </p:txBody>
      </p:sp>
      <p:sp>
        <p:nvSpPr>
          <p:cNvPr id="22" name="Стрелка вниз 21"/>
          <p:cNvSpPr/>
          <p:nvPr/>
        </p:nvSpPr>
        <p:spPr>
          <a:xfrm>
            <a:off x="4316413" y="2443163"/>
            <a:ext cx="219075" cy="2921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6399" name="Рисунок 28" descr="E:\Part 2\animations\people2\doctor_nurse\nurse_kari_entering_c_a_ha.gif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7050" y="4487863"/>
            <a:ext cx="1704975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0" name="TextBox 23"/>
          <p:cNvSpPr txBox="1">
            <a:spLocks noChangeArrowheads="1"/>
          </p:cNvSpPr>
          <p:nvPr/>
        </p:nvSpPr>
        <p:spPr bwMode="auto">
          <a:xfrm>
            <a:off x="1724025" y="6240463"/>
            <a:ext cx="219075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0" rIns="36000" bIns="0">
            <a:spAutoFit/>
          </a:bodyPr>
          <a:lstStyle/>
          <a:p>
            <a:pPr algn="ctr"/>
            <a:r>
              <a:rPr lang="ru-RU" sz="1400" b="1">
                <a:latin typeface="Times New Roman" pitchFamily="18" charset="0"/>
                <a:cs typeface="Times New Roman" pitchFamily="18" charset="0"/>
              </a:rPr>
              <a:t>Телемедицина и другие услуги населению</a:t>
            </a:r>
          </a:p>
        </p:txBody>
      </p:sp>
      <p:sp>
        <p:nvSpPr>
          <p:cNvPr id="32" name="Выгнутая вправо стрелка 31"/>
          <p:cNvSpPr/>
          <p:nvPr/>
        </p:nvSpPr>
        <p:spPr>
          <a:xfrm rot="3106382">
            <a:off x="2224088" y="2311400"/>
            <a:ext cx="611187" cy="1757363"/>
          </a:xfrm>
          <a:prstGeom prst="curvedLeftArrow">
            <a:avLst>
              <a:gd name="adj1" fmla="val 25000"/>
              <a:gd name="adj2" fmla="val 50000"/>
              <a:gd name="adj3" fmla="val 444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Выгнутая вправо стрелка 32"/>
          <p:cNvSpPr/>
          <p:nvPr/>
        </p:nvSpPr>
        <p:spPr>
          <a:xfrm rot="18493618" flipH="1">
            <a:off x="6021388" y="2311400"/>
            <a:ext cx="611187" cy="1757363"/>
          </a:xfrm>
          <a:prstGeom prst="curvedLeftArrow">
            <a:avLst>
              <a:gd name="adj1" fmla="val 25000"/>
              <a:gd name="adj2" fmla="val 50000"/>
              <a:gd name="adj3" fmla="val 444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Стрелка вниз 34"/>
          <p:cNvSpPr/>
          <p:nvPr/>
        </p:nvSpPr>
        <p:spPr>
          <a:xfrm rot="1368660" flipH="1">
            <a:off x="3336925" y="2476500"/>
            <a:ext cx="255588" cy="3921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Стрелка вниз 37"/>
          <p:cNvSpPr/>
          <p:nvPr/>
        </p:nvSpPr>
        <p:spPr>
          <a:xfrm rot="20322799">
            <a:off x="5216525" y="2481263"/>
            <a:ext cx="292100" cy="3857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2843213" y="2312988"/>
            <a:ext cx="3103562" cy="255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b="1">
                <a:solidFill>
                  <a:schemeClr val="tx1"/>
                </a:solidFill>
                <a:latin typeface="Arial" charset="0"/>
              </a:rPr>
              <a:t>Инфокоммуникационные</a:t>
            </a:r>
            <a:r>
              <a:rPr lang="ru-RU" sz="120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1200" b="1">
                <a:solidFill>
                  <a:schemeClr val="tx1"/>
                </a:solidFill>
                <a:latin typeface="Arial" charset="0"/>
              </a:rPr>
              <a:t>технологии</a:t>
            </a:r>
          </a:p>
          <a:p>
            <a:pPr algn="ctr"/>
            <a:endParaRPr lang="ru-RU" sz="1000">
              <a:solidFill>
                <a:srgbClr val="FFFFFF"/>
              </a:solidFill>
              <a:latin typeface="Constantia" pitchFamily="18" charset="0"/>
            </a:endParaRPr>
          </a:p>
        </p:txBody>
      </p:sp>
      <p:pic>
        <p:nvPicPr>
          <p:cNvPr id="16418" name="Рисунок 17" descr="angela_looking_up_mw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EFDFE"/>
              </a:clrFrom>
              <a:clrTo>
                <a:srgbClr val="FE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3525" y="260350"/>
            <a:ext cx="1147763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1731</Words>
  <Application>Microsoft Office PowerPoint</Application>
  <PresentationFormat>Экран (4:3)</PresentationFormat>
  <Paragraphs>193</Paragraphs>
  <Slides>32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5</vt:i4>
      </vt:variant>
      <vt:variant>
        <vt:lpstr>Заголовки слайдов</vt:lpstr>
      </vt:variant>
      <vt:variant>
        <vt:i4>32</vt:i4>
      </vt:variant>
    </vt:vector>
  </HeadingPairs>
  <TitlesOfParts>
    <vt:vector size="38" baseType="lpstr">
      <vt:lpstr>Тема Office</vt:lpstr>
      <vt:lpstr>Visio</vt:lpstr>
      <vt:lpstr>VISIO</vt:lpstr>
      <vt:lpstr>Диаграмма</vt:lpstr>
      <vt:lpstr>Слайд</vt:lpstr>
      <vt:lpstr>CorelDRAW</vt:lpstr>
      <vt:lpstr>Слайд 1</vt:lpstr>
      <vt:lpstr>Базовые принципы современных инфокоммуникаций</vt:lpstr>
      <vt:lpstr>Технологии</vt:lpstr>
      <vt:lpstr>Пределы передачи данных</vt:lpstr>
      <vt:lpstr>Слайд 5</vt:lpstr>
      <vt:lpstr>Необходимые полосы пропускания. </vt:lpstr>
      <vt:lpstr>ИСТОЧНИКИ И СОСТАВНЫЕ ЧАСТИ «ИНФОКОММУНИЦИЗМА»</vt:lpstr>
      <vt:lpstr>Структура глобальных инфокоммуникаций</vt:lpstr>
      <vt:lpstr>Слайд 9</vt:lpstr>
      <vt:lpstr>Слайд 10</vt:lpstr>
      <vt:lpstr>Слайд 11</vt:lpstr>
      <vt:lpstr>Слайд 12</vt:lpstr>
      <vt:lpstr>Слайд 13</vt:lpstr>
      <vt:lpstr>Слайд 14</vt:lpstr>
      <vt:lpstr>Облачные технологии </vt:lpstr>
      <vt:lpstr>MTUCI International Graduate Program </vt:lpstr>
      <vt:lpstr>Современные инфокоммуникации – это:</vt:lpstr>
      <vt:lpstr>Синергетическое понимание развития инфокоммуникаций</vt:lpstr>
      <vt:lpstr>Слайд 19</vt:lpstr>
      <vt:lpstr>Слайд 20</vt:lpstr>
      <vt:lpstr>Слайд 21</vt:lpstr>
      <vt:lpstr>n- мерное пространство обитания Человека</vt:lpstr>
      <vt:lpstr>10 заповедей Христа Декалог, или Закон Божий Библия, Моисей, Исход 20 гл. </vt:lpstr>
      <vt:lpstr>МОРАЛЬНЫЙ КОДЕКС СТРОИТЕЛЕЙ КОММУНИЗМА </vt:lpstr>
      <vt:lpstr>Морально-этические нормы и Законы</vt:lpstr>
      <vt:lpstr>Информационные войны Йозеф Геббельс: «Дайте мне средства массовой информации, и я из любого народа сделаю стадо свиней»</vt:lpstr>
      <vt:lpstr>Политолог, директор Центра геополитических экспертиз, заместитель руководителя Центра консервативных исследований социологического факультета МГУ Валерий Коровин в беседе с обозревателем KM.RU отметил, что намерение США значительно сократить вооружения и сухопутные войска должно нас не радовать, а, напротив, насторожить: </vt:lpstr>
      <vt:lpstr>Пример технологий влияния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Аджемов АС</dc:creator>
  <cp:lastModifiedBy>Аджемов АС</cp:lastModifiedBy>
  <cp:revision>48</cp:revision>
  <dcterms:created xsi:type="dcterms:W3CDTF">2013-05-21T16:34:20Z</dcterms:created>
  <dcterms:modified xsi:type="dcterms:W3CDTF">2015-07-06T07:50:31Z</dcterms:modified>
</cp:coreProperties>
</file>