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рило Андрей" initials="КА" lastIdx="1" clrIdx="0">
    <p:extLst>
      <p:ext uri="{19B8F6BF-5375-455C-9EA6-DF929625EA0E}">
        <p15:presenceInfo xmlns:p15="http://schemas.microsoft.com/office/powerpoint/2012/main" userId="S-1-5-21-4260771602-1210855314-4185556275-36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6515-DDA0-4BC5-88A9-821F2AD0F27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D490-881B-47ED-95B7-73D2C8590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301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6515-DDA0-4BC5-88A9-821F2AD0F27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D490-881B-47ED-95B7-73D2C8590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00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6515-DDA0-4BC5-88A9-821F2AD0F27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D490-881B-47ED-95B7-73D2C85905A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170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6515-DDA0-4BC5-88A9-821F2AD0F27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D490-881B-47ED-95B7-73D2C8590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824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6515-DDA0-4BC5-88A9-821F2AD0F27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D490-881B-47ED-95B7-73D2C85905A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7027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6515-DDA0-4BC5-88A9-821F2AD0F27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D490-881B-47ED-95B7-73D2C8590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209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6515-DDA0-4BC5-88A9-821F2AD0F27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D490-881B-47ED-95B7-73D2C8590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808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6515-DDA0-4BC5-88A9-821F2AD0F27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D490-881B-47ED-95B7-73D2C8590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117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6515-DDA0-4BC5-88A9-821F2AD0F27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D490-881B-47ED-95B7-73D2C8590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60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6515-DDA0-4BC5-88A9-821F2AD0F27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D490-881B-47ED-95B7-73D2C8590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34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6515-DDA0-4BC5-88A9-821F2AD0F27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D490-881B-47ED-95B7-73D2C8590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54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6515-DDA0-4BC5-88A9-821F2AD0F27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D490-881B-47ED-95B7-73D2C8590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674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6515-DDA0-4BC5-88A9-821F2AD0F27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D490-881B-47ED-95B7-73D2C8590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65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6515-DDA0-4BC5-88A9-821F2AD0F27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D490-881B-47ED-95B7-73D2C8590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067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6515-DDA0-4BC5-88A9-821F2AD0F27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D490-881B-47ED-95B7-73D2C8590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63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6515-DDA0-4BC5-88A9-821F2AD0F27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D490-881B-47ED-95B7-73D2C8590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30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56515-DDA0-4BC5-88A9-821F2AD0F27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8D490-881B-47ED-95B7-73D2C8590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96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8423" y="252827"/>
            <a:ext cx="7570438" cy="3798277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Устойчивость инфраструктур финансового рынка к угрозам кибербезопасности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en-US" sz="2700" dirty="0" smtClean="0">
                <a:solidFill>
                  <a:schemeClr val="tx1"/>
                </a:solidFill>
              </a:rPr>
              <a:t>K</a:t>
            </a:r>
            <a:r>
              <a:rPr lang="ru-RU" sz="2700" dirty="0" err="1" smtClean="0">
                <a:solidFill>
                  <a:schemeClr val="tx1"/>
                </a:solidFill>
              </a:rPr>
              <a:t>омитет</a:t>
            </a:r>
            <a:r>
              <a:rPr lang="ru-RU" sz="2700" dirty="0" smtClean="0">
                <a:solidFill>
                  <a:schemeClr val="tx1"/>
                </a:solidFill>
              </a:rPr>
              <a:t> по платежам и рыночным инфраструктурам Банка международных расчетов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Базель 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ноябрь 2014года</a:t>
            </a:r>
            <a:endParaRPr lang="ru-RU" sz="27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937846" y="4208584"/>
            <a:ext cx="10321636" cy="1655762"/>
          </a:xfrm>
        </p:spPr>
        <p:txBody>
          <a:bodyPr>
            <a:normAutofit fontScale="92500" lnSpcReduction="20000"/>
          </a:bodyPr>
          <a:lstStyle/>
          <a:p>
            <a:pPr algn="r"/>
            <a:endParaRPr lang="ru-RU" dirty="0" smtClean="0"/>
          </a:p>
          <a:p>
            <a:pPr algn="r"/>
            <a:r>
              <a:rPr lang="ru-RU" i="1" dirty="0" smtClean="0"/>
              <a:t>Курило Андрей Петрович, </a:t>
            </a:r>
            <a:r>
              <a:rPr lang="en-US" i="1" dirty="0" err="1" smtClean="0"/>
              <a:t>InLine</a:t>
            </a:r>
            <a:r>
              <a:rPr lang="en-US" i="1" dirty="0" smtClean="0"/>
              <a:t> technologies</a:t>
            </a:r>
            <a:r>
              <a:rPr lang="ru-RU" i="1" dirty="0" smtClean="0"/>
              <a:t>,</a:t>
            </a:r>
          </a:p>
          <a:p>
            <a:pPr algn="r"/>
            <a:r>
              <a:rPr lang="ru-RU" i="1" dirty="0" smtClean="0"/>
              <a:t>Председатель Комитета по</a:t>
            </a:r>
            <a:r>
              <a:rPr lang="en-US" i="1" dirty="0" smtClean="0"/>
              <a:t> </a:t>
            </a:r>
          </a:p>
          <a:p>
            <a:pPr algn="r"/>
            <a:r>
              <a:rPr lang="ru-RU" i="1" dirty="0" smtClean="0"/>
              <a:t>информационной безопасности НСФР</a:t>
            </a:r>
            <a:endParaRPr lang="en-US" i="1" dirty="0" smtClean="0"/>
          </a:p>
          <a:p>
            <a:pPr algn="r"/>
            <a:r>
              <a:rPr lang="ru-RU" i="1" dirty="0" err="1" smtClean="0"/>
              <a:t>Крутов</a:t>
            </a:r>
            <a:r>
              <a:rPr lang="ru-RU" i="1" dirty="0" smtClean="0"/>
              <a:t> Дмитрий Сергеевич, Банк России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143367" y="6211669"/>
            <a:ext cx="1884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8 июня 2015 года</a:t>
            </a:r>
          </a:p>
          <a:p>
            <a:pPr algn="ctr"/>
            <a:r>
              <a:rPr lang="ru-RU" dirty="0" smtClean="0"/>
              <a:t>Москва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9365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-93784"/>
            <a:ext cx="7080739" cy="98473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Меры по обеспечению устойчивости</a:t>
            </a:r>
            <a:br>
              <a:rPr lang="ru-RU" sz="3600" dirty="0" smtClean="0"/>
            </a:br>
            <a:r>
              <a:rPr lang="ru-RU" sz="3600" dirty="0" smtClean="0"/>
              <a:t> к кибератакам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890954"/>
            <a:ext cx="11887200" cy="5779475"/>
          </a:xfrm>
        </p:spPr>
        <p:txBody>
          <a:bodyPr>
            <a:noAutofit/>
          </a:bodyPr>
          <a:lstStyle/>
          <a:p>
            <a:pPr marL="269875" indent="-269875" defTabSz="984250">
              <a:buAutoNum type="romanUcPeriod"/>
            </a:pPr>
            <a:r>
              <a:rPr lang="ru-RU" sz="1100" b="1" u="sng" dirty="0" smtClean="0"/>
              <a:t>Предотвращение </a:t>
            </a:r>
          </a:p>
          <a:p>
            <a:pPr indent="41275"/>
            <a:r>
              <a:rPr lang="ru-RU" sz="1100" dirty="0" smtClean="0"/>
              <a:t>Идентификация</a:t>
            </a:r>
          </a:p>
          <a:p>
            <a:pPr indent="41275"/>
            <a:r>
              <a:rPr lang="ru-RU" sz="1100" dirty="0"/>
              <a:t>Осведомленность</a:t>
            </a:r>
          </a:p>
          <a:p>
            <a:pPr indent="41275"/>
            <a:r>
              <a:rPr lang="ru-RU" sz="1100" dirty="0" smtClean="0"/>
              <a:t>обучение </a:t>
            </a:r>
            <a:r>
              <a:rPr lang="ru-RU" sz="1100" dirty="0"/>
              <a:t>персонала и анализ угроз (например, в контексте противодействия социальной инженерии</a:t>
            </a:r>
            <a:r>
              <a:rPr lang="ru-RU" sz="1100" dirty="0" smtClean="0"/>
              <a:t>)</a:t>
            </a:r>
            <a:endParaRPr lang="ru-RU" sz="1100" dirty="0"/>
          </a:p>
          <a:p>
            <a:pPr indent="41275"/>
            <a:r>
              <a:rPr lang="ru-RU" sz="1100" dirty="0"/>
              <a:t>Многоуровневая (эшелонированная) защита </a:t>
            </a:r>
          </a:p>
          <a:p>
            <a:pPr indent="41275"/>
            <a:r>
              <a:rPr lang="ru-RU" sz="1100" dirty="0" smtClean="0"/>
              <a:t>Предотвращение </a:t>
            </a:r>
            <a:r>
              <a:rPr lang="ru-RU" sz="1100" dirty="0"/>
              <a:t>вредоносной активности</a:t>
            </a:r>
          </a:p>
          <a:p>
            <a:pPr indent="41275"/>
            <a:r>
              <a:rPr lang="ru-RU" sz="1100" dirty="0" smtClean="0"/>
              <a:t>Уменьшение </a:t>
            </a:r>
            <a:r>
              <a:rPr lang="ru-RU" sz="1100" dirty="0"/>
              <a:t>площади </a:t>
            </a:r>
            <a:r>
              <a:rPr lang="ru-RU" sz="1100" dirty="0" smtClean="0"/>
              <a:t>атаки</a:t>
            </a:r>
            <a:endParaRPr lang="ru-RU" sz="1100" dirty="0"/>
          </a:p>
          <a:p>
            <a:pPr indent="41275"/>
            <a:r>
              <a:rPr lang="ru-RU" sz="1100" dirty="0" smtClean="0"/>
              <a:t>Разработка </a:t>
            </a:r>
            <a:r>
              <a:rPr lang="ru-RU" sz="1100" dirty="0"/>
              <a:t>прикладного программного обеспечения</a:t>
            </a:r>
          </a:p>
          <a:p>
            <a:pPr indent="41275"/>
            <a:r>
              <a:rPr lang="ru-RU" sz="1100" dirty="0" smtClean="0"/>
              <a:t>Испытание </a:t>
            </a:r>
            <a:r>
              <a:rPr lang="ru-RU" sz="1100" dirty="0"/>
              <a:t>и управление программным обеспечением</a:t>
            </a:r>
          </a:p>
          <a:p>
            <a:pPr indent="41275"/>
            <a:r>
              <a:rPr lang="ru-RU" sz="1100" dirty="0" smtClean="0"/>
              <a:t>Контроль </a:t>
            </a:r>
            <a:r>
              <a:rPr lang="ru-RU" sz="1100" dirty="0"/>
              <a:t>доступа</a:t>
            </a:r>
          </a:p>
          <a:p>
            <a:pPr indent="41275"/>
            <a:r>
              <a:rPr lang="ru-RU" sz="1100" dirty="0" smtClean="0"/>
              <a:t>Контроль </a:t>
            </a:r>
            <a:r>
              <a:rPr lang="ru-RU" sz="1100" dirty="0"/>
              <a:t>и развитие инфраструктуры</a:t>
            </a:r>
          </a:p>
          <a:p>
            <a:pPr marL="0" indent="0">
              <a:buNone/>
            </a:pPr>
            <a:r>
              <a:rPr lang="en-US" sz="1100" b="1" dirty="0" smtClean="0"/>
              <a:t>II. </a:t>
            </a:r>
            <a:r>
              <a:rPr lang="ru-RU" sz="1100" b="1" u="sng" dirty="0" smtClean="0"/>
              <a:t>Обнаружение</a:t>
            </a:r>
            <a:endParaRPr lang="ru-RU" sz="1100" b="1" u="sng" dirty="0"/>
          </a:p>
          <a:p>
            <a:pPr indent="41275"/>
            <a:r>
              <a:rPr lang="ru-RU" sz="1100" dirty="0" smtClean="0"/>
              <a:t>Мониторинг</a:t>
            </a:r>
            <a:endParaRPr lang="ru-RU" sz="1100" dirty="0"/>
          </a:p>
          <a:p>
            <a:pPr indent="41275"/>
            <a:r>
              <a:rPr lang="ru-RU" sz="1100" dirty="0" smtClean="0"/>
              <a:t>Применение </a:t>
            </a:r>
            <a:r>
              <a:rPr lang="ru-RU" sz="1100" dirty="0"/>
              <a:t>технологических точек контроля</a:t>
            </a:r>
          </a:p>
          <a:p>
            <a:pPr indent="41275"/>
            <a:r>
              <a:rPr lang="ru-RU" sz="1100" dirty="0" smtClean="0"/>
              <a:t>Другие </a:t>
            </a:r>
            <a:r>
              <a:rPr lang="ru-RU" sz="1100" dirty="0"/>
              <a:t>практические </a:t>
            </a:r>
            <a:r>
              <a:rPr lang="ru-RU" sz="1100" dirty="0" smtClean="0"/>
              <a:t>решения</a:t>
            </a:r>
            <a:r>
              <a:rPr lang="en-US" sz="1100" dirty="0" smtClean="0"/>
              <a:t> (</a:t>
            </a:r>
            <a:r>
              <a:rPr lang="ru-RU" sz="1100" dirty="0" smtClean="0"/>
              <a:t>эвристический </a:t>
            </a:r>
            <a:r>
              <a:rPr lang="ru-RU" sz="1100" dirty="0"/>
              <a:t>мониторинг с целью обнаружения аномалий, включающих аномальное использование приложений и аномальную транзакционную активность на стороне участника или </a:t>
            </a:r>
            <a:r>
              <a:rPr lang="ru-RU" sz="1100" dirty="0" smtClean="0"/>
              <a:t>партнера</a:t>
            </a:r>
            <a:endParaRPr lang="en-US" sz="1100" dirty="0" smtClean="0"/>
          </a:p>
          <a:p>
            <a:pPr marL="0" indent="0">
              <a:buNone/>
            </a:pPr>
            <a:r>
              <a:rPr lang="en-US" sz="1100" b="1" dirty="0" smtClean="0"/>
              <a:t>III. </a:t>
            </a:r>
            <a:r>
              <a:rPr lang="ru-RU" sz="1100" b="1" u="sng" dirty="0" smtClean="0"/>
              <a:t>Восстановление</a:t>
            </a:r>
          </a:p>
          <a:p>
            <a:pPr marL="269875" indent="-93663"/>
            <a:r>
              <a:rPr lang="ru-RU" sz="1100" dirty="0" smtClean="0"/>
              <a:t>Восстановление процесса до нормального или удовлетворительного состояния</a:t>
            </a:r>
          </a:p>
          <a:p>
            <a:pPr marL="269875" indent="-93663"/>
            <a:r>
              <a:rPr lang="ru-RU" sz="1100" dirty="0" smtClean="0"/>
              <a:t>Восстановление до «золотой копии»</a:t>
            </a:r>
          </a:p>
          <a:p>
            <a:pPr marL="269875" indent="-93663"/>
            <a:r>
              <a:rPr lang="ru-RU" sz="1100" dirty="0" smtClean="0"/>
              <a:t>Восстановление типа «шаг вперед» или «шаг назад»</a:t>
            </a:r>
          </a:p>
          <a:p>
            <a:pPr marL="269875" indent="-93663"/>
            <a:r>
              <a:rPr lang="ru-RU" sz="1100" dirty="0" smtClean="0"/>
              <a:t>Неидентичная площадка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4210933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4111"/>
            <a:ext cx="10515600" cy="6078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Общие 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815" y="852608"/>
            <a:ext cx="9525652" cy="5618529"/>
          </a:xfrm>
        </p:spPr>
        <p:txBody>
          <a:bodyPr>
            <a:normAutofit/>
          </a:bodyPr>
          <a:lstStyle/>
          <a:p>
            <a:pPr marL="271463" indent="-271463">
              <a:buFont typeface="+mj-lt"/>
              <a:buAutoNum type="arabicPeriod"/>
            </a:pPr>
            <a:r>
              <a:rPr lang="ru-RU" dirty="0"/>
              <a:t>Ввиду большого количества взаимосвязей и взаимозависимостей в финансовой системе, внедрение адекватных практических решений по обеспечению кибербезопасности на уровне ИФР </a:t>
            </a:r>
            <a:r>
              <a:rPr lang="ru-RU" dirty="0">
                <a:solidFill>
                  <a:srgbClr val="C00000"/>
                </a:solidFill>
              </a:rPr>
              <a:t>не гарантирует устойчивость рынка, на котором она предоставляет услуги, к соответствующим угрозам</a:t>
            </a:r>
            <a:r>
              <a:rPr lang="ru-RU" dirty="0" smtClean="0"/>
              <a:t>.</a:t>
            </a:r>
            <a:endParaRPr lang="ru-RU" dirty="0" smtClean="0"/>
          </a:p>
          <a:p>
            <a:pPr marL="271463" indent="-271463">
              <a:buFont typeface="+mj-lt"/>
              <a:buAutoNum type="arabicPeriod"/>
            </a:pPr>
            <a:endParaRPr lang="ru-RU" dirty="0" smtClean="0">
              <a:solidFill>
                <a:srgbClr val="C00000"/>
              </a:solidFill>
            </a:endParaRPr>
          </a:p>
          <a:p>
            <a:pPr marL="271463" indent="-271463">
              <a:buFont typeface="+mj-lt"/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Достижение </a:t>
            </a:r>
            <a:r>
              <a:rPr lang="ru-RU" dirty="0" err="1">
                <a:solidFill>
                  <a:srgbClr val="C00000"/>
                </a:solidFill>
              </a:rPr>
              <a:t>общерыночной</a:t>
            </a:r>
            <a:r>
              <a:rPr lang="ru-RU" dirty="0">
                <a:solidFill>
                  <a:srgbClr val="C00000"/>
                </a:solidFill>
              </a:rPr>
              <a:t> своевременности возобновления операций бросает вызов также и применяемым в настоящее время процедурам тестирования. </a:t>
            </a:r>
            <a:r>
              <a:rPr lang="ru-RU" dirty="0"/>
              <a:t>Традиционные испытания с изоляцией косвенно предполагают, что все другие игроки не изменяют характера своих действий. Отказ от этой гипотезы и </a:t>
            </a:r>
            <a:r>
              <a:rPr lang="ru-RU" dirty="0">
                <a:solidFill>
                  <a:srgbClr val="C00000"/>
                </a:solidFill>
              </a:rPr>
              <a:t>переход к совместному тестированию, включающему иных ИФР и участников, увеличивают сложность до уровня, который доступен крайне малому количеству ИФР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pPr marL="271463" indent="-271463">
              <a:buFont typeface="+mj-lt"/>
              <a:buAutoNum type="arabicPeriod"/>
            </a:pPr>
            <a:endParaRPr lang="ru-RU" dirty="0" smtClean="0">
              <a:solidFill>
                <a:srgbClr val="C00000"/>
              </a:solidFill>
            </a:endParaRPr>
          </a:p>
          <a:p>
            <a:pPr marL="271463" indent="-271463">
              <a:buFont typeface="+mj-lt"/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Обеспечение </a:t>
            </a:r>
            <a:r>
              <a:rPr lang="ru-RU" dirty="0">
                <a:solidFill>
                  <a:srgbClr val="C00000"/>
                </a:solidFill>
              </a:rPr>
              <a:t>безопасности и эффективности функционирования ИФР предполагает консолидацию действий органов регулирования, надзора и наблюдения в различных </a:t>
            </a:r>
            <a:r>
              <a:rPr lang="ru-RU" dirty="0" smtClean="0">
                <a:solidFill>
                  <a:srgbClr val="C00000"/>
                </a:solidFill>
              </a:rPr>
              <a:t>юрисдикциях. </a:t>
            </a:r>
            <a:r>
              <a:rPr lang="ru-RU" dirty="0"/>
              <a:t>В этом смысле необходимо решение ряда задач на организационном и законодательном уровне, а также на уровне обеспечения конфиденциальности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1022999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0003" y="1817076"/>
            <a:ext cx="9144000" cy="942609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pPr algn="r"/>
            <a:r>
              <a:rPr lang="ru-RU" i="1" dirty="0" smtClean="0"/>
              <a:t>Курило АП, </a:t>
            </a:r>
          </a:p>
          <a:p>
            <a:pPr algn="r"/>
            <a:r>
              <a:rPr lang="ru-RU" i="1" dirty="0" smtClean="0"/>
              <a:t> </a:t>
            </a:r>
            <a:r>
              <a:rPr lang="en-US" i="1" dirty="0" smtClean="0"/>
              <a:t>kurilo@rosfinsovet.ru</a:t>
            </a:r>
            <a:endParaRPr lang="ru-RU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743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070" y="407702"/>
            <a:ext cx="9601196" cy="1303867"/>
          </a:xfrm>
        </p:spPr>
        <p:txBody>
          <a:bodyPr>
            <a:normAutofit/>
          </a:bodyPr>
          <a:lstStyle/>
          <a:p>
            <a:r>
              <a:rPr lang="ru-RU" dirty="0" smtClean="0"/>
              <a:t>Об организации работы по подготовке доклада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418496"/>
            <a:ext cx="8596668" cy="3880773"/>
          </a:xfrm>
        </p:spPr>
        <p:txBody>
          <a:bodyPr>
            <a:normAutofit/>
          </a:bodyPr>
          <a:lstStyle/>
          <a:p>
            <a:r>
              <a:rPr lang="ru-RU" b="1" dirty="0" smtClean="0"/>
              <a:t>Рабочая группа </a:t>
            </a:r>
            <a:r>
              <a:rPr lang="ru-RU" dirty="0" smtClean="0"/>
              <a:t>при КПРИ БМР создана в  2012 году.</a:t>
            </a:r>
            <a:endParaRPr lang="en-US" dirty="0" smtClean="0"/>
          </a:p>
          <a:p>
            <a:r>
              <a:rPr lang="ru-RU" b="1" dirty="0" smtClean="0"/>
              <a:t>В состав рабочей группы вошли: </a:t>
            </a:r>
            <a:r>
              <a:rPr lang="ru-RU" dirty="0" smtClean="0"/>
              <a:t>представители Центральных банков: Австралии, Бельгии, Канады, ЕЦБ, Франции, Германии, Индии, Италии, Японии Кореи, Мексики, России, Нидерландов, Швеции, Швейцарии, БМР, ФРС США, представители органов банковского регулирования и надзора Великобритании и Германии. </a:t>
            </a:r>
          </a:p>
          <a:p>
            <a:r>
              <a:rPr lang="ru-RU" b="1" dirty="0" smtClean="0"/>
              <a:t>Инициировали работу </a:t>
            </a:r>
            <a:r>
              <a:rPr lang="ru-RU" dirty="0" smtClean="0"/>
              <a:t>над докладом: ФРС и Банк Англии </a:t>
            </a:r>
          </a:p>
        </p:txBody>
      </p:sp>
    </p:spTree>
    <p:extLst>
      <p:ext uri="{BB962C8B-B14F-4D97-AF65-F5344CB8AC3E}">
        <p14:creationId xmlns:p14="http://schemas.microsoft.com/office/powerpoint/2010/main" val="1484743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5508" y="124227"/>
            <a:ext cx="9495692" cy="11554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Побудительные мотивы подготовки отчета. Цели документа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430" y="1272818"/>
            <a:ext cx="989883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Мотивы.</a:t>
            </a:r>
          </a:p>
          <a:p>
            <a:pPr marL="0" indent="0">
              <a:buNone/>
            </a:pPr>
            <a:r>
              <a:rPr lang="ru-RU" dirty="0" smtClean="0"/>
              <a:t>Учитывая </a:t>
            </a:r>
            <a:r>
              <a:rPr lang="ru-RU" dirty="0"/>
              <a:t>важную роль, которую играют инфраструктуры финансового рынка (</a:t>
            </a:r>
            <a:r>
              <a:rPr lang="ru-RU" dirty="0" smtClean="0"/>
              <a:t>ИФР) </a:t>
            </a:r>
            <a:r>
              <a:rPr lang="ru-RU" dirty="0"/>
              <a:t>в обеспечении стабильности финансовой системы в целом, Комитетом по платежам и рыночным инфраструктурам (КПРИ) было принято решение исследовать риски нарушения кибербезопасности ИФР и уровень готовности данных организаций к эффективному управлению кризисными ситуациями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Цели:</a:t>
            </a:r>
            <a:r>
              <a:rPr lang="ru-RU" dirty="0" smtClean="0"/>
              <a:t> </a:t>
            </a:r>
          </a:p>
          <a:p>
            <a:r>
              <a:rPr lang="ru-RU" dirty="0" smtClean="0"/>
              <a:t>описание </a:t>
            </a:r>
            <a:r>
              <a:rPr lang="ru-RU" dirty="0"/>
              <a:t>применяемых и разрабатываемых ИФР актуальных подходов и практических решений по обеспечению устойчивости к угрозам кибербезопасности;</a:t>
            </a:r>
          </a:p>
          <a:p>
            <a:r>
              <a:rPr lang="ru-RU" dirty="0" smtClean="0"/>
              <a:t>определение </a:t>
            </a:r>
            <a:r>
              <a:rPr lang="ru-RU" dirty="0"/>
              <a:t>основных положений, в развитие которых будет осуществляться дальнейшая работа по улучшению устойчивости отрасли ИФР к угрозам кибербезопасности.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088498" y="15949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45654" y="5624156"/>
            <a:ext cx="87936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В состав ИФР входят: платежные </a:t>
            </a:r>
            <a:r>
              <a:rPr lang="ru-RU" dirty="0"/>
              <a:t>системы, </a:t>
            </a:r>
            <a:r>
              <a:rPr lang="ru-RU" dirty="0" smtClean="0"/>
              <a:t>центральные </a:t>
            </a:r>
            <a:r>
              <a:rPr lang="ru-RU" dirty="0"/>
              <a:t>депозитарии ценных бумаг, </a:t>
            </a:r>
            <a:r>
              <a:rPr lang="ru-RU" dirty="0" smtClean="0"/>
              <a:t> системы </a:t>
            </a:r>
            <a:r>
              <a:rPr lang="ru-RU" dirty="0"/>
              <a:t>расчетов по ценным </a:t>
            </a:r>
            <a:r>
              <a:rPr lang="ru-RU" dirty="0" smtClean="0"/>
              <a:t>бумагам, центральный контрагент, торговый </a:t>
            </a:r>
            <a:r>
              <a:rPr lang="ru-RU" dirty="0" err="1" smtClean="0"/>
              <a:t>репозиторий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74133" y="5359400"/>
            <a:ext cx="7780867" cy="8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509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10515600" cy="63081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документа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820516"/>
            <a:ext cx="9736667" cy="5573486"/>
          </a:xfrm>
        </p:spPr>
        <p:txBody>
          <a:bodyPr>
            <a:normAutofit lnSpcReduction="10000"/>
          </a:bodyPr>
          <a:lstStyle/>
          <a:p>
            <a:pPr marL="0" indent="0" defTabSz="533400">
              <a:buNone/>
              <a:tabLst>
                <a:tab pos="269875" algn="l"/>
              </a:tabLst>
            </a:pPr>
            <a:r>
              <a:rPr lang="en-US" dirty="0" smtClean="0"/>
              <a:t>1</a:t>
            </a:r>
            <a:r>
              <a:rPr lang="ru-RU" dirty="0" smtClean="0"/>
              <a:t>.</a:t>
            </a:r>
            <a:r>
              <a:rPr lang="ru-RU" dirty="0"/>
              <a:t>	Введение		</a:t>
            </a:r>
          </a:p>
          <a:p>
            <a:pPr marL="0" indent="0">
              <a:buNone/>
            </a:pPr>
            <a:r>
              <a:rPr lang="ru-RU" dirty="0" smtClean="0"/>
              <a:t>2. Основные положения</a:t>
            </a:r>
          </a:p>
          <a:p>
            <a:pPr marL="876300"/>
            <a:r>
              <a:rPr lang="ru-RU" sz="1800" dirty="0" smtClean="0"/>
              <a:t>Принципы для инфраструктур финансового рынка как отправная точка при анализе устойчивости ИФР к угрозам кибербезопасности</a:t>
            </a:r>
          </a:p>
          <a:p>
            <a:pPr marL="876300"/>
            <a:r>
              <a:rPr lang="ru-RU" sz="1800" dirty="0" smtClean="0"/>
              <a:t>Окончательность расчетов</a:t>
            </a:r>
          </a:p>
          <a:p>
            <a:pPr marL="876300"/>
            <a:r>
              <a:rPr lang="ru-RU" sz="1800" dirty="0" smtClean="0"/>
              <a:t>Актуальность принципа </a:t>
            </a:r>
            <a:r>
              <a:rPr lang="en-US" sz="1800" dirty="0" smtClean="0"/>
              <a:t>2h-RTO </a:t>
            </a:r>
            <a:r>
              <a:rPr lang="ru-RU" sz="1800" dirty="0" smtClean="0"/>
              <a:t>при обеспечении устойчивости к угрозам кибербезопасности</a:t>
            </a:r>
            <a:r>
              <a:rPr lang="ru-RU" dirty="0"/>
              <a:t>	</a:t>
            </a:r>
          </a:p>
          <a:p>
            <a:pPr marL="0" indent="0" defTabSz="533400">
              <a:buNone/>
            </a:pPr>
            <a:r>
              <a:rPr lang="en-US" dirty="0" smtClean="0"/>
              <a:t>3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Особенности </a:t>
            </a:r>
            <a:r>
              <a:rPr lang="ru-RU" dirty="0"/>
              <a:t>риска нарушения кибербезопасности	</a:t>
            </a:r>
            <a:endParaRPr lang="ru-RU" dirty="0" smtClean="0"/>
          </a:p>
          <a:p>
            <a:pPr marL="0" indent="0" defTabSz="533400">
              <a:buNone/>
            </a:pPr>
            <a:r>
              <a:rPr lang="ru-RU" dirty="0" smtClean="0"/>
              <a:t>4. Комплексный </a:t>
            </a:r>
            <a:r>
              <a:rPr lang="ru-RU" dirty="0"/>
              <a:t>подход к поддержанию устойчивости к угрозам </a:t>
            </a:r>
            <a:r>
              <a:rPr lang="ru-RU" dirty="0" smtClean="0"/>
              <a:t>кибербезопасности</a:t>
            </a:r>
          </a:p>
          <a:p>
            <a:pPr marL="990600" indent="-457200" defTabSz="533400"/>
            <a:r>
              <a:rPr lang="ru-RU" sz="2000" dirty="0" smtClean="0"/>
              <a:t>Направленность</a:t>
            </a:r>
          </a:p>
          <a:p>
            <a:pPr marL="990600" indent="-457200" defTabSz="533400"/>
            <a:r>
              <a:rPr lang="ru-RU" sz="2000" dirty="0" smtClean="0"/>
              <a:t>Корпоративное управление при обеспечении кибербезопасности</a:t>
            </a:r>
          </a:p>
          <a:p>
            <a:pPr marL="990600" indent="-457200" defTabSz="533400"/>
            <a:r>
              <a:rPr lang="ru-RU" sz="2000" dirty="0" smtClean="0"/>
              <a:t>Меры по обеспечению устойчивости к угрозам кибербезопасности </a:t>
            </a:r>
            <a:r>
              <a:rPr lang="ru-RU" dirty="0" smtClean="0"/>
              <a:t> </a:t>
            </a:r>
            <a:r>
              <a:rPr lang="ru-RU" dirty="0"/>
              <a:t>	</a:t>
            </a:r>
          </a:p>
          <a:p>
            <a:pPr marL="0" indent="0">
              <a:buNone/>
            </a:pPr>
            <a:r>
              <a:rPr lang="ru-RU" dirty="0" smtClean="0"/>
              <a:t>5. Общие </a:t>
            </a:r>
            <a:r>
              <a:rPr lang="ru-RU" dirty="0"/>
              <a:t>выводы для финансового сектора	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6. Приложение </a:t>
            </a:r>
            <a:r>
              <a:rPr lang="ru-RU" dirty="0"/>
              <a:t>1. </a:t>
            </a:r>
            <a:r>
              <a:rPr lang="ru-RU" dirty="0" smtClean="0"/>
              <a:t>Глоссарий</a:t>
            </a:r>
            <a:r>
              <a:rPr lang="ru-RU" dirty="0"/>
              <a:t>	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7. Приложение </a:t>
            </a:r>
            <a:r>
              <a:rPr lang="ru-RU" dirty="0"/>
              <a:t>2. Участники рабочей группы	</a:t>
            </a:r>
          </a:p>
        </p:txBody>
      </p:sp>
    </p:spTree>
    <p:extLst>
      <p:ext uri="{BB962C8B-B14F-4D97-AF65-F5344CB8AC3E}">
        <p14:creationId xmlns:p14="http://schemas.microsoft.com/office/powerpoint/2010/main" val="2144976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3646" y="381871"/>
            <a:ext cx="6066692" cy="1325563"/>
          </a:xfrm>
        </p:spPr>
        <p:txBody>
          <a:bodyPr/>
          <a:lstStyle/>
          <a:p>
            <a:r>
              <a:rPr lang="ru-RU" dirty="0" smtClean="0"/>
              <a:t>Основные допущения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9057" y="1433758"/>
            <a:ext cx="8596668" cy="3880773"/>
          </a:xfrm>
        </p:spPr>
        <p:txBody>
          <a:bodyPr>
            <a:normAutofit/>
          </a:bodyPr>
          <a:lstStyle/>
          <a:p>
            <a:pPr marL="269875" indent="-269875">
              <a:buNone/>
            </a:pPr>
            <a:r>
              <a:rPr lang="ru-RU" dirty="0" smtClean="0"/>
              <a:t>1. Доклад </a:t>
            </a:r>
            <a:r>
              <a:rPr lang="ru-RU" dirty="0"/>
              <a:t>составлен в соответствии с документом «Принципы для инфраструктур финансового рынка</a:t>
            </a:r>
            <a:r>
              <a:rPr lang="ru-RU" dirty="0" smtClean="0"/>
              <a:t>».</a:t>
            </a:r>
          </a:p>
          <a:p>
            <a:pPr marL="533400" indent="0">
              <a:buNone/>
            </a:pPr>
            <a:r>
              <a:rPr lang="ru-RU" sz="1900" dirty="0" smtClean="0">
                <a:solidFill>
                  <a:srgbClr val="002060"/>
                </a:solidFill>
              </a:rPr>
              <a:t>(Письмо </a:t>
            </a:r>
            <a:r>
              <a:rPr lang="ru-RU" sz="1900" dirty="0">
                <a:solidFill>
                  <a:srgbClr val="002060"/>
                </a:solidFill>
              </a:rPr>
              <a:t>Банка России от 29.06.2012 N 94-Т "О документе Комитета по платежным и расчетным системам "Принципы для инфраструктур финансового </a:t>
            </a:r>
            <a:r>
              <a:rPr lang="ru-RU" sz="1900" dirty="0" smtClean="0">
                <a:solidFill>
                  <a:srgbClr val="002060"/>
                </a:solidFill>
              </a:rPr>
              <a:t>рынка»</a:t>
            </a:r>
            <a:r>
              <a:rPr lang="ru-RU" sz="2000" dirty="0"/>
              <a:t> </a:t>
            </a:r>
            <a:r>
              <a:rPr lang="ru-RU" sz="2000" dirty="0">
                <a:solidFill>
                  <a:srgbClr val="002060"/>
                </a:solidFill>
              </a:rPr>
              <a:t>http://</a:t>
            </a:r>
            <a:r>
              <a:rPr lang="ru-RU" sz="2000" dirty="0" smtClean="0">
                <a:solidFill>
                  <a:srgbClr val="002060"/>
                </a:solidFill>
              </a:rPr>
              <a:t>www.consultant.ru/document/cons_doc_LAW_132828</a:t>
            </a:r>
            <a:r>
              <a:rPr lang="ru-RU" sz="1900" dirty="0" smtClean="0">
                <a:solidFill>
                  <a:srgbClr val="002060"/>
                </a:solidFill>
              </a:rPr>
              <a:t>)</a:t>
            </a:r>
            <a:endParaRPr lang="ru-RU" sz="19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/>
              <a:t>2. Концепция </a:t>
            </a:r>
            <a:r>
              <a:rPr lang="ru-RU" dirty="0"/>
              <a:t>окончательности расчетов не затрагивается и не </a:t>
            </a:r>
            <a:r>
              <a:rPr lang="ru-RU" dirty="0" smtClean="0"/>
              <a:t>изменяется.</a:t>
            </a:r>
          </a:p>
          <a:p>
            <a:pPr marL="0" indent="0">
              <a:buNone/>
            </a:pPr>
            <a:endParaRPr lang="ru-RU" dirty="0"/>
          </a:p>
          <a:p>
            <a:pPr marL="269875" indent="-269875" defTabSz="539750">
              <a:buNone/>
            </a:pPr>
            <a:r>
              <a:rPr lang="ru-RU" dirty="0"/>
              <a:t>3.	Принципы 2h-RTO и завершения расчетов до конца дня должны </a:t>
            </a:r>
            <a:r>
              <a:rPr lang="ru-RU" dirty="0" smtClean="0"/>
              <a:t>соблюдаться.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542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192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Особенности риска нарушения</a:t>
            </a:r>
            <a:br>
              <a:rPr lang="ru-RU" sz="3200" dirty="0" smtClean="0"/>
            </a:br>
            <a:r>
              <a:rPr lang="ru-RU" sz="3200" dirty="0" smtClean="0"/>
              <a:t> кибербезопасности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262" y="1219200"/>
            <a:ext cx="9849338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solidFill>
                  <a:srgbClr val="FF0000"/>
                </a:solidFill>
              </a:rPr>
              <a:t>За последние несколько лет риски нарушения кибербезопасности приобрели статус компонентов системного риска ИФР, значимость которого постоянно растет</a:t>
            </a:r>
            <a:r>
              <a:rPr lang="ru-RU" sz="1600" dirty="0"/>
              <a:t>. В качестве причин </a:t>
            </a:r>
            <a:r>
              <a:rPr lang="ru-RU" sz="1600" dirty="0" smtClean="0"/>
              <a:t>указанной тенденции </a:t>
            </a:r>
            <a:r>
              <a:rPr lang="ru-RU" sz="1600" dirty="0"/>
              <a:t>можно выделить:</a:t>
            </a:r>
          </a:p>
          <a:p>
            <a:pPr marL="0" indent="0" defTabSz="269875">
              <a:buNone/>
            </a:pPr>
            <a:r>
              <a:rPr lang="ru-RU" sz="1600" dirty="0"/>
              <a:t>1.	Растущую роль технологий в предоставлении финансовых услуг;</a:t>
            </a:r>
          </a:p>
          <a:p>
            <a:pPr marL="0" indent="0" defTabSz="269875">
              <a:buNone/>
            </a:pPr>
            <a:r>
              <a:rPr lang="ru-RU" sz="1600" dirty="0" smtClean="0"/>
              <a:t>2.	Высокую </a:t>
            </a:r>
            <a:r>
              <a:rPr lang="ru-RU" sz="1600" dirty="0"/>
              <a:t>и усиливающуюся взаимосвязь и взаимозависимость между участниками </a:t>
            </a:r>
            <a:r>
              <a:rPr lang="ru-RU" sz="1600" dirty="0" smtClean="0"/>
              <a:t>финансовых </a:t>
            </a:r>
            <a:r>
              <a:rPr lang="ru-RU" sz="1600" dirty="0"/>
              <a:t>рынков;</a:t>
            </a:r>
          </a:p>
          <a:p>
            <a:pPr marL="0" indent="0" defTabSz="269875">
              <a:buNone/>
            </a:pPr>
            <a:r>
              <a:rPr lang="ru-RU" sz="1600" dirty="0"/>
              <a:t>3.	Появление новых категорий злоумышленников и целей, которые они преследуют, как фактор возникновения новых угроз от ранее не рассматриваемых источников.</a:t>
            </a:r>
          </a:p>
          <a:p>
            <a:pPr marL="0" indent="0">
              <a:buNone/>
            </a:pPr>
            <a:r>
              <a:rPr lang="ru-RU" sz="1600" dirty="0"/>
              <a:t>В настоящее время злоумышленниками, совершающими атаку на ИФР, могут являться:</a:t>
            </a:r>
          </a:p>
          <a:p>
            <a:r>
              <a:rPr lang="ru-RU" sz="1600" dirty="0" smtClean="0"/>
              <a:t>«</a:t>
            </a:r>
            <a:r>
              <a:rPr lang="ru-RU" sz="1600" dirty="0" err="1"/>
              <a:t>хактивисты</a:t>
            </a:r>
            <a:r>
              <a:rPr lang="ru-RU" sz="1600" dirty="0"/>
              <a:t>», деятельность которых направлена исключительно на создание сбоев работе;</a:t>
            </a:r>
          </a:p>
          <a:p>
            <a:r>
              <a:rPr lang="ru-RU" sz="1600" dirty="0" err="1" smtClean="0"/>
              <a:t>киберперступники</a:t>
            </a:r>
            <a:r>
              <a:rPr lang="ru-RU" sz="1600" dirty="0"/>
              <a:t>, основным мотивом которых является получение дохода преступным путем;</a:t>
            </a:r>
          </a:p>
          <a:p>
            <a:r>
              <a:rPr lang="ru-RU" sz="1600" dirty="0" smtClean="0"/>
              <a:t>террористы</a:t>
            </a:r>
            <a:r>
              <a:rPr lang="ru-RU" sz="1600" dirty="0"/>
              <a:t>, стремящиеся дестабилизировать работу финансовых организаций и политическую обстановку;</a:t>
            </a:r>
          </a:p>
          <a:p>
            <a:r>
              <a:rPr lang="ru-RU" sz="1600" dirty="0" smtClean="0"/>
              <a:t>лица</a:t>
            </a:r>
            <a:r>
              <a:rPr lang="ru-RU" sz="1600" dirty="0"/>
              <a:t>, действующие в интересах отдельных государств и стремящиеся получить доступ к конфиденциальной информации или создать системные нарушения. </a:t>
            </a:r>
          </a:p>
        </p:txBody>
      </p:sp>
    </p:spTree>
    <p:extLst>
      <p:ext uri="{BB962C8B-B14F-4D97-AF65-F5344CB8AC3E}">
        <p14:creationId xmlns:p14="http://schemas.microsoft.com/office/powerpoint/2010/main" val="2939144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43933"/>
            <a:ext cx="8596668" cy="1320800"/>
          </a:xfrm>
        </p:spPr>
        <p:txBody>
          <a:bodyPr/>
          <a:lstStyle/>
          <a:p>
            <a:r>
              <a:rPr lang="ru-RU" dirty="0"/>
              <a:t>Особенности риска нарушения кибербезопасности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1134" y="1652589"/>
            <a:ext cx="8596668" cy="453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Наибольшие </a:t>
            </a:r>
            <a:r>
              <a:rPr lang="ru-RU" dirty="0"/>
              <a:t>трудности в обеспечении устойчивости к угрозам кибербезопасности ИФР возникают вследствие сложной структуры ИФР и взаимозависимости с третьими лицами.</a:t>
            </a:r>
          </a:p>
          <a:p>
            <a:pPr marL="0" indent="0">
              <a:buNone/>
            </a:pPr>
            <a:r>
              <a:rPr lang="ru-RU" dirty="0"/>
              <a:t>Методами управления </a:t>
            </a:r>
            <a:r>
              <a:rPr lang="ru-RU" dirty="0" smtClean="0"/>
              <a:t>факторами риска кибербезопасности являются </a:t>
            </a:r>
            <a:r>
              <a:rPr lang="ru-RU" dirty="0"/>
              <a:t>внедрение эффективных подходов к обеспечению устойчивости, решение возникающих </a:t>
            </a:r>
            <a:r>
              <a:rPr lang="ru-RU" dirty="0" smtClean="0"/>
              <a:t>проблем </a:t>
            </a:r>
            <a:r>
              <a:rPr lang="ru-RU" dirty="0"/>
              <a:t>во взаимодействии </a:t>
            </a:r>
            <a:r>
              <a:rPr lang="ru-RU" dirty="0" smtClean="0"/>
              <a:t>со сторонними  организациями и партнерами, а </a:t>
            </a:r>
            <a:r>
              <a:rPr lang="ru-RU" dirty="0"/>
              <a:t>также применение проактивной защиты от сбоев.</a:t>
            </a:r>
          </a:p>
          <a:p>
            <a:pPr marL="0" indent="0">
              <a:buNone/>
            </a:pPr>
            <a:r>
              <a:rPr lang="ru-RU" dirty="0"/>
              <a:t>Методы, применяемые злоумышленниками, также усложняются. </a:t>
            </a:r>
            <a:r>
              <a:rPr lang="ru-RU" dirty="0" smtClean="0"/>
              <a:t>В </a:t>
            </a:r>
            <a:r>
              <a:rPr lang="ru-RU" dirty="0"/>
              <a:t>качестве примера подобной тенденции </a:t>
            </a:r>
            <a:r>
              <a:rPr lang="ru-RU" dirty="0" smtClean="0"/>
              <a:t>приводится </a:t>
            </a:r>
            <a:r>
              <a:rPr lang="ru-RU" dirty="0" smtClean="0">
                <a:solidFill>
                  <a:srgbClr val="C00000"/>
                </a:solidFill>
              </a:rPr>
              <a:t>появление </a:t>
            </a:r>
            <a:r>
              <a:rPr lang="ru-RU" dirty="0">
                <a:solidFill>
                  <a:srgbClr val="C00000"/>
                </a:solidFill>
              </a:rPr>
              <a:t>и развитие в последние годы такого класса вторжений, как реализация «целенаправленных устойчивых угроз» (</a:t>
            </a:r>
            <a:r>
              <a:rPr lang="ru-RU" dirty="0" err="1">
                <a:solidFill>
                  <a:srgbClr val="C00000"/>
                </a:solidFill>
              </a:rPr>
              <a:t>advanced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persistent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threat</a:t>
            </a:r>
            <a:r>
              <a:rPr lang="ru-RU" dirty="0">
                <a:solidFill>
                  <a:srgbClr val="C00000"/>
                </a:solidFill>
              </a:rPr>
              <a:t>, </a:t>
            </a:r>
            <a:r>
              <a:rPr lang="ru-RU" dirty="0" smtClean="0">
                <a:solidFill>
                  <a:srgbClr val="C00000"/>
                </a:solidFill>
              </a:rPr>
              <a:t>APT). </a:t>
            </a:r>
            <a:r>
              <a:rPr lang="ru-RU" dirty="0"/>
              <a:t>Одновременно с этим увеличивается число потенциальных точек проникновения в информационную инфраструктуру с целью совершения атаки на </a:t>
            </a:r>
            <a:r>
              <a:rPr lang="ru-RU" dirty="0" smtClean="0"/>
              <a:t>систему.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7874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677" y="0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Комплексный </a:t>
            </a:r>
            <a:r>
              <a:rPr lang="ru-RU" sz="3600" dirty="0"/>
              <a:t>подход к обеспечению устойчивости к угрозам кибербезопасности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93646"/>
            <a:ext cx="9753600" cy="5018821"/>
          </a:xfrm>
        </p:spPr>
        <p:txBody>
          <a:bodyPr>
            <a:normAutofit/>
          </a:bodyPr>
          <a:lstStyle/>
          <a:p>
            <a:pPr marL="446088" indent="-446088">
              <a:buNone/>
            </a:pPr>
            <a:r>
              <a:rPr lang="ru-RU" dirty="0"/>
              <a:t>1.	Направленность. Как правило, системы обеспечения устойчивости ИФР призваны минимизировать негативный эффект от реализации определенных сценариев, по которым протекает </a:t>
            </a:r>
            <a:r>
              <a:rPr lang="ru-RU" dirty="0" err="1"/>
              <a:t>кибератака</a:t>
            </a:r>
            <a:r>
              <a:rPr lang="ru-RU" dirty="0"/>
              <a:t>, включая нарушение конфиденциальности, нарушение доступности и нарушение целостности данных и систем.</a:t>
            </a:r>
          </a:p>
          <a:p>
            <a:pPr marL="446088" indent="-446088">
              <a:buNone/>
            </a:pPr>
            <a:r>
              <a:rPr lang="ru-RU" dirty="0"/>
              <a:t>2.	Корпоративное управление при обеспечении </a:t>
            </a:r>
            <a:r>
              <a:rPr lang="ru-RU" dirty="0" smtClean="0"/>
              <a:t>кибербезопасности. </a:t>
            </a:r>
            <a:r>
              <a:rPr lang="ru-RU" dirty="0"/>
              <a:t>Система обеспечения устойчивости включает не только информационную инфраструктуру, но и персонал, процессы и обмен информацией.</a:t>
            </a:r>
          </a:p>
          <a:p>
            <a:pPr marL="446088" indent="-446088">
              <a:buNone/>
            </a:pPr>
            <a:r>
              <a:rPr lang="ru-RU" dirty="0"/>
              <a:t>3.	Набор мер. Применение ИФР широкого набора средств контроля и управления крайне важно при:</a:t>
            </a:r>
          </a:p>
          <a:p>
            <a:pPr marL="0" indent="0" defTabSz="539750">
              <a:buNone/>
            </a:pPr>
            <a:r>
              <a:rPr lang="ru-RU" dirty="0"/>
              <a:t>3.1.	Предотвращении реализации </a:t>
            </a:r>
            <a:r>
              <a:rPr lang="ru-RU" dirty="0" err="1"/>
              <a:t>кибератак</a:t>
            </a:r>
            <a:r>
              <a:rPr lang="ru-RU" dirty="0"/>
              <a:t>;</a:t>
            </a:r>
          </a:p>
          <a:p>
            <a:pPr marL="0" indent="0" defTabSz="539750">
              <a:buNone/>
            </a:pPr>
            <a:r>
              <a:rPr lang="ru-RU" dirty="0"/>
              <a:t>3.2.	Обнаружении попыток </a:t>
            </a:r>
            <a:r>
              <a:rPr lang="ru-RU" dirty="0" err="1"/>
              <a:t>кибератак</a:t>
            </a:r>
            <a:r>
              <a:rPr lang="ru-RU" dirty="0"/>
              <a:t> и случаев их успешной реализации;</a:t>
            </a:r>
          </a:p>
          <a:p>
            <a:pPr marL="539750" indent="-539750" defTabSz="539750">
              <a:buNone/>
            </a:pPr>
            <a:r>
              <a:rPr lang="ru-RU" dirty="0"/>
              <a:t>3.3.	Восстановлении процесса предоставления услуг до состояния, определенного до совершения атаки.</a:t>
            </a:r>
          </a:p>
        </p:txBody>
      </p:sp>
    </p:spTree>
    <p:extLst>
      <p:ext uri="{BB962C8B-B14F-4D97-AF65-F5344CB8AC3E}">
        <p14:creationId xmlns:p14="http://schemas.microsoft.com/office/powerpoint/2010/main" val="1693045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8003431"/>
              </p:ext>
            </p:extLst>
          </p:nvPr>
        </p:nvGraphicFramePr>
        <p:xfrm>
          <a:off x="433755" y="1465385"/>
          <a:ext cx="8241322" cy="5310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Документ" r:id="rId3" imgW="6367571" imgH="6897423" progId="Word.Document.12">
                  <p:embed/>
                </p:oleObj>
              </mc:Choice>
              <mc:Fallback>
                <p:oleObj name="Документ" r:id="rId3" imgW="6367571" imgH="689742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3755" y="1465385"/>
                        <a:ext cx="8241322" cy="5310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633046" y="128953"/>
            <a:ext cx="899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1"/>
                </a:solidFill>
              </a:rPr>
              <a:t>Рассматриваемые сценарии по направленности и целям атак 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4677" y="1465385"/>
            <a:ext cx="21687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Рабочая </a:t>
            </a:r>
            <a:r>
              <a:rPr lang="ru-RU" dirty="0" err="1" smtClean="0"/>
              <a:t>груп</a:t>
            </a:r>
            <a:r>
              <a:rPr lang="en-US" dirty="0" smtClean="0"/>
              <a:t>g</a:t>
            </a:r>
            <a:r>
              <a:rPr lang="ru-RU" dirty="0" smtClean="0"/>
              <a:t>а отметила, что в последнее время </a:t>
            </a:r>
            <a:r>
              <a:rPr lang="ru-RU" dirty="0"/>
              <a:t>растет</a:t>
            </a:r>
          </a:p>
          <a:p>
            <a:r>
              <a:rPr lang="ru-RU" dirty="0" smtClean="0"/>
              <a:t>актуальность атак, направленных на нарушении целостности.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007722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318</TotalTime>
  <Words>731</Words>
  <Application>Microsoft Office PowerPoint</Application>
  <PresentationFormat>Широкоэкранный</PresentationFormat>
  <Paragraphs>95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 3</vt:lpstr>
      <vt:lpstr>Грань</vt:lpstr>
      <vt:lpstr>Документ</vt:lpstr>
      <vt:lpstr>Устойчивость инфраструктур финансового рынка к угрозам кибербезопасности  Kомитет по платежам и рыночным инфраструктурам Банка международных расчетов  Базель  ноябрь 2014года</vt:lpstr>
      <vt:lpstr>Об организации работы по подготовке доклада</vt:lpstr>
      <vt:lpstr>Побудительные мотивы подготовки отчета. Цели документа</vt:lpstr>
      <vt:lpstr>Структура документа</vt:lpstr>
      <vt:lpstr>Основные допущения</vt:lpstr>
      <vt:lpstr>Особенности риска нарушения  кибербезопасности</vt:lpstr>
      <vt:lpstr>Особенности риска нарушения кибербезопасности</vt:lpstr>
      <vt:lpstr>Комплексный подход к обеспечению устойчивости к угрозам кибербезопасности</vt:lpstr>
      <vt:lpstr>Презентация PowerPoint</vt:lpstr>
      <vt:lpstr>Меры по обеспечению устойчивости  к кибератакам</vt:lpstr>
      <vt:lpstr>Общие выводы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Устойчивость инфраструктур финансового рынка к угрозам кибербезопасности  комитет по платежам и рыночным инфраструктурам Банка международных расчетов  Базель  ноябрь 2014года</dc:title>
  <dc:creator>Курило Андрей</dc:creator>
  <cp:lastModifiedBy>Курило Андрей</cp:lastModifiedBy>
  <cp:revision>73</cp:revision>
  <dcterms:created xsi:type="dcterms:W3CDTF">2015-06-02T15:23:01Z</dcterms:created>
  <dcterms:modified xsi:type="dcterms:W3CDTF">2015-06-05T10:08:05Z</dcterms:modified>
</cp:coreProperties>
</file>