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57" r:id="rId4"/>
    <p:sldId id="259" r:id="rId5"/>
    <p:sldId id="258" r:id="rId6"/>
    <p:sldId id="279" r:id="rId7"/>
    <p:sldId id="280" r:id="rId8"/>
    <p:sldId id="282" r:id="rId9"/>
    <p:sldId id="281" r:id="rId10"/>
    <p:sldId id="277" r:id="rId11"/>
    <p:sldId id="278" r:id="rId12"/>
    <p:sldId id="262" r:id="rId13"/>
    <p:sldId id="270" r:id="rId14"/>
    <p:sldId id="272" r:id="rId15"/>
    <p:sldId id="265" r:id="rId16"/>
    <p:sldId id="273" r:id="rId17"/>
    <p:sldId id="266"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20" userDrawn="1">
          <p15:clr>
            <a:srgbClr val="A4A3A4"/>
          </p15:clr>
        </p15:guide>
        <p15:guide id="2" pos="1032" userDrawn="1">
          <p15:clr>
            <a:srgbClr val="A4A3A4"/>
          </p15:clr>
        </p15:guide>
        <p15:guide id="3" pos="504" userDrawn="1">
          <p15:clr>
            <a:srgbClr val="A4A3A4"/>
          </p15:clr>
        </p15:guide>
        <p15:guide id="4" orient="horz" pos="384" userDrawn="1">
          <p15:clr>
            <a:srgbClr val="A4A3A4"/>
          </p15:clr>
        </p15:guide>
        <p15:guide id="5" pos="1104" userDrawn="1">
          <p15:clr>
            <a:srgbClr val="A4A3A4"/>
          </p15:clr>
        </p15:guide>
        <p15:guide id="6" orient="horz" pos="1200" userDrawn="1">
          <p15:clr>
            <a:srgbClr val="A4A3A4"/>
          </p15:clr>
        </p15:guide>
        <p15:guide id="7" orient="horz" pos="1728" userDrawn="1">
          <p15:clr>
            <a:srgbClr val="A4A3A4"/>
          </p15:clr>
        </p15:guide>
        <p15:guide id="8" pos="1944" userDrawn="1">
          <p15:clr>
            <a:srgbClr val="A4A3A4"/>
          </p15:clr>
        </p15:guide>
        <p15:guide id="9" pos="2016" userDrawn="1">
          <p15:clr>
            <a:srgbClr val="A4A3A4"/>
          </p15:clr>
        </p15:guide>
        <p15:guide id="10" pos="2856" userDrawn="1">
          <p15:clr>
            <a:srgbClr val="A4A3A4"/>
          </p15:clr>
        </p15:guide>
        <p15:guide id="11" pos="2952" userDrawn="1">
          <p15:clr>
            <a:srgbClr val="A4A3A4"/>
          </p15:clr>
        </p15:guide>
        <p15:guide id="12" pos="3792" userDrawn="1">
          <p15:clr>
            <a:srgbClr val="A4A3A4"/>
          </p15:clr>
        </p15:guide>
        <p15:guide id="13" pos="3864" userDrawn="1">
          <p15:clr>
            <a:srgbClr val="A4A3A4"/>
          </p15:clr>
        </p15:guide>
        <p15:guide id="14" pos="4728" userDrawn="1">
          <p15:clr>
            <a:srgbClr val="A4A3A4"/>
          </p15:clr>
        </p15:guide>
        <p15:guide id="15" pos="4800" userDrawn="1">
          <p15:clr>
            <a:srgbClr val="A4A3A4"/>
          </p15:clr>
        </p15:guide>
        <p15:guide id="16" pos="5640" userDrawn="1">
          <p15:clr>
            <a:srgbClr val="A4A3A4"/>
          </p15:clr>
        </p15:guide>
        <p15:guide id="17" pos="5712" userDrawn="1">
          <p15:clr>
            <a:srgbClr val="A4A3A4"/>
          </p15:clr>
        </p15:guide>
        <p15:guide id="18" pos="6648" userDrawn="1">
          <p15:clr>
            <a:srgbClr val="A4A3A4"/>
          </p15:clr>
        </p15:guide>
        <p15:guide id="19" pos="6576" userDrawn="1">
          <p15:clr>
            <a:srgbClr val="A4A3A4"/>
          </p15:clr>
        </p15:guide>
        <p15:guide id="20" orient="horz" pos="1800" userDrawn="1">
          <p15:clr>
            <a:srgbClr val="A4A3A4"/>
          </p15:clr>
        </p15:guide>
        <p15:guide id="21" orient="horz" pos="2616" userDrawn="1">
          <p15:clr>
            <a:srgbClr val="A4A3A4"/>
          </p15:clr>
        </p15:guide>
        <p15:guide id="22" orient="horz" pos="2520" userDrawn="1">
          <p15:clr>
            <a:srgbClr val="A4A3A4"/>
          </p15:clr>
        </p15:guide>
        <p15:guide id="23" orient="horz" pos="3336" userDrawn="1">
          <p15:clr>
            <a:srgbClr val="A4A3A4"/>
          </p15:clr>
        </p15:guide>
        <p15:guide id="24" orient="horz" pos="3408" userDrawn="1">
          <p15:clr>
            <a:srgbClr val="A4A3A4"/>
          </p15:clr>
        </p15:guide>
        <p15:guide id="25" orient="horz" pos="3648" userDrawn="1">
          <p15:clr>
            <a:srgbClr val="A4A3A4"/>
          </p15:clr>
        </p15:guide>
        <p15:guide id="26" pos="7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ry Brazhnikov" initials="Y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6B13"/>
    <a:srgbClr val="34428A"/>
    <a:srgbClr val="8B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4" autoAdjust="0"/>
    <p:restoredTop sz="94660"/>
  </p:normalViewPr>
  <p:slideViewPr>
    <p:cSldViewPr snapToGrid="0">
      <p:cViewPr varScale="1">
        <p:scale>
          <a:sx n="69" d="100"/>
          <a:sy n="69" d="100"/>
        </p:scale>
        <p:origin x="-643" y="-62"/>
      </p:cViewPr>
      <p:guideLst>
        <p:guide orient="horz" pos="1320"/>
        <p:guide orient="horz" pos="384"/>
        <p:guide orient="horz" pos="1200"/>
        <p:guide orient="horz" pos="1728"/>
        <p:guide orient="horz" pos="1800"/>
        <p:guide orient="horz" pos="2616"/>
        <p:guide orient="horz" pos="2520"/>
        <p:guide orient="horz" pos="3336"/>
        <p:guide orient="horz" pos="3408"/>
        <p:guide orient="horz" pos="3648"/>
        <p:guide pos="1032"/>
        <p:guide pos="504"/>
        <p:guide pos="1104"/>
        <p:guide pos="1944"/>
        <p:guide pos="2016"/>
        <p:guide pos="2856"/>
        <p:guide pos="2952"/>
        <p:guide pos="3792"/>
        <p:guide pos="3864"/>
        <p:guide pos="4728"/>
        <p:guide pos="4800"/>
        <p:guide pos="5640"/>
        <p:guide pos="5712"/>
        <p:guide pos="6648"/>
        <p:guide pos="6576"/>
        <p:guide pos="7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AF1E7-4F7F-4889-BB0B-29410FA9C124}" type="datetimeFigureOut">
              <a:rPr lang="ru-RU" smtClean="0"/>
              <a:t>04.06.2015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C220E-3C3F-4940-9136-7DE196053BCE}" type="slidenum">
              <a:rPr lang="ru-RU" smtClean="0"/>
              <a:t>‹#›</a:t>
            </a:fld>
            <a:endParaRPr lang="ru-RU"/>
          </a:p>
        </p:txBody>
      </p:sp>
    </p:spTree>
    <p:extLst>
      <p:ext uri="{BB962C8B-B14F-4D97-AF65-F5344CB8AC3E}">
        <p14:creationId xmlns:p14="http://schemas.microsoft.com/office/powerpoint/2010/main" val="156429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6/4/2015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3889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6/4/2015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4347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A1D0E5-0C8E-4FD0-804B-DEE43148CC8A}"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8283B-1C4C-4F03-8FB1-A43BAF653B6F}" type="slidenum">
              <a:rPr lang="en-US" smtClean="0"/>
              <a:t>‹#›</a:t>
            </a:fld>
            <a:endParaRPr lang="en-US"/>
          </a:p>
        </p:txBody>
      </p:sp>
    </p:spTree>
    <p:extLst>
      <p:ext uri="{BB962C8B-B14F-4D97-AF65-F5344CB8AC3E}">
        <p14:creationId xmlns:p14="http://schemas.microsoft.com/office/powerpoint/2010/main" val="35776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D0E5-0C8E-4FD0-804B-DEE43148CC8A}"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8283B-1C4C-4F03-8FB1-A43BAF653B6F}" type="slidenum">
              <a:rPr lang="en-US" smtClean="0"/>
              <a:t>‹#›</a:t>
            </a:fld>
            <a:endParaRPr lang="en-US"/>
          </a:p>
        </p:txBody>
      </p:sp>
    </p:spTree>
    <p:extLst>
      <p:ext uri="{BB962C8B-B14F-4D97-AF65-F5344CB8AC3E}">
        <p14:creationId xmlns:p14="http://schemas.microsoft.com/office/powerpoint/2010/main" val="60752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D0E5-0C8E-4FD0-804B-DEE43148CC8A}"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8283B-1C4C-4F03-8FB1-A43BAF653B6F}" type="slidenum">
              <a:rPr lang="en-US" smtClean="0"/>
              <a:t>‹#›</a:t>
            </a:fld>
            <a:endParaRPr lang="en-US"/>
          </a:p>
        </p:txBody>
      </p:sp>
    </p:spTree>
    <p:extLst>
      <p:ext uri="{BB962C8B-B14F-4D97-AF65-F5344CB8AC3E}">
        <p14:creationId xmlns:p14="http://schemas.microsoft.com/office/powerpoint/2010/main" val="21144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221384" y="6061766"/>
            <a:ext cx="1522404" cy="32616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9859" y="484298"/>
            <a:ext cx="7353245" cy="1344828"/>
          </a:xfrm>
          <a:prstGeom prst="rect">
            <a:avLst/>
          </a:prstGeom>
        </p:spPr>
      </p:pic>
    </p:spTree>
    <p:extLst>
      <p:ext uri="{BB962C8B-B14F-4D97-AF65-F5344CB8AC3E}">
        <p14:creationId xmlns:p14="http://schemas.microsoft.com/office/powerpoint/2010/main" val="320634863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4294967295" pos="288">
          <p15:clr>
            <a:srgbClr val="C35EA4"/>
          </p15:clr>
        </p15:guide>
        <p15:guide id="4294967295" pos="7546">
          <p15:clr>
            <a:srgbClr val="C35EA4"/>
          </p15:clr>
        </p15:guide>
        <p15:guide id="4294967295" orient="horz" pos="302">
          <p15:clr>
            <a:srgbClr val="C35EA4"/>
          </p15:clr>
        </p15:guide>
        <p15:guide id="4294967295"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ANIMATED">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13" y="4309988"/>
            <a:ext cx="12188887" cy="2551127"/>
          </a:xfrm>
          <a:prstGeom prst="rect">
            <a:avLst/>
          </a:prstGeom>
          <a:solidFill>
            <a:srgbClr val="4D9ED7"/>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FFFFFF"/>
              </a:solidFill>
            </a:endParaRPr>
          </a:p>
        </p:txBody>
      </p:sp>
      <p:sp>
        <p:nvSpPr>
          <p:cNvPr id="10" name="Rectangle 7"/>
          <p:cNvSpPr>
            <a:spLocks noChangeArrowheads="1"/>
          </p:cNvSpPr>
          <p:nvPr userDrawn="1"/>
        </p:nvSpPr>
        <p:spPr bwMode="auto">
          <a:xfrm>
            <a:off x="1" y="5729528"/>
            <a:ext cx="12188888" cy="1131586"/>
          </a:xfrm>
          <a:prstGeom prst="rect">
            <a:avLst/>
          </a:prstGeom>
          <a:solidFill>
            <a:srgbClr val="00188F"/>
          </a:solidFill>
          <a:ln>
            <a:noFill/>
          </a:ln>
          <a:extLst/>
        </p:spPr>
        <p:txBody>
          <a:bodyPr vert="horz" wrap="square" lIns="89642" tIns="44821" rIns="89642" bIns="44821" numCol="1" anchor="t" anchorCtr="0" compatLnSpc="1">
            <a:prstTxWarp prst="textNoShape">
              <a:avLst/>
            </a:prstTxWarp>
          </a:bodyPr>
          <a:lstStyle/>
          <a:p>
            <a:pPr defTabSz="914367"/>
            <a:endParaRPr lang="en-US" sz="1765">
              <a:solidFill>
                <a:srgbClr val="FFFFFF"/>
              </a:solidFill>
            </a:endParaRPr>
          </a:p>
        </p:txBody>
      </p:sp>
      <p:sp>
        <p:nvSpPr>
          <p:cNvPr id="11" name="Rectangle 8"/>
          <p:cNvSpPr>
            <a:spLocks noChangeArrowheads="1"/>
          </p:cNvSpPr>
          <p:nvPr userDrawn="1"/>
        </p:nvSpPr>
        <p:spPr bwMode="auto">
          <a:xfrm>
            <a:off x="3113" y="3343392"/>
            <a:ext cx="12185777" cy="277059"/>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a:solidFill>
                <a:srgbClr val="FFFFFF"/>
              </a:solidFill>
            </a:endParaRPr>
          </a:p>
        </p:txBody>
      </p:sp>
      <p:sp>
        <p:nvSpPr>
          <p:cNvPr id="13" name="Rectangle 12"/>
          <p:cNvSpPr/>
          <p:nvPr userDrawn="1"/>
        </p:nvSpPr>
        <p:spPr bwMode="white">
          <a:xfrm>
            <a:off x="623" y="-312"/>
            <a:ext cx="12191377" cy="685862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49322" y="6061766"/>
            <a:ext cx="1522404" cy="326167"/>
          </a:xfrm>
          <a:prstGeom prst="rect">
            <a:avLst/>
          </a:prstGeom>
        </p:spPr>
      </p:pic>
      <p:sp>
        <p:nvSpPr>
          <p:cNvPr id="8" name="Rectangle 6"/>
          <p:cNvSpPr>
            <a:spLocks noChangeArrowheads="1"/>
          </p:cNvSpPr>
          <p:nvPr userDrawn="1"/>
        </p:nvSpPr>
        <p:spPr bwMode="auto">
          <a:xfrm>
            <a:off x="3113" y="4309988"/>
            <a:ext cx="12188887" cy="25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a:solidFill>
                <a:srgbClr val="FFFFFF"/>
              </a:solidFill>
            </a:endParaRPr>
          </a:p>
        </p:txBody>
      </p:sp>
      <p:sp>
        <p:nvSpPr>
          <p:cNvPr id="14"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
        <p:nvSpPr>
          <p:cNvPr id="17" name="Text Placeholder 16"/>
          <p:cNvSpPr>
            <a:spLocks noGrp="1"/>
          </p:cNvSpPr>
          <p:nvPr>
            <p:ph type="body" sz="quarter" idx="13" hasCustomPrompt="1"/>
          </p:nvPr>
        </p:nvSpPr>
        <p:spPr>
          <a:xfrm>
            <a:off x="269239" y="291069"/>
            <a:ext cx="3585699" cy="452654"/>
          </a:xfrm>
        </p:spPr>
        <p:txBody>
          <a:bodyPr/>
          <a:lstStyle>
            <a:lvl1pPr marL="0" indent="0">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smtClean="0"/>
              <a:t>Session Code</a:t>
            </a:r>
            <a:endParaRPr lang="en-US" dirty="0"/>
          </a:p>
        </p:txBody>
      </p:sp>
    </p:spTree>
    <p:extLst>
      <p:ext uri="{BB962C8B-B14F-4D97-AF65-F5344CB8AC3E}">
        <p14:creationId xmlns:p14="http://schemas.microsoft.com/office/powerpoint/2010/main" val="42370455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1.34362E-6 L -3.90605E-7 -1.34362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bldP spid="17" grpId="2"/>
    </p:bldLst>
  </p:timing>
  <p:extLst mod="1">
    <p:ext uri="{DCECCB84-F9BA-43D5-87BE-67443E8EF086}">
      <p15:sldGuideLst xmlns:p15="http://schemas.microsoft.com/office/powerpoint/2012/main" xmlns="">
        <p15:guide id="4294967295" orient="horz" pos="4406">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 STATIC">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49322" y="6061766"/>
            <a:ext cx="1522404" cy="326167"/>
          </a:xfrm>
          <a:prstGeom prst="rect">
            <a:avLst/>
          </a:prstGeom>
        </p:spPr>
      </p:pic>
      <p:sp>
        <p:nvSpPr>
          <p:cNvPr id="8" name="Rectangle 6"/>
          <p:cNvSpPr>
            <a:spLocks noChangeArrowheads="1"/>
          </p:cNvSpPr>
          <p:nvPr userDrawn="1"/>
        </p:nvSpPr>
        <p:spPr bwMode="auto">
          <a:xfrm>
            <a:off x="3113" y="4309988"/>
            <a:ext cx="12188887" cy="25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a:solidFill>
                <a:srgbClr val="FFFFFF"/>
              </a:solidFill>
            </a:endParaRPr>
          </a:p>
        </p:txBody>
      </p:sp>
      <p:sp>
        <p:nvSpPr>
          <p:cNvPr id="14"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
        <p:nvSpPr>
          <p:cNvPr id="15" name="Text Placeholder 16"/>
          <p:cNvSpPr>
            <a:spLocks noGrp="1"/>
          </p:cNvSpPr>
          <p:nvPr>
            <p:ph type="body" sz="quarter" idx="13" hasCustomPrompt="1"/>
          </p:nvPr>
        </p:nvSpPr>
        <p:spPr>
          <a:xfrm>
            <a:off x="269239" y="291069"/>
            <a:ext cx="3585699" cy="452654"/>
          </a:xfrm>
        </p:spPr>
        <p:txBody>
          <a:bodyPr/>
          <a:lstStyle>
            <a:lvl1pPr marL="0" indent="0">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smtClean="0"/>
              <a:t>Session Code</a:t>
            </a:r>
            <a:endParaRPr lang="en-US" dirty="0"/>
          </a:p>
        </p:txBody>
      </p:sp>
    </p:spTree>
    <p:extLst>
      <p:ext uri="{BB962C8B-B14F-4D97-AF65-F5344CB8AC3E}">
        <p14:creationId xmlns:p14="http://schemas.microsoft.com/office/powerpoint/2010/main" val="121316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4294967295" orient="horz" pos="4406">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fidentiality Slide">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Tree>
    <p:extLst>
      <p:ext uri="{BB962C8B-B14F-4D97-AF65-F5344CB8AC3E}">
        <p14:creationId xmlns:p14="http://schemas.microsoft.com/office/powerpoint/2010/main" val="13002533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emo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8600" y="298255"/>
            <a:ext cx="5289112" cy="6275864"/>
          </a:xfrm>
          <a:prstGeom prst="rect">
            <a:avLst/>
          </a:prstGeom>
        </p:spPr>
      </p:pic>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7170265" cy="3407696"/>
          </a:xfrm>
          <a:noFill/>
        </p:spPr>
        <p:txBody>
          <a:bodyPr tIns="91440" bIns="91440" anchor="t" anchorCtr="0"/>
          <a:lstStyle>
            <a:lvl1pPr>
              <a:defRPr sz="7058" spc="-98" baseline="0">
                <a:gradFill>
                  <a:gsLst>
                    <a:gs pos="75912">
                      <a:schemeClr val="tx1"/>
                    </a:gs>
                    <a:gs pos="34307">
                      <a:schemeClr val="tx1"/>
                    </a:gs>
                    <a:gs pos="43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4594052"/>
            <a:ext cx="7171399" cy="1793881"/>
          </a:xfrm>
          <a:noFill/>
        </p:spPr>
        <p:txBody>
          <a:bodyPr lIns="182880" tIns="146304" rIns="182880" bIns="146304">
            <a:noAutofit/>
          </a:bodyPr>
          <a:lstStyle>
            <a:lvl1pPr marL="0" indent="0">
              <a:spcBef>
                <a:spcPts val="0"/>
              </a:spcBef>
              <a:buNone/>
              <a:defRPr sz="3529" spc="0" baseline="0">
                <a:gradFill>
                  <a:gsLst>
                    <a:gs pos="75912">
                      <a:schemeClr val="tx1"/>
                    </a:gs>
                    <a:gs pos="34307">
                      <a:schemeClr val="tx1"/>
                    </a:gs>
                    <a:gs pos="43000">
                      <a:schemeClr val="tx1"/>
                    </a:gs>
                  </a:gsLst>
                  <a:lin ang="5400000" scaled="0"/>
                </a:gradFill>
                <a:latin typeface="+mj-lt"/>
              </a:defRPr>
            </a:lvl1pPr>
          </a:lstStyle>
          <a:p>
            <a:pPr lvl="0"/>
            <a:r>
              <a:rPr lang="en-US" dirty="0" smtClean="0"/>
              <a:t>Speaker Name</a:t>
            </a:r>
          </a:p>
        </p:txBody>
      </p:sp>
      <p:sp>
        <p:nvSpPr>
          <p:cNvPr id="7"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9840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ide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23" y="2907733"/>
            <a:ext cx="12191377" cy="3582366"/>
          </a:xfrm>
          <a:prstGeom prst="rect">
            <a:avLst/>
          </a:prstGeom>
        </p:spPr>
      </p:pic>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6"/>
            <a:ext cx="8964247" cy="2697988"/>
          </a:xfrm>
          <a:noFill/>
        </p:spPr>
        <p:txBody>
          <a:bodyPr tIns="91440" bIns="91440" anchor="t" anchorCtr="0"/>
          <a:lstStyle>
            <a:lvl1pPr>
              <a:defRPr sz="7058" spc="-98" baseline="0">
                <a:gradFill>
                  <a:gsLst>
                    <a:gs pos="75912">
                      <a:schemeClr val="tx1"/>
                    </a:gs>
                    <a:gs pos="34307">
                      <a:schemeClr val="tx1"/>
                    </a:gs>
                    <a:gs pos="43000">
                      <a:schemeClr val="tx1"/>
                    </a:gs>
                  </a:gsLst>
                  <a:lin ang="5400000" scaled="0"/>
                </a:gradFill>
              </a:defRPr>
            </a:lvl1pPr>
          </a:lstStyle>
          <a:p>
            <a:r>
              <a:rPr lang="en-US" dirty="0" smtClean="0"/>
              <a:t>Video title</a:t>
            </a:r>
            <a:endParaRPr lang="en-US" dirty="0"/>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73098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75912">
                      <a:schemeClr val="tx1"/>
                    </a:gs>
                    <a:gs pos="34307">
                      <a:schemeClr val="tx1"/>
                    </a:gs>
                    <a:gs pos="43000">
                      <a:schemeClr val="tx1"/>
                    </a:gs>
                  </a:gsLst>
                  <a:lin ang="5400000" scaled="0"/>
                </a:gradFill>
              </a:defRPr>
            </a:lvl1pPr>
          </a:lstStyle>
          <a:p>
            <a:r>
              <a:rPr lang="en-US" dirty="0" smtClean="0"/>
              <a:t>Section title</a:t>
            </a:r>
            <a:endParaRPr lang="en-US" dirty="0"/>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54414088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55658413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D0E5-0C8E-4FD0-804B-DEE43148CC8A}"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8283B-1C4C-4F03-8FB1-A43BAF653B6F}" type="slidenum">
              <a:rPr lang="en-US" smtClean="0"/>
              <a:t>‹#›</a:t>
            </a:fld>
            <a:endParaRPr lang="en-US"/>
          </a:p>
        </p:txBody>
      </p:sp>
    </p:spTree>
    <p:extLst>
      <p:ext uri="{BB962C8B-B14F-4D97-AF65-F5344CB8AC3E}">
        <p14:creationId xmlns:p14="http://schemas.microsoft.com/office/powerpoint/2010/main" val="185085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505050">
                        <a:alpha val="50000"/>
                      </a:srgbClr>
                    </a:gs>
                    <a:gs pos="86000">
                      <a:srgbClr val="50505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6160793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96922338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3"/>
            </a:lvl3pPr>
            <a:lvl4pPr>
              <a:defRPr sz="1961"/>
            </a:lvl4pPr>
            <a:lvl5pPr>
              <a:defRPr sz="196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64586206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44632683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556149"/>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556149"/>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96733321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7185761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1" y="1187621"/>
            <a:ext cx="11655840" cy="899665"/>
          </a:xfrm>
        </p:spPr>
        <p:txBody>
          <a:bodyPr/>
          <a:lstStyle>
            <a:lvl1pPr>
              <a:defRPr sz="7058" baseline="0"/>
            </a:lvl1pPr>
          </a:lstStyle>
          <a:p>
            <a:r>
              <a:rPr lang="en-US" smtClean="0"/>
              <a:t>Click to edit Master title style</a:t>
            </a:r>
            <a:endParaRPr lang="en-US" dirty="0"/>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73853251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smtClean="0"/>
              <a:t>Click to edit Master title style</a:t>
            </a:r>
            <a:endParaRPr lang="en-US" dirty="0"/>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81639190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1">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smtClean="0"/>
              <a:t>Click to edit Master title style</a:t>
            </a:r>
            <a:endParaRPr lang="en-US" dirty="0"/>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74807369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1178349"/>
            <a:ext cx="9860672" cy="899665"/>
          </a:xfrm>
        </p:spPr>
        <p:txBody>
          <a:bodyPr/>
          <a:lstStyle>
            <a:lvl1pPr marL="228766" indent="-228766">
              <a:defRPr sz="5882"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7788" y="5025984"/>
            <a:ext cx="5378549" cy="1050156"/>
          </a:xfrm>
        </p:spPr>
        <p:txBody>
          <a:bodyPr/>
          <a:lstStyle>
            <a:lvl1pPr marL="0" indent="0">
              <a:spcBef>
                <a:spcPts val="0"/>
              </a:spcBef>
              <a:buNone/>
              <a:defRPr sz="3137" baseline="0">
                <a:latin typeface="+mj-lt"/>
              </a:defRPr>
            </a:lvl1pPr>
          </a:lstStyle>
          <a:p>
            <a:pPr lvl="0"/>
            <a:r>
              <a:rPr lang="en-US" dirty="0" smtClean="0"/>
              <a:t>Author Name</a:t>
            </a:r>
          </a:p>
          <a:p>
            <a:pPr lvl="0"/>
            <a:r>
              <a:rPr lang="en-US" dirty="0" smtClean="0"/>
              <a:t>Title</a:t>
            </a:r>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01912411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1D0E5-0C8E-4FD0-804B-DEE43148CC8A}"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8283B-1C4C-4F03-8FB1-A43BAF653B6F}" type="slidenum">
              <a:rPr lang="en-US" smtClean="0"/>
              <a:t>‹#›</a:t>
            </a:fld>
            <a:endParaRPr lang="en-US"/>
          </a:p>
        </p:txBody>
      </p:sp>
    </p:spTree>
    <p:extLst>
      <p:ext uri="{BB962C8B-B14F-4D97-AF65-F5344CB8AC3E}">
        <p14:creationId xmlns:p14="http://schemas.microsoft.com/office/powerpoint/2010/main" val="168783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Layout_Accent Color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2084173"/>
            <a:ext cx="9860672" cy="899665"/>
          </a:xfrm>
        </p:spPr>
        <p:txBody>
          <a:bodyPr/>
          <a:lstStyle>
            <a:lvl1pPr marL="277008" indent="-277008">
              <a:tabLst>
                <a:tab pos="277008" algn="l"/>
              </a:tabLst>
              <a:defRPr sz="5882"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7788" y="4773813"/>
            <a:ext cx="5378549" cy="1050156"/>
          </a:xfrm>
        </p:spPr>
        <p:txBody>
          <a:bodyPr/>
          <a:lstStyle>
            <a:lvl1pPr marL="0" indent="0">
              <a:spcBef>
                <a:spcPts val="0"/>
              </a:spcBef>
              <a:buNone/>
              <a:defRPr sz="3137" baseline="0">
                <a:latin typeface="+mj-lt"/>
              </a:defRPr>
            </a:lvl1pPr>
          </a:lstStyle>
          <a:p>
            <a:pPr lvl="0"/>
            <a:r>
              <a:rPr lang="en-US" dirty="0" smtClean="0"/>
              <a:t>Author’s Name</a:t>
            </a:r>
          </a:p>
          <a:p>
            <a:pPr lvl="0"/>
            <a:r>
              <a:rPr lang="en-US" dirty="0" smtClean="0"/>
              <a:t>Title</a:t>
            </a:r>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92996355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14360"/>
          </a:xfrm>
        </p:spPr>
        <p:txBody>
          <a:bodyPr/>
          <a:lstStyle>
            <a:lvl1pPr marL="0" indent="0">
              <a:buNone/>
              <a:defRPr sz="5294">
                <a:gradFill>
                  <a:gsLst>
                    <a:gs pos="3333">
                      <a:schemeClr val="tx1"/>
                    </a:gs>
                    <a:gs pos="3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09641974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763530"/>
          </a:xfrm>
        </p:spPr>
        <p:txBody>
          <a:bodyPr/>
          <a:lstStyle>
            <a:lvl1pPr>
              <a:defRPr sz="647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49850007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544214" y="1217195"/>
            <a:ext cx="5378548" cy="899665"/>
          </a:xfrm>
        </p:spPr>
        <p:txBody>
          <a:bodyPr/>
          <a:lstStyle>
            <a:lvl1pPr>
              <a:defRPr sz="647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094444" cy="6852151"/>
          </a:xfrm>
          <a:blipFill>
            <a:blip r:embed="rId2"/>
            <a:stretch>
              <a:fillRect/>
            </a:stretch>
          </a:blipFill>
        </p:spPr>
        <p:txBody>
          <a:bodyPr tIns="548640" anchor="ctr" anchorCtr="0">
            <a:noAutofit/>
          </a:bodyPr>
          <a:lstStyle>
            <a:lvl1pPr marL="0" indent="0" algn="ctr">
              <a:buNone/>
              <a:defRPr sz="1372"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36112528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1">
    <p:spTree>
      <p:nvGrpSpPr>
        <p:cNvPr id="1" name=""/>
        <p:cNvGrpSpPr/>
        <p:nvPr/>
      </p:nvGrpSpPr>
      <p:grpSpPr>
        <a:xfrm>
          <a:off x="0" y="0"/>
          <a:ext cx="0" cy="0"/>
          <a:chOff x="0" y="0"/>
          <a:chExt cx="0" cy="0"/>
        </a:xfrm>
      </p:grpSpPr>
      <p:sp>
        <p:nvSpPr>
          <p:cNvPr id="2"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27462507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87709642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3">
    <p:spTree>
      <p:nvGrpSpPr>
        <p:cNvPr id="1" name=""/>
        <p:cNvGrpSpPr/>
        <p:nvPr/>
      </p:nvGrpSpPr>
      <p:grpSpPr>
        <a:xfrm>
          <a:off x="0" y="0"/>
          <a:ext cx="0" cy="0"/>
          <a:chOff x="0" y="0"/>
          <a:chExt cx="0" cy="0"/>
        </a:xfrm>
      </p:grpSpPr>
      <p:sp>
        <p:nvSpPr>
          <p:cNvPr id="2"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74423879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757695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1D0E5-0C8E-4FD0-804B-DEE43148CC8A}"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8283B-1C4C-4F03-8FB1-A43BAF653B6F}" type="slidenum">
              <a:rPr lang="en-US" smtClean="0"/>
              <a:t>‹#›</a:t>
            </a:fld>
            <a:endParaRPr lang="en-US"/>
          </a:p>
        </p:txBody>
      </p:sp>
    </p:spTree>
    <p:extLst>
      <p:ext uri="{BB962C8B-B14F-4D97-AF65-F5344CB8AC3E}">
        <p14:creationId xmlns:p14="http://schemas.microsoft.com/office/powerpoint/2010/main" val="209525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1D0E5-0C8E-4FD0-804B-DEE43148CC8A}" type="datetimeFigureOut">
              <a:rPr lang="en-US" smtClean="0"/>
              <a:t>6/4/2015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8283B-1C4C-4F03-8FB1-A43BAF653B6F}" type="slidenum">
              <a:rPr lang="en-US" smtClean="0"/>
              <a:t>‹#›</a:t>
            </a:fld>
            <a:endParaRPr lang="en-US"/>
          </a:p>
        </p:txBody>
      </p:sp>
    </p:spTree>
    <p:extLst>
      <p:ext uri="{BB962C8B-B14F-4D97-AF65-F5344CB8AC3E}">
        <p14:creationId xmlns:p14="http://schemas.microsoft.com/office/powerpoint/2010/main" val="44687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D0E5-0C8E-4FD0-804B-DEE43148CC8A}" type="datetimeFigureOut">
              <a:rPr lang="en-US" smtClean="0"/>
              <a:t>6/4/2015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8283B-1C4C-4F03-8FB1-A43BAF653B6F}" type="slidenum">
              <a:rPr lang="en-US" smtClean="0"/>
              <a:t>‹#›</a:t>
            </a:fld>
            <a:endParaRPr lang="en-US"/>
          </a:p>
        </p:txBody>
      </p:sp>
    </p:spTree>
    <p:extLst>
      <p:ext uri="{BB962C8B-B14F-4D97-AF65-F5344CB8AC3E}">
        <p14:creationId xmlns:p14="http://schemas.microsoft.com/office/powerpoint/2010/main" val="279896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1D0E5-0C8E-4FD0-804B-DEE43148CC8A}" type="datetimeFigureOut">
              <a:rPr lang="en-US" smtClean="0"/>
              <a:t>6/4/2015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8283B-1C4C-4F03-8FB1-A43BAF653B6F}" type="slidenum">
              <a:rPr lang="en-US" smtClean="0"/>
              <a:t>‹#›</a:t>
            </a:fld>
            <a:endParaRPr lang="en-US"/>
          </a:p>
        </p:txBody>
      </p:sp>
    </p:spTree>
    <p:extLst>
      <p:ext uri="{BB962C8B-B14F-4D97-AF65-F5344CB8AC3E}">
        <p14:creationId xmlns:p14="http://schemas.microsoft.com/office/powerpoint/2010/main" val="261995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D0E5-0C8E-4FD0-804B-DEE43148CC8A}"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8283B-1C4C-4F03-8FB1-A43BAF653B6F}" type="slidenum">
              <a:rPr lang="en-US" smtClean="0"/>
              <a:t>‹#›</a:t>
            </a:fld>
            <a:endParaRPr lang="en-US"/>
          </a:p>
        </p:txBody>
      </p:sp>
    </p:spTree>
    <p:extLst>
      <p:ext uri="{BB962C8B-B14F-4D97-AF65-F5344CB8AC3E}">
        <p14:creationId xmlns:p14="http://schemas.microsoft.com/office/powerpoint/2010/main" val="34206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D0E5-0C8E-4FD0-804B-DEE43148CC8A}"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8283B-1C4C-4F03-8FB1-A43BAF653B6F}" type="slidenum">
              <a:rPr lang="en-US" smtClean="0"/>
              <a:t>‹#›</a:t>
            </a:fld>
            <a:endParaRPr lang="en-US"/>
          </a:p>
        </p:txBody>
      </p:sp>
    </p:spTree>
    <p:extLst>
      <p:ext uri="{BB962C8B-B14F-4D97-AF65-F5344CB8AC3E}">
        <p14:creationId xmlns:p14="http://schemas.microsoft.com/office/powerpoint/2010/main" val="67002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1D0E5-0C8E-4FD0-804B-DEE43148CC8A}" type="datetimeFigureOut">
              <a:rPr lang="en-US" smtClean="0"/>
              <a:t>6/4/2015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8283B-1C4C-4F03-8FB1-A43BAF653B6F}" type="slidenum">
              <a:rPr lang="en-US" smtClean="0"/>
              <a:t>‹#›</a:t>
            </a:fld>
            <a:endParaRPr lang="en-US"/>
          </a:p>
        </p:txBody>
      </p:sp>
    </p:spTree>
    <p:extLst>
      <p:ext uri="{BB962C8B-B14F-4D97-AF65-F5344CB8AC3E}">
        <p14:creationId xmlns:p14="http://schemas.microsoft.com/office/powerpoint/2010/main" val="3723228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8"/>
          <a:stretch>
            <a:fillRect/>
          </a:stretch>
        </p:blipFill>
        <p:spPr>
          <a:xfrm rot="5400000">
            <a:off x="9302126" y="2991033"/>
            <a:ext cx="6858623" cy="876557"/>
          </a:xfrm>
          <a:prstGeom prst="rect">
            <a:avLst/>
          </a:prstGeom>
        </p:spPr>
      </p:pic>
    </p:spTree>
    <p:extLst>
      <p:ext uri="{BB962C8B-B14F-4D97-AF65-F5344CB8AC3E}">
        <p14:creationId xmlns:p14="http://schemas.microsoft.com/office/powerpoint/2010/main" val="6962534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orient="horz" pos="187">
          <p15:clr>
            <a:srgbClr val="5ACBF0"/>
          </p15:clr>
        </p15:guide>
        <p15:guide id="4294967295" pos="173">
          <p15:clr>
            <a:srgbClr val="5ACBF0"/>
          </p15:clr>
        </p15:guide>
        <p15:guide id="4294967295" pos="7661">
          <p15:clr>
            <a:srgbClr val="5ACBF0"/>
          </p15:clr>
        </p15:guide>
        <p15:guide id="4294967295" orient="horz" pos="4219">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pos="288">
          <p15:clr>
            <a:srgbClr val="C35EA4"/>
          </p15:clr>
        </p15:guide>
        <p15:guide id="4294967295" pos="7546">
          <p15:clr>
            <a:srgbClr val="C35EA4"/>
          </p15:clr>
        </p15:guide>
        <p15:guide id="4294967295" orient="horz" pos="302">
          <p15:clr>
            <a:srgbClr val="C35EA4"/>
          </p15:clr>
        </p15:guide>
        <p15:guide id="4294967295"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8.emf"/><Relationship Id="rId5" Type="http://schemas.openxmlformats.org/officeDocument/2006/relationships/image" Target="../media/image17.png"/><Relationship Id="rId4" Type="http://schemas.microsoft.com/office/2007/relationships/hdphoto" Target="../media/hdphoto2.wdp"/><Relationship Id="rId9"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gif"/><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428A"/>
        </a:solidFill>
        <a:effectLst/>
      </p:bgPr>
    </p:bg>
    <p:spTree>
      <p:nvGrpSpPr>
        <p:cNvPr id="1" name=""/>
        <p:cNvGrpSpPr/>
        <p:nvPr/>
      </p:nvGrpSpPr>
      <p:grpSpPr>
        <a:xfrm>
          <a:off x="0" y="0"/>
          <a:ext cx="0" cy="0"/>
          <a:chOff x="0" y="0"/>
          <a:chExt cx="0" cy="0"/>
        </a:xfrm>
      </p:grpSpPr>
      <p:sp>
        <p:nvSpPr>
          <p:cNvPr id="5" name="TextBox 4"/>
          <p:cNvSpPr txBox="1"/>
          <p:nvPr/>
        </p:nvSpPr>
        <p:spPr>
          <a:xfrm>
            <a:off x="654908" y="1720600"/>
            <a:ext cx="10832242" cy="1323439"/>
          </a:xfrm>
          <a:prstGeom prst="rect">
            <a:avLst/>
          </a:prstGeom>
          <a:noFill/>
        </p:spPr>
        <p:txBody>
          <a:bodyPr wrap="square" rtlCol="0">
            <a:spAutoFit/>
          </a:bodyPr>
          <a:lstStyle/>
          <a:p>
            <a:pPr algn="ctr">
              <a:buClr>
                <a:srgbClr val="00BBE1"/>
              </a:buClr>
            </a:pPr>
            <a:r>
              <a:rPr lang="ru-RU" sz="4000" dirty="0" smtClean="0">
                <a:solidFill>
                  <a:schemeClr val="bg1"/>
                </a:solidFill>
                <a:latin typeface="Segoe UI Light" panose="020B0502040204020203" pitchFamily="34" charset="0"/>
                <a:cs typeface="Segoe UI Light" panose="020B0502040204020203" pitchFamily="34" charset="0"/>
              </a:rPr>
              <a:t>Безопасность</a:t>
            </a:r>
            <a:r>
              <a:rPr lang="en-US" sz="4000" dirty="0" smtClean="0">
                <a:solidFill>
                  <a:schemeClr val="bg1"/>
                </a:solidFill>
                <a:latin typeface="Segoe UI Light" panose="020B0502040204020203" pitchFamily="34" charset="0"/>
                <a:cs typeface="Segoe UI Light" panose="020B0502040204020203" pitchFamily="34" charset="0"/>
              </a:rPr>
              <a:t> </a:t>
            </a:r>
            <a:r>
              <a:rPr lang="ru-RU" sz="4000" dirty="0" smtClean="0">
                <a:solidFill>
                  <a:schemeClr val="bg1"/>
                </a:solidFill>
                <a:latin typeface="Segoe UI Light" panose="020B0502040204020203" pitchFamily="34" charset="0"/>
                <a:cs typeface="Segoe UI Light" panose="020B0502040204020203" pitchFamily="34" charset="0"/>
              </a:rPr>
              <a:t>виртуализации </a:t>
            </a:r>
            <a:r>
              <a:rPr lang="en-US" sz="4000" dirty="0" smtClean="0">
                <a:solidFill>
                  <a:schemeClr val="bg1"/>
                </a:solidFill>
                <a:latin typeface="Segoe UI Light" panose="020B0502040204020203" pitchFamily="34" charset="0"/>
                <a:cs typeface="Segoe UI Light" panose="020B0502040204020203" pitchFamily="34" charset="0"/>
              </a:rPr>
              <a:t>Microsoft Hyper-V</a:t>
            </a:r>
            <a:r>
              <a:rPr lang="ru-RU" sz="4000" dirty="0" smtClean="0">
                <a:solidFill>
                  <a:schemeClr val="bg1"/>
                </a:solidFill>
                <a:latin typeface="Segoe UI Light" panose="020B0502040204020203" pitchFamily="34" charset="0"/>
                <a:cs typeface="Segoe UI Light" panose="020B0502040204020203" pitchFamily="34" charset="0"/>
              </a:rPr>
              <a:t> </a:t>
            </a:r>
            <a:r>
              <a:rPr lang="ru-RU" sz="4000" dirty="0">
                <a:solidFill>
                  <a:schemeClr val="bg1"/>
                </a:solidFill>
                <a:latin typeface="Segoe UI Light" panose="020B0502040204020203" pitchFamily="34" charset="0"/>
                <a:cs typeface="Segoe UI Light" panose="020B0502040204020203" pitchFamily="34" charset="0"/>
              </a:rPr>
              <a:t>с </a:t>
            </a:r>
            <a:r>
              <a:rPr lang="ru-RU" sz="4000" dirty="0" smtClean="0">
                <a:solidFill>
                  <a:schemeClr val="bg1"/>
                </a:solidFill>
                <a:latin typeface="Segoe UI Light" panose="020B0502040204020203" pitchFamily="34" charset="0"/>
                <a:cs typeface="Segoe UI Light" panose="020B0502040204020203" pitchFamily="34" charset="0"/>
              </a:rPr>
              <a:t>использованием продуктов  5</a:t>
            </a:r>
            <a:r>
              <a:rPr lang="en-US" sz="4000" dirty="0" smtClean="0">
                <a:solidFill>
                  <a:schemeClr val="bg1"/>
                </a:solidFill>
                <a:latin typeface="Segoe UI Light" panose="020B0502040204020203" pitchFamily="34" charset="0"/>
                <a:cs typeface="Segoe UI Light" panose="020B0502040204020203" pitchFamily="34" charset="0"/>
              </a:rPr>
              <a:t>nine</a:t>
            </a:r>
            <a:endParaRPr lang="en-US" sz="4000" dirty="0">
              <a:solidFill>
                <a:schemeClr val="bg1"/>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1638300" y="4394537"/>
            <a:ext cx="9293014" cy="1015663"/>
          </a:xfrm>
          <a:prstGeom prst="rect">
            <a:avLst/>
          </a:prstGeom>
          <a:noFill/>
        </p:spPr>
        <p:txBody>
          <a:bodyPr wrap="square" rtlCol="0">
            <a:spAutoFit/>
          </a:bodyPr>
          <a:lstStyle/>
          <a:p>
            <a:pPr>
              <a:buClr>
                <a:srgbClr val="00BBE1"/>
              </a:buClr>
            </a:pPr>
            <a:r>
              <a:rPr lang="ru-RU" sz="2000" dirty="0" smtClean="0">
                <a:solidFill>
                  <a:schemeClr val="bg1"/>
                </a:solidFill>
                <a:latin typeface="Segoe UI" panose="020B0502040204020203" pitchFamily="34" charset="0"/>
                <a:cs typeface="Segoe UI" panose="020B0502040204020203" pitchFamily="34" charset="0"/>
              </a:rPr>
              <a:t>Юрий Бражников</a:t>
            </a:r>
            <a:endParaRPr lang="en-US" sz="2000" dirty="0" smtClean="0">
              <a:solidFill>
                <a:schemeClr val="bg1"/>
              </a:solidFill>
              <a:latin typeface="Segoe UI" panose="020B0502040204020203" pitchFamily="34" charset="0"/>
              <a:cs typeface="Segoe UI" panose="020B0502040204020203" pitchFamily="34" charset="0"/>
            </a:endParaRPr>
          </a:p>
          <a:p>
            <a:pPr>
              <a:buClr>
                <a:srgbClr val="00BBE1"/>
              </a:buClr>
            </a:pPr>
            <a:r>
              <a:rPr lang="ru-RU" sz="2000" dirty="0" smtClean="0">
                <a:solidFill>
                  <a:srgbClr val="8BE1FF"/>
                </a:solidFill>
                <a:latin typeface="Segoe UI Light" panose="020B0502040204020203" pitchFamily="34" charset="0"/>
                <a:cs typeface="Segoe UI Light" panose="020B0502040204020203" pitchFamily="34" charset="0"/>
              </a:rPr>
              <a:t>Глава российского офиса</a:t>
            </a:r>
          </a:p>
          <a:p>
            <a:pPr>
              <a:buClr>
                <a:srgbClr val="00BBE1"/>
              </a:buClr>
            </a:pPr>
            <a:r>
              <a:rPr lang="en-US" sz="2000" dirty="0" smtClean="0">
                <a:solidFill>
                  <a:srgbClr val="8BE1FF"/>
                </a:solidFill>
                <a:latin typeface="Segoe UI Light" panose="020B0502040204020203" pitchFamily="34" charset="0"/>
                <a:cs typeface="Segoe UI Light" panose="020B0502040204020203" pitchFamily="34" charset="0"/>
              </a:rPr>
              <a:t>5nine Software</a:t>
            </a:r>
            <a:endParaRPr lang="en-US" sz="2000" dirty="0">
              <a:solidFill>
                <a:srgbClr val="8BE1FF"/>
              </a:solidFill>
              <a:latin typeface="Segoe UI Light" panose="020B0502040204020203" pitchFamily="34" charset="0"/>
              <a:cs typeface="Segoe UI Light" panose="020B05020402040202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174" y="374681"/>
            <a:ext cx="1081751" cy="8113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925" y="374681"/>
            <a:ext cx="3206690" cy="776620"/>
          </a:xfrm>
          <a:prstGeom prst="rect">
            <a:avLst/>
          </a:prstGeom>
        </p:spPr>
      </p:pic>
    </p:spTree>
    <p:extLst>
      <p:ext uri="{BB962C8B-B14F-4D97-AF65-F5344CB8AC3E}">
        <p14:creationId xmlns:p14="http://schemas.microsoft.com/office/powerpoint/2010/main" val="2738426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 name="Rounded Rectangle 109"/>
          <p:cNvSpPr/>
          <p:nvPr/>
        </p:nvSpPr>
        <p:spPr bwMode="auto">
          <a:xfrm>
            <a:off x="5946596" y="4539212"/>
            <a:ext cx="2418429" cy="1551391"/>
          </a:xfrm>
          <a:prstGeom prst="roundRect">
            <a:avLst/>
          </a:prstGeom>
          <a:solidFill>
            <a:schemeClr val="accent2">
              <a:lumMod val="20000"/>
              <a:lumOff val="80000"/>
              <a:alpha val="44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5" name="Rounded Rectangle 104"/>
          <p:cNvSpPr/>
          <p:nvPr/>
        </p:nvSpPr>
        <p:spPr bwMode="auto">
          <a:xfrm>
            <a:off x="6191547" y="1162332"/>
            <a:ext cx="3863663" cy="2516661"/>
          </a:xfrm>
          <a:prstGeom prst="roundRect">
            <a:avLst/>
          </a:prstGeom>
          <a:solidFill>
            <a:schemeClr val="accent2">
              <a:lumMod val="20000"/>
              <a:lumOff val="80000"/>
              <a:alpha val="44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 name="Rounded Rectangle 1"/>
          <p:cNvSpPr/>
          <p:nvPr/>
        </p:nvSpPr>
        <p:spPr bwMode="auto">
          <a:xfrm>
            <a:off x="1240366" y="4482650"/>
            <a:ext cx="4424187" cy="1859731"/>
          </a:xfrm>
          <a:prstGeom prst="roundRect">
            <a:avLst/>
          </a:prstGeom>
          <a:solidFill>
            <a:schemeClr val="accent2">
              <a:lumMod val="20000"/>
              <a:lumOff val="80000"/>
              <a:alpha val="44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 name="Title 2"/>
          <p:cNvSpPr>
            <a:spLocks noGrp="1"/>
          </p:cNvSpPr>
          <p:nvPr>
            <p:ph type="title"/>
          </p:nvPr>
        </p:nvSpPr>
        <p:spPr/>
        <p:txBody>
          <a:bodyPr/>
          <a:lstStyle/>
          <a:p>
            <a:r>
              <a:rPr lang="ru-RU" dirty="0" smtClean="0"/>
              <a:t>5</a:t>
            </a:r>
            <a:r>
              <a:rPr lang="en-US" dirty="0" smtClean="0"/>
              <a:t>nine Cloud Security </a:t>
            </a:r>
            <a:r>
              <a:rPr lang="ru-RU" dirty="0" smtClean="0"/>
              <a:t>для </a:t>
            </a:r>
            <a:r>
              <a:rPr lang="en-US" dirty="0" smtClean="0"/>
              <a:t>Azure Pack</a:t>
            </a:r>
            <a:endParaRPr lang="en-US" dirty="0"/>
          </a:p>
        </p:txBody>
      </p:sp>
      <p:cxnSp>
        <p:nvCxnSpPr>
          <p:cNvPr id="4" name="Elbow Connector 3"/>
          <p:cNvCxnSpPr/>
          <p:nvPr/>
        </p:nvCxnSpPr>
        <p:spPr>
          <a:xfrm flipV="1">
            <a:off x="2209775" y="2875546"/>
            <a:ext cx="4264245" cy="1607104"/>
          </a:xfrm>
          <a:prstGeom prst="bentConnector3">
            <a:avLst>
              <a:gd name="adj1" fmla="val -395"/>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Elbow Connector 4"/>
          <p:cNvCxnSpPr/>
          <p:nvPr/>
        </p:nvCxnSpPr>
        <p:spPr>
          <a:xfrm flipV="1">
            <a:off x="3483363" y="2875546"/>
            <a:ext cx="2990657" cy="1607104"/>
          </a:xfrm>
          <a:prstGeom prst="bentConnector3">
            <a:avLst>
              <a:gd name="adj1" fmla="val -94"/>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flipV="1">
            <a:off x="4855086" y="2875546"/>
            <a:ext cx="1618934" cy="1606894"/>
          </a:xfrm>
          <a:prstGeom prst="bentConnector3">
            <a:avLst>
              <a:gd name="adj1" fmla="val -62"/>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58"/>
          <p:cNvCxnSpPr/>
          <p:nvPr/>
        </p:nvCxnSpPr>
        <p:spPr>
          <a:xfrm flipV="1">
            <a:off x="7159134" y="3308676"/>
            <a:ext cx="5615" cy="117376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Hyper-V logo"/>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6207489" y="4733295"/>
            <a:ext cx="759793" cy="806215"/>
          </a:xfrm>
          <a:prstGeom prst="rect">
            <a:avLst/>
          </a:prstGeom>
          <a:noFill/>
          <a:ln>
            <a:noFill/>
          </a:ln>
        </p:spPr>
      </p:pic>
      <p:grpSp>
        <p:nvGrpSpPr>
          <p:cNvPr id="15" name="Group 14"/>
          <p:cNvGrpSpPr/>
          <p:nvPr/>
        </p:nvGrpSpPr>
        <p:grpSpPr>
          <a:xfrm>
            <a:off x="1499259" y="4560981"/>
            <a:ext cx="3984161" cy="1638245"/>
            <a:chOff x="984591" y="4561218"/>
            <a:chExt cx="4064052" cy="1671095"/>
          </a:xfrm>
        </p:grpSpPr>
        <p:sp>
          <p:nvSpPr>
            <p:cNvPr id="16" name="Freeform 207"/>
            <p:cNvSpPr>
              <a:spLocks noEditPoints="1"/>
            </p:cNvSpPr>
            <p:nvPr/>
          </p:nvSpPr>
          <p:spPr bwMode="gray">
            <a:xfrm>
              <a:off x="984591"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896425" tIns="0" rIns="0" bIns="206178" numCol="1" anchor="b" anchorCtr="0" compatLnSpc="1">
              <a:prstTxWarp prst="textNoShape">
                <a:avLst/>
              </a:prstTxWarp>
            </a:bodyPr>
            <a:lstStyle/>
            <a:p>
              <a:pPr defTabSz="914367"/>
              <a:endParaRPr lang="en-US" sz="1372" dirty="0">
                <a:solidFill>
                  <a:srgbClr val="EFEFEF"/>
                </a:solidFill>
              </a:endParaRPr>
            </a:p>
          </p:txBody>
        </p:sp>
        <p:pic>
          <p:nvPicPr>
            <p:cNvPr id="17"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441919"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659176"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191980"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409237"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207"/>
            <p:cNvSpPr>
              <a:spLocks noEditPoints="1"/>
            </p:cNvSpPr>
            <p:nvPr/>
          </p:nvSpPr>
          <p:spPr bwMode="gray">
            <a:xfrm>
              <a:off x="2350169"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896425" tIns="0" rIns="0" bIns="206178" numCol="1" anchor="b" anchorCtr="0" compatLnSpc="1">
              <a:prstTxWarp prst="textNoShape">
                <a:avLst/>
              </a:prstTxWarp>
            </a:bodyPr>
            <a:lstStyle/>
            <a:p>
              <a:pPr defTabSz="914367"/>
              <a:endParaRPr lang="en-US" sz="1372" dirty="0">
                <a:solidFill>
                  <a:srgbClr val="EFEFEF"/>
                </a:solidFill>
              </a:endParaRPr>
            </a:p>
          </p:txBody>
        </p:sp>
        <p:pic>
          <p:nvPicPr>
            <p:cNvPr id="22"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807497"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3024754"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557558"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774815"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07"/>
            <p:cNvSpPr>
              <a:spLocks noEditPoints="1"/>
            </p:cNvSpPr>
            <p:nvPr/>
          </p:nvSpPr>
          <p:spPr bwMode="gray">
            <a:xfrm>
              <a:off x="3715747"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896425" tIns="0" rIns="0" bIns="206178" numCol="1" anchor="b" anchorCtr="0" compatLnSpc="1">
              <a:prstTxWarp prst="textNoShape">
                <a:avLst/>
              </a:prstTxWarp>
            </a:bodyPr>
            <a:lstStyle/>
            <a:p>
              <a:pPr defTabSz="914367"/>
              <a:endParaRPr lang="en-US" sz="1372" dirty="0">
                <a:solidFill>
                  <a:srgbClr val="EFEFEF"/>
                </a:solidFill>
              </a:endParaRPr>
            </a:p>
          </p:txBody>
        </p:sp>
        <p:pic>
          <p:nvPicPr>
            <p:cNvPr id="27"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173075"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390332"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3923136"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140393"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2303537" y="6010714"/>
              <a:ext cx="1442434" cy="221599"/>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Hyper-V Hosts</a:t>
              </a:r>
              <a:endParaRPr lang="en-US" sz="1568" b="1" spc="-49" baseline="-25000" dirty="0">
                <a:solidFill>
                  <a:srgbClr val="FFFFFF"/>
                </a:solidFill>
              </a:endParaRPr>
            </a:p>
          </p:txBody>
        </p:sp>
      </p:grpSp>
      <p:sp>
        <p:nvSpPr>
          <p:cNvPr id="32" name="TextBox 31"/>
          <p:cNvSpPr txBox="1"/>
          <p:nvPr/>
        </p:nvSpPr>
        <p:spPr>
          <a:xfrm>
            <a:off x="5880346" y="5655948"/>
            <a:ext cx="1414079" cy="217243"/>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SQL Server</a:t>
            </a:r>
            <a:endParaRPr lang="en-US" sz="1568" b="1" spc="-49" baseline="-25000" dirty="0">
              <a:solidFill>
                <a:srgbClr val="FFFFFF"/>
              </a:solidFill>
            </a:endParaRPr>
          </a:p>
        </p:txBody>
      </p:sp>
      <p:pic>
        <p:nvPicPr>
          <p:cNvPr id="33" name="Picture 9"/>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6587386" y="1810923"/>
            <a:ext cx="1158127" cy="128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2952" y="1819423"/>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1771" y="3906230"/>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8" name="TextBox 37"/>
          <p:cNvSpPr txBox="1"/>
          <p:nvPr/>
        </p:nvSpPr>
        <p:spPr>
          <a:xfrm>
            <a:off x="7030368" y="1302789"/>
            <a:ext cx="2474382" cy="434486"/>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5nine Cloud Security Management Server</a:t>
            </a:r>
            <a:endParaRPr lang="en-US" sz="1568" b="1" spc="-49" baseline="-25000" dirty="0">
              <a:solidFill>
                <a:srgbClr val="FFFFFF"/>
              </a:solidFill>
            </a:endParaRPr>
          </a:p>
        </p:txBody>
      </p:sp>
      <p:pic>
        <p:nvPicPr>
          <p:cNvPr id="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0137" y="3906230"/>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2266" y="3907820"/>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2" name="TextBox 101"/>
          <p:cNvSpPr txBox="1"/>
          <p:nvPr/>
        </p:nvSpPr>
        <p:spPr>
          <a:xfrm>
            <a:off x="2435599" y="2308469"/>
            <a:ext cx="2108256" cy="434486"/>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5nine Cloud Security Azure Pack Extension</a:t>
            </a:r>
            <a:endParaRPr lang="en-US" sz="1568" b="1" spc="-49" baseline="-25000" dirty="0">
              <a:solidFill>
                <a:srgbClr val="FFFFFF"/>
              </a:solidFill>
            </a:endParaRPr>
          </a:p>
        </p:txBody>
      </p:sp>
      <p:pic>
        <p:nvPicPr>
          <p:cNvPr id="103" name="Picture 9"/>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8667363" y="1780428"/>
            <a:ext cx="1158127" cy="128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TextBox 106"/>
          <p:cNvSpPr txBox="1"/>
          <p:nvPr/>
        </p:nvSpPr>
        <p:spPr>
          <a:xfrm>
            <a:off x="6191548" y="3112155"/>
            <a:ext cx="3863663" cy="217243"/>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Redundant Management Group</a:t>
            </a:r>
            <a:endParaRPr lang="en-US" sz="1568" b="1" spc="-49" baseline="-25000" dirty="0">
              <a:solidFill>
                <a:srgbClr val="FFFFFF"/>
              </a:solidFill>
            </a:endParaRPr>
          </a:p>
        </p:txBody>
      </p:sp>
      <p:pic>
        <p:nvPicPr>
          <p:cNvPr id="108" name="Hyper-V logo"/>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7324828" y="4733294"/>
            <a:ext cx="759793" cy="806215"/>
          </a:xfrm>
          <a:prstGeom prst="rect">
            <a:avLst/>
          </a:prstGeom>
          <a:noFill/>
          <a:ln>
            <a:noFill/>
          </a:ln>
        </p:spPr>
      </p:pic>
      <p:sp>
        <p:nvSpPr>
          <p:cNvPr id="109" name="TextBox 108"/>
          <p:cNvSpPr txBox="1"/>
          <p:nvPr/>
        </p:nvSpPr>
        <p:spPr>
          <a:xfrm>
            <a:off x="6997685" y="5655947"/>
            <a:ext cx="1414079" cy="217243"/>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SQL Server</a:t>
            </a:r>
            <a:endParaRPr lang="en-US" sz="1568" b="1" spc="-49" baseline="-25000" dirty="0">
              <a:solidFill>
                <a:srgbClr val="FFFFFF"/>
              </a:solidFill>
            </a:endParaRPr>
          </a:p>
        </p:txBody>
      </p:sp>
      <p:sp>
        <p:nvSpPr>
          <p:cNvPr id="111" name="TextBox 110"/>
          <p:cNvSpPr txBox="1"/>
          <p:nvPr/>
        </p:nvSpPr>
        <p:spPr>
          <a:xfrm>
            <a:off x="6344861" y="6199226"/>
            <a:ext cx="1643176" cy="217243"/>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SQL Cluster</a:t>
            </a:r>
            <a:endParaRPr lang="en-US" sz="1568" b="1" spc="-49" baseline="-25000" dirty="0">
              <a:solidFill>
                <a:srgbClr val="FFFFFF"/>
              </a:solidFill>
            </a:endParaRPr>
          </a:p>
        </p:txBody>
      </p:sp>
      <p:sp>
        <p:nvSpPr>
          <p:cNvPr id="112" name="Rounded Rectangle 111"/>
          <p:cNvSpPr/>
          <p:nvPr/>
        </p:nvSpPr>
        <p:spPr bwMode="auto">
          <a:xfrm>
            <a:off x="10503422" y="1162329"/>
            <a:ext cx="1601405" cy="4928274"/>
          </a:xfrm>
          <a:prstGeom prst="roundRect">
            <a:avLst/>
          </a:prstGeom>
          <a:solidFill>
            <a:schemeClr val="accent2">
              <a:lumMod val="20000"/>
              <a:lumOff val="80000"/>
              <a:alpha val="44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13" name="Picture 9"/>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10716979" y="1737275"/>
            <a:ext cx="1158127" cy="128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TextBox 113"/>
          <p:cNvSpPr txBox="1"/>
          <p:nvPr/>
        </p:nvSpPr>
        <p:spPr>
          <a:xfrm>
            <a:off x="10674959" y="3091390"/>
            <a:ext cx="1344987" cy="217243"/>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Branch Office</a:t>
            </a:r>
            <a:endParaRPr lang="en-US" sz="1568" b="1" spc="-49" baseline="-25000" dirty="0">
              <a:solidFill>
                <a:srgbClr val="FFFFFF"/>
              </a:solidFill>
            </a:endParaRPr>
          </a:p>
        </p:txBody>
      </p:sp>
      <p:pic>
        <p:nvPicPr>
          <p:cNvPr id="1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70809" y="1302789"/>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6" name="Hyper-V logo"/>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10916146" y="4717692"/>
            <a:ext cx="759793" cy="806215"/>
          </a:xfrm>
          <a:prstGeom prst="rect">
            <a:avLst/>
          </a:prstGeom>
          <a:noFill/>
          <a:ln>
            <a:noFill/>
          </a:ln>
        </p:spPr>
      </p:pic>
      <p:sp>
        <p:nvSpPr>
          <p:cNvPr id="117" name="TextBox 116"/>
          <p:cNvSpPr txBox="1"/>
          <p:nvPr/>
        </p:nvSpPr>
        <p:spPr>
          <a:xfrm>
            <a:off x="10589003" y="5640346"/>
            <a:ext cx="1414079" cy="217243"/>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SQL Server</a:t>
            </a:r>
            <a:endParaRPr lang="en-US" sz="1568" b="1" spc="-49" baseline="-25000" dirty="0">
              <a:solidFill>
                <a:srgbClr val="FFFFFF"/>
              </a:solidFill>
            </a:endParaRPr>
          </a:p>
        </p:txBody>
      </p:sp>
      <p:cxnSp>
        <p:nvCxnSpPr>
          <p:cNvPr id="118" name="Elbow Connector 58"/>
          <p:cNvCxnSpPr/>
          <p:nvPr/>
        </p:nvCxnSpPr>
        <p:spPr>
          <a:xfrm flipV="1">
            <a:off x="11300068" y="3333170"/>
            <a:ext cx="11231" cy="133553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9" name="Picture 5"/>
          <p:cNvPicPr>
            <a:picLocks noChangeAspect="1" noChangeArrowheads="1"/>
          </p:cNvPicPr>
          <p:nvPr/>
        </p:nvPicPr>
        <p:blipFill>
          <a:blip r:embed="rId8" cstate="email">
            <a:lum bright="-40000"/>
            <a:extLst>
              <a:ext uri="{28A0092B-C50C-407E-A947-70E740481C1C}">
                <a14:useLocalDpi xmlns:a14="http://schemas.microsoft.com/office/drawing/2010/main"/>
              </a:ext>
            </a:extLst>
          </a:blip>
          <a:srcRect/>
          <a:stretch>
            <a:fillRect/>
          </a:stretch>
        </p:blipFill>
        <p:spPr bwMode="auto">
          <a:xfrm>
            <a:off x="9895107" y="2044036"/>
            <a:ext cx="753246" cy="75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Elbow Connector 58"/>
          <p:cNvCxnSpPr/>
          <p:nvPr/>
        </p:nvCxnSpPr>
        <p:spPr>
          <a:xfrm>
            <a:off x="8411763" y="5267789"/>
            <a:ext cx="233070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0" name="Picture 5"/>
          <p:cNvPicPr>
            <a:picLocks noChangeAspect="1" noChangeArrowheads="1"/>
          </p:cNvPicPr>
          <p:nvPr/>
        </p:nvPicPr>
        <p:blipFill>
          <a:blip r:embed="rId8" cstate="email">
            <a:lum bright="-40000"/>
            <a:extLst>
              <a:ext uri="{28A0092B-C50C-407E-A947-70E740481C1C}">
                <a14:useLocalDpi xmlns:a14="http://schemas.microsoft.com/office/drawing/2010/main"/>
              </a:ext>
            </a:extLst>
          </a:blip>
          <a:srcRect/>
          <a:stretch>
            <a:fillRect/>
          </a:stretch>
        </p:blipFill>
        <p:spPr bwMode="auto">
          <a:xfrm>
            <a:off x="9246426" y="4887100"/>
            <a:ext cx="753246" cy="75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2" name="Elbow Connector 58"/>
          <p:cNvCxnSpPr/>
          <p:nvPr/>
        </p:nvCxnSpPr>
        <p:spPr>
          <a:xfrm>
            <a:off x="10047624" y="2420659"/>
            <a:ext cx="44821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8"/>
          <p:cNvCxnSpPr/>
          <p:nvPr/>
        </p:nvCxnSpPr>
        <p:spPr>
          <a:xfrm>
            <a:off x="4123049" y="1991222"/>
            <a:ext cx="233070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3" name="Picture 19"/>
          <p:cNvPicPr>
            <a:picLocks noChangeAspect="1" noChangeArrowheads="1"/>
          </p:cNvPicPr>
          <p:nvPr/>
        </p:nvPicPr>
        <p:blipFill>
          <a:blip r:embed="rId9" cstate="email">
            <a:biLevel thresh="25000"/>
            <a:extLst>
              <a:ext uri="{28A0092B-C50C-407E-A947-70E740481C1C}">
                <a14:useLocalDpi xmlns:a14="http://schemas.microsoft.com/office/drawing/2010/main"/>
              </a:ext>
            </a:extLst>
          </a:blip>
          <a:srcRect/>
          <a:stretch>
            <a:fillRect/>
          </a:stretch>
        </p:blipFill>
        <p:spPr bwMode="auto">
          <a:xfrm>
            <a:off x="3074674" y="1369415"/>
            <a:ext cx="868480" cy="88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p:cNvSpPr txBox="1"/>
          <p:nvPr/>
        </p:nvSpPr>
        <p:spPr>
          <a:xfrm>
            <a:off x="2831006" y="6536325"/>
            <a:ext cx="1643176" cy="217243"/>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Hyper-V Cluster</a:t>
            </a:r>
            <a:endParaRPr lang="en-US" sz="1568" b="1" spc="-49" baseline="-25000" dirty="0">
              <a:solidFill>
                <a:srgbClr val="FFFFFF"/>
              </a:solidFill>
            </a:endParaRPr>
          </a:p>
        </p:txBody>
      </p:sp>
      <p:pic>
        <p:nvPicPr>
          <p:cNvPr id="5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6505" y="1520032"/>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6" name="TextBox 55"/>
          <p:cNvSpPr txBox="1"/>
          <p:nvPr/>
        </p:nvSpPr>
        <p:spPr>
          <a:xfrm>
            <a:off x="7645284" y="5666102"/>
            <a:ext cx="3863663" cy="217243"/>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SQL Replication</a:t>
            </a:r>
            <a:endParaRPr lang="en-US" sz="1568" b="1" spc="-49" baseline="-25000" dirty="0">
              <a:solidFill>
                <a:srgbClr val="FFFFFF"/>
              </a:solidFill>
            </a:endParaRPr>
          </a:p>
        </p:txBody>
      </p:sp>
      <p:sp>
        <p:nvSpPr>
          <p:cNvPr id="57" name="TextBox 56"/>
          <p:cNvSpPr txBox="1"/>
          <p:nvPr/>
        </p:nvSpPr>
        <p:spPr>
          <a:xfrm>
            <a:off x="9853468" y="1480808"/>
            <a:ext cx="891445" cy="434486"/>
          </a:xfrm>
          <a:prstGeom prst="rect">
            <a:avLst/>
          </a:prstGeom>
          <a:noFill/>
        </p:spPr>
        <p:txBody>
          <a:bodyPr wrap="square" lIns="0" tIns="0" rIns="0" bIns="0" rtlCol="0">
            <a:spAutoFit/>
          </a:bodyPr>
          <a:lstStyle/>
          <a:p>
            <a:pPr algn="ctr" defTabSz="896350">
              <a:lnSpc>
                <a:spcPct val="90000"/>
              </a:lnSpc>
            </a:pPr>
            <a:r>
              <a:rPr lang="en-US" sz="1568" b="1" spc="-49" dirty="0">
                <a:solidFill>
                  <a:srgbClr val="FFFFFF"/>
                </a:solidFill>
              </a:rPr>
              <a:t>5nine </a:t>
            </a:r>
            <a:br>
              <a:rPr lang="en-US" sz="1568" b="1" spc="-49" dirty="0">
                <a:solidFill>
                  <a:srgbClr val="FFFFFF"/>
                </a:solidFill>
              </a:rPr>
            </a:br>
            <a:r>
              <a:rPr lang="en-US" sz="1568" b="1" spc="-49" dirty="0">
                <a:solidFill>
                  <a:srgbClr val="FFFFFF"/>
                </a:solidFill>
              </a:rPr>
              <a:t>Sync</a:t>
            </a:r>
            <a:endParaRPr lang="en-US" sz="1568" b="1" spc="-49" baseline="-25000" dirty="0">
              <a:solidFill>
                <a:srgbClr val="FFFFFF"/>
              </a:solidFill>
            </a:endParaRPr>
          </a:p>
        </p:txBody>
      </p:sp>
    </p:spTree>
    <p:extLst>
      <p:ext uri="{BB962C8B-B14F-4D97-AF65-F5344CB8AC3E}">
        <p14:creationId xmlns:p14="http://schemas.microsoft.com/office/powerpoint/2010/main" val="415627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66725"/>
            <a:ext cx="10668000" cy="1077218"/>
          </a:xfrm>
          <a:prstGeom prst="rect">
            <a:avLst/>
          </a:prstGeom>
          <a:noFill/>
        </p:spPr>
        <p:txBody>
          <a:bodyPr wrap="square" rtlCol="0">
            <a:spAutoFit/>
          </a:bodyPr>
          <a:lstStyle/>
          <a:p>
            <a:r>
              <a:rPr lang="ru-RU" sz="3200" dirty="0" smtClean="0">
                <a:solidFill>
                  <a:srgbClr val="34428A"/>
                </a:solidFill>
                <a:latin typeface="Segoe UI Light" panose="020B0502040204020203" pitchFamily="34" charset="0"/>
                <a:cs typeface="Segoe UI Light" panose="020B0502040204020203" pitchFamily="34" charset="0"/>
              </a:rPr>
              <a:t>Преимущества и новые возможности использования 5</a:t>
            </a:r>
            <a:r>
              <a:rPr lang="en-US" sz="3200" dirty="0" smtClean="0">
                <a:solidFill>
                  <a:srgbClr val="34428A"/>
                </a:solidFill>
                <a:latin typeface="Segoe UI Light" panose="020B0502040204020203" pitchFamily="34" charset="0"/>
                <a:cs typeface="Segoe UI Light" panose="020B0502040204020203" pitchFamily="34" charset="0"/>
              </a:rPr>
              <a:t>nine Cloud Security</a:t>
            </a:r>
            <a:r>
              <a:rPr lang="ru-RU" sz="3200" dirty="0" smtClean="0">
                <a:solidFill>
                  <a:srgbClr val="34428A"/>
                </a:solidFill>
                <a:latin typeface="Segoe UI Light" panose="020B0502040204020203" pitchFamily="34" charset="0"/>
                <a:cs typeface="Segoe UI Light" panose="020B0502040204020203" pitchFamily="34" charset="0"/>
              </a:rPr>
              <a:t> для</a:t>
            </a:r>
            <a:r>
              <a:rPr lang="en-US" sz="3200" dirty="0" smtClean="0">
                <a:solidFill>
                  <a:srgbClr val="34428A"/>
                </a:solidFill>
                <a:latin typeface="Segoe UI Light" panose="020B0502040204020203" pitchFamily="34" charset="0"/>
                <a:cs typeface="Segoe UI Light" panose="020B0502040204020203" pitchFamily="34" charset="0"/>
              </a:rPr>
              <a:t> Hyper-V</a:t>
            </a:r>
            <a:endParaRPr lang="en-US" sz="3200" dirty="0">
              <a:solidFill>
                <a:srgbClr val="34428A"/>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701040" y="1994132"/>
            <a:ext cx="10652760" cy="3293209"/>
          </a:xfrm>
          <a:prstGeom prst="rect">
            <a:avLst/>
          </a:prstGeom>
          <a:noFill/>
        </p:spPr>
        <p:txBody>
          <a:bodyPr wrap="square" rtlCol="0">
            <a:spAutoFit/>
          </a:bodyPr>
          <a:lstStyle/>
          <a:p>
            <a:pPr marL="342900" indent="-342900">
              <a:buFont typeface="Arial" panose="020B0604020202020204" pitchFamily="34" charset="0"/>
              <a:buChar cha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У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клиентов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появляется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возможность аттестации ИС на базе  </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Hyper-V</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Windows </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Server</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 что существенно уменьшает затраты на проект</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a:solidFill>
                  <a:schemeClr val="tx1">
                    <a:lumMod val="65000"/>
                    <a:lumOff val="35000"/>
                  </a:schemeClr>
                </a:solidFill>
                <a:latin typeface="Segoe UI" panose="020B0502040204020203" pitchFamily="34" charset="0"/>
                <a:cs typeface="Segoe UI" panose="020B0502040204020203" pitchFamily="34" charset="0"/>
              </a:rPr>
              <a:t>Увеличивается эффективность вложений в </a:t>
            </a:r>
            <a:r>
              <a:rPr lang="en-US" sz="1600" dirty="0">
                <a:solidFill>
                  <a:schemeClr val="tx1">
                    <a:lumMod val="65000"/>
                    <a:lumOff val="35000"/>
                  </a:schemeClr>
                </a:solidFill>
                <a:latin typeface="Segoe UI" panose="020B0502040204020203" pitchFamily="34" charset="0"/>
                <a:cs typeface="Segoe UI" panose="020B0502040204020203" pitchFamily="34" charset="0"/>
              </a:rPr>
              <a:t>Windows Server</a:t>
            </a:r>
            <a:r>
              <a:rPr lang="ru-RU" sz="1600" dirty="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так как помимо </a:t>
            </a:r>
            <a:r>
              <a:rPr lang="ru-RU" sz="1600" dirty="0">
                <a:solidFill>
                  <a:schemeClr val="tx1">
                    <a:lumMod val="65000"/>
                    <a:lumOff val="35000"/>
                  </a:schemeClr>
                </a:solidFill>
                <a:latin typeface="Segoe UI" panose="020B0502040204020203" pitchFamily="34" charset="0"/>
                <a:cs typeface="Segoe UI" panose="020B0502040204020203" pitchFamily="34" charset="0"/>
              </a:rPr>
              <a:t>серверной ОС он становиться платформой виртуализации для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информационных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систем</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600" dirty="0">
                <a:solidFill>
                  <a:schemeClr val="tx1">
                    <a:lumMod val="65000"/>
                    <a:lumOff val="35000"/>
                  </a:schemeClr>
                </a:solidFill>
                <a:latin typeface="Segoe UI" panose="020B0502040204020203" pitchFamily="34" charset="0"/>
                <a:cs typeface="Segoe UI" panose="020B0502040204020203" pitchFamily="34" charset="0"/>
              </a:rPr>
              <a:t>5nine Cloud Security</a:t>
            </a:r>
            <a:r>
              <a:rPr lang="ru-RU" sz="1600" dirty="0">
                <a:solidFill>
                  <a:schemeClr val="tx1">
                    <a:lumMod val="65000"/>
                    <a:lumOff val="35000"/>
                  </a:schemeClr>
                </a:solidFill>
                <a:latin typeface="Segoe UI" panose="020B0502040204020203" pitchFamily="34" charset="0"/>
                <a:cs typeface="Segoe UI" panose="020B0502040204020203" pitchFamily="34" charset="0"/>
              </a:rPr>
              <a:t> обеспечивает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те </a:t>
            </a:r>
            <a:r>
              <a:rPr lang="ru-RU" sz="1600" dirty="0">
                <a:solidFill>
                  <a:schemeClr val="tx1">
                    <a:lumMod val="65000"/>
                    <a:lumOff val="35000"/>
                  </a:schemeClr>
                </a:solidFill>
                <a:latin typeface="Segoe UI" panose="020B0502040204020203" pitchFamily="34" charset="0"/>
                <a:cs typeface="Segoe UI" panose="020B0502040204020203" pitchFamily="34" charset="0"/>
              </a:rPr>
              <a:t>же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уровни  </a:t>
            </a:r>
            <a:r>
              <a:rPr lang="ru-RU" sz="1600" dirty="0">
                <a:solidFill>
                  <a:schemeClr val="tx1">
                    <a:lumMod val="65000"/>
                    <a:lumOff val="35000"/>
                  </a:schemeClr>
                </a:solidFill>
                <a:latin typeface="Segoe UI" panose="020B0502040204020203" pitchFamily="34" charset="0"/>
                <a:cs typeface="Segoe UI" panose="020B0502040204020203" pitchFamily="34" charset="0"/>
              </a:rPr>
              <a:t>защиты виртуальной среды, как аналогичные продукты для</a:t>
            </a:r>
            <a:r>
              <a:rPr lang="en-US" sz="1600" dirty="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других платформ виртуализации, </a:t>
            </a:r>
            <a:r>
              <a:rPr lang="ru-RU" sz="1600" dirty="0">
                <a:solidFill>
                  <a:schemeClr val="tx1">
                    <a:lumMod val="65000"/>
                    <a:lumOff val="35000"/>
                  </a:schemeClr>
                </a:solidFill>
                <a:latin typeface="Segoe UI" panose="020B0502040204020203" pitchFamily="34" charset="0"/>
                <a:cs typeface="Segoe UI" panose="020B0502040204020203" pitchFamily="34" charset="0"/>
              </a:rPr>
              <a:t>используя интеграцию в </a:t>
            </a:r>
            <a:r>
              <a:rPr lang="en-US" sz="1600" dirty="0">
                <a:solidFill>
                  <a:schemeClr val="tx1">
                    <a:lumMod val="65000"/>
                    <a:lumOff val="35000"/>
                  </a:schemeClr>
                </a:solidFill>
                <a:latin typeface="Segoe UI" panose="020B0502040204020203" pitchFamily="34" charset="0"/>
                <a:cs typeface="Segoe UI" panose="020B0502040204020203" pitchFamily="34" charset="0"/>
              </a:rPr>
              <a:t>Hyper-V Extensible </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Switch</a:t>
            </a:r>
            <a:endParaRPr lang="ru-RU" sz="1600" dirty="0" smtClean="0">
              <a:solidFill>
                <a:schemeClr val="tx1">
                  <a:lumMod val="65000"/>
                  <a:lumOff val="35000"/>
                </a:schemeClr>
              </a:solidFill>
              <a:latin typeface="Segoe UI" panose="020B0502040204020203" pitchFamily="34" charset="0"/>
              <a:cs typeface="Segoe UI" panose="020B0502040204020203" pitchFamily="34" charset="0"/>
            </a:endParaRPr>
          </a:p>
          <a:p>
            <a:r>
              <a:rPr lang="ru-RU" sz="1600" dirty="0" smtClean="0">
                <a:solidFill>
                  <a:schemeClr val="tx1">
                    <a:lumMod val="65000"/>
                    <a:lumOff val="35000"/>
                  </a:schemeClr>
                </a:solidFill>
                <a:latin typeface="Segoe UI" panose="020B0502040204020203" pitchFamily="34" charset="0"/>
                <a:cs typeface="Segoe UI" panose="020B0502040204020203" pitchFamily="34" charset="0"/>
              </a:rPr>
              <a:t> </a:t>
            </a: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a:solidFill>
                  <a:schemeClr val="tx1">
                    <a:lumMod val="65000"/>
                    <a:lumOff val="35000"/>
                  </a:schemeClr>
                </a:solidFill>
                <a:latin typeface="Segoe UI" panose="020B0502040204020203" pitchFamily="34" charset="0"/>
                <a:cs typeface="Segoe UI" panose="020B0502040204020203" pitchFamily="34" charset="0"/>
              </a:rPr>
              <a:t>Стоимость решения от </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5nine</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Software </a:t>
            </a:r>
            <a:r>
              <a:rPr lang="ru-RU" sz="1600" dirty="0">
                <a:solidFill>
                  <a:schemeClr val="tx1">
                    <a:lumMod val="65000"/>
                    <a:lumOff val="35000"/>
                  </a:schemeClr>
                </a:solidFill>
                <a:latin typeface="Segoe UI" panose="020B0502040204020203" pitchFamily="34" charset="0"/>
                <a:cs typeface="Segoe UI" panose="020B0502040204020203" pitchFamily="34" charset="0"/>
              </a:rPr>
              <a:t>в разы дешевле аналогичных  продуктов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для других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гипервизоров</a:t>
            </a:r>
          </a:p>
          <a:p>
            <a:pPr marL="342900" indent="-342900">
              <a:buFont typeface="Arial" panose="020B0604020202020204" pitchFamily="34" charset="0"/>
              <a:buChar char="•"/>
            </a:pPr>
            <a:endParaRPr lang="ru-RU"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Продукт разрабатывается в России и помогает замещать импортные СЗИ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 </a:t>
            </a: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p:txBody>
      </p:sp>
      <p:grpSp>
        <p:nvGrpSpPr>
          <p:cNvPr id="15" name="Group 14"/>
          <p:cNvGrpSpPr/>
          <p:nvPr/>
        </p:nvGrpSpPr>
        <p:grpSpPr>
          <a:xfrm>
            <a:off x="736578" y="6027717"/>
            <a:ext cx="3468438" cy="626886"/>
            <a:chOff x="736578" y="6097180"/>
            <a:chExt cx="3468438" cy="626886"/>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22036" b="22368"/>
            <a:stretch/>
          </p:blipFill>
          <p:spPr>
            <a:xfrm>
              <a:off x="736578" y="6224366"/>
              <a:ext cx="880007" cy="36693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85" y="6097180"/>
              <a:ext cx="2588431" cy="626886"/>
            </a:xfrm>
            <a:prstGeom prst="rect">
              <a:avLst/>
            </a:prstGeom>
          </p:spPr>
        </p:pic>
      </p:grpSp>
      <p:sp>
        <p:nvSpPr>
          <p:cNvPr id="18" name="Rectangle 17"/>
          <p:cNvSpPr/>
          <p:nvPr/>
        </p:nvSpPr>
        <p:spPr>
          <a:xfrm>
            <a:off x="10778490" y="6154902"/>
            <a:ext cx="575310" cy="703097"/>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15650" y="6236937"/>
            <a:ext cx="381000" cy="369332"/>
          </a:xfrm>
          <a:prstGeom prst="rect">
            <a:avLst/>
          </a:prstGeom>
          <a:noFill/>
        </p:spPr>
        <p:txBody>
          <a:bodyPr wrap="square" rtlCol="0">
            <a:spAutoFit/>
          </a:bodyPr>
          <a:lstStyle/>
          <a:p>
            <a:r>
              <a:rPr lang="en-US" dirty="0" smtClean="0">
                <a:solidFill>
                  <a:schemeClr val="bg1"/>
                </a:solidFill>
                <a:latin typeface="Segoe UI" panose="020B0502040204020203" pitchFamily="34" charset="0"/>
                <a:cs typeface="Segoe UI" panose="020B0502040204020203" pitchFamily="34" charset="0"/>
              </a:rPr>
              <a:t>8</a:t>
            </a:r>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4929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66725"/>
            <a:ext cx="10668000" cy="1077218"/>
          </a:xfrm>
          <a:prstGeom prst="rect">
            <a:avLst/>
          </a:prstGeom>
          <a:noFill/>
        </p:spPr>
        <p:txBody>
          <a:bodyPr wrap="square" rtlCol="0">
            <a:spAutoFit/>
          </a:bodyPr>
          <a:lstStyle/>
          <a:p>
            <a:r>
              <a:rPr lang="ru-RU" sz="3200" dirty="0" smtClean="0">
                <a:solidFill>
                  <a:srgbClr val="34428A"/>
                </a:solidFill>
                <a:latin typeface="Segoe UI Light" panose="020B0502040204020203" pitchFamily="34" charset="0"/>
                <a:cs typeface="Segoe UI Light" panose="020B0502040204020203" pitchFamily="34" charset="0"/>
              </a:rPr>
              <a:t>Законодательство РФ по </a:t>
            </a:r>
            <a:r>
              <a:rPr lang="ru-RU" sz="3200" dirty="0">
                <a:solidFill>
                  <a:srgbClr val="34428A"/>
                </a:solidFill>
                <a:latin typeface="Segoe UI Light" panose="020B0502040204020203" pitchFamily="34" charset="0"/>
                <a:cs typeface="Segoe UI Light" panose="020B0502040204020203" pitchFamily="34" charset="0"/>
              </a:rPr>
              <a:t>информационной</a:t>
            </a:r>
            <a:br>
              <a:rPr lang="ru-RU" sz="3200" dirty="0">
                <a:solidFill>
                  <a:srgbClr val="34428A"/>
                </a:solidFill>
                <a:latin typeface="Segoe UI Light" panose="020B0502040204020203" pitchFamily="34" charset="0"/>
                <a:cs typeface="Segoe UI Light" panose="020B0502040204020203" pitchFamily="34" charset="0"/>
              </a:rPr>
            </a:br>
            <a:r>
              <a:rPr lang="ru-RU" sz="3200" dirty="0" smtClean="0">
                <a:solidFill>
                  <a:srgbClr val="34428A"/>
                </a:solidFill>
                <a:latin typeface="Segoe UI Light" panose="020B0502040204020203" pitchFamily="34" charset="0"/>
                <a:cs typeface="Segoe UI Light" panose="020B0502040204020203" pitchFamily="34" charset="0"/>
              </a:rPr>
              <a:t>безопасности </a:t>
            </a:r>
            <a:r>
              <a:rPr lang="ru-RU" sz="3200" dirty="0">
                <a:solidFill>
                  <a:srgbClr val="34428A"/>
                </a:solidFill>
                <a:latin typeface="Segoe UI Light" panose="020B0502040204020203" pitchFamily="34" charset="0"/>
                <a:cs typeface="Segoe UI Light" panose="020B0502040204020203" pitchFamily="34" charset="0"/>
              </a:rPr>
              <a:t>и персональным данным</a:t>
            </a:r>
            <a:endParaRPr lang="en-US" sz="3200" dirty="0">
              <a:solidFill>
                <a:srgbClr val="34428A"/>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701040" y="2007678"/>
            <a:ext cx="9738360" cy="3077766"/>
          </a:xfrm>
          <a:prstGeom prst="rect">
            <a:avLst/>
          </a:prstGeom>
          <a:noFill/>
        </p:spPr>
        <p:txBody>
          <a:bodyPr wrap="square" rtlCol="0">
            <a:spAutoFit/>
          </a:bodyPr>
          <a:lstStyle/>
          <a:p>
            <a:pPr lvl="0" defTabSz="914099" fontAlgn="base">
              <a:spcBef>
                <a:spcPct val="0"/>
              </a:spcBef>
              <a:spcAft>
                <a:spcPct val="0"/>
              </a:spcAft>
              <a:defRPr/>
            </a:pPr>
            <a:r>
              <a:rPr lang="ru-RU" sz="1600" b="1" dirty="0" smtClean="0">
                <a:solidFill>
                  <a:schemeClr val="tx1">
                    <a:lumMod val="65000"/>
                    <a:lumOff val="35000"/>
                  </a:schemeClr>
                </a:solidFill>
                <a:latin typeface="Segoe UI" panose="020B0502040204020203" pitchFamily="34" charset="0"/>
                <a:cs typeface="Segoe UI" panose="020B0502040204020203" pitchFamily="34" charset="0"/>
              </a:rPr>
              <a:t>Действующие </a:t>
            </a:r>
            <a:r>
              <a:rPr lang="ru-RU" sz="1600" b="1" dirty="0">
                <a:solidFill>
                  <a:schemeClr val="tx1">
                    <a:lumMod val="65000"/>
                    <a:lumOff val="35000"/>
                  </a:schemeClr>
                </a:solidFill>
                <a:latin typeface="Segoe UI" panose="020B0502040204020203" pitchFamily="34" charset="0"/>
                <a:cs typeface="Segoe UI" panose="020B0502040204020203" pitchFamily="34" charset="0"/>
              </a:rPr>
              <a:t>законы и ведомственные акты, регулирующие  защиту </a:t>
            </a:r>
            <a:r>
              <a:rPr lang="ru-RU" sz="1600" b="1" dirty="0" smtClean="0">
                <a:solidFill>
                  <a:schemeClr val="tx1">
                    <a:lumMod val="65000"/>
                    <a:lumOff val="35000"/>
                  </a:schemeClr>
                </a:solidFill>
                <a:latin typeface="Segoe UI" panose="020B0502040204020203" pitchFamily="34" charset="0"/>
                <a:cs typeface="Segoe UI" panose="020B0502040204020203" pitchFamily="34" charset="0"/>
              </a:rPr>
              <a:t>информации</a:t>
            </a:r>
            <a:endParaRPr lang="ru-RU" sz="1600" b="1" dirty="0">
              <a:solidFill>
                <a:schemeClr val="tx1">
                  <a:lumMod val="65000"/>
                  <a:lumOff val="35000"/>
                </a:schemeClr>
              </a:solidFill>
              <a:latin typeface="Segoe UI" panose="020B0502040204020203" pitchFamily="34" charset="0"/>
              <a:cs typeface="Segoe UI" panose="020B0502040204020203" pitchFamily="34" charset="0"/>
            </a:endParaRPr>
          </a:p>
          <a:p>
            <a:pPr lvl="0" defTabSz="914099" fontAlgn="base">
              <a:spcBef>
                <a:spcPct val="0"/>
              </a:spcBef>
              <a:spcAft>
                <a:spcPct val="0"/>
              </a:spcAft>
              <a:defRP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defTabSz="914099" fontAlgn="base">
              <a:spcBef>
                <a:spcPct val="0"/>
              </a:spcBef>
              <a:spcAft>
                <a:spcPct val="0"/>
              </a:spcAft>
              <a:buFont typeface="Arial" panose="020B0604020202020204" pitchFamily="34" charset="0"/>
              <a:buChar char="•"/>
              <a:defRP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defTabSz="914099" fontAlgn="base">
              <a:spcBef>
                <a:spcPct val="0"/>
              </a:spcBef>
              <a:spcAft>
                <a:spcPct val="0"/>
              </a:spcAft>
              <a:buFont typeface="Arial" panose="020B0604020202020204" pitchFamily="34" charset="0"/>
              <a:buChar char="•"/>
              <a:defRPr/>
            </a:pPr>
            <a:r>
              <a:rPr lang="ru-RU" sz="1600" dirty="0">
                <a:solidFill>
                  <a:schemeClr val="tx1">
                    <a:lumMod val="65000"/>
                    <a:lumOff val="35000"/>
                  </a:schemeClr>
                </a:solidFill>
                <a:latin typeface="Segoe UI" panose="020B0502040204020203" pitchFamily="34" charset="0"/>
                <a:cs typeface="Segoe UI" panose="020B0502040204020203" pitchFamily="34" charset="0"/>
              </a:rPr>
              <a:t>Федеральный закон от 27.07.2006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г. № </a:t>
            </a:r>
            <a:r>
              <a:rPr lang="ru-RU" sz="1600" dirty="0">
                <a:solidFill>
                  <a:schemeClr val="tx1">
                    <a:lumMod val="65000"/>
                    <a:lumOff val="35000"/>
                  </a:schemeClr>
                </a:solidFill>
                <a:latin typeface="Segoe UI" panose="020B0502040204020203" pitchFamily="34" charset="0"/>
                <a:cs typeface="Segoe UI" panose="020B0502040204020203" pitchFamily="34" charset="0"/>
              </a:rPr>
              <a:t>152-ФЗ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«О </a:t>
            </a:r>
            <a:r>
              <a:rPr lang="ru-RU" sz="1600" dirty="0">
                <a:solidFill>
                  <a:schemeClr val="tx1">
                    <a:lumMod val="65000"/>
                    <a:lumOff val="35000"/>
                  </a:schemeClr>
                </a:solidFill>
                <a:latin typeface="Segoe UI" panose="020B0502040204020203" pitchFamily="34" charset="0"/>
                <a:cs typeface="Segoe UI" panose="020B0502040204020203" pitchFamily="34" charset="0"/>
              </a:rPr>
              <a:t>персональных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данных»</a:t>
            </a: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285750" lvl="0" indent="-285750" defTabSz="914099" fontAlgn="base">
              <a:spcBef>
                <a:spcPct val="0"/>
              </a:spcBef>
              <a:spcAft>
                <a:spcPct val="0"/>
              </a:spcAft>
              <a:buFont typeface="Arial" panose="020B0604020202020204" pitchFamily="34" charset="0"/>
              <a:buChar char="•"/>
              <a:defRP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285750" lvl="0" indent="-285750" defTabSz="914099" fontAlgn="base">
              <a:spcBef>
                <a:spcPct val="0"/>
              </a:spcBef>
              <a:spcAft>
                <a:spcPct val="0"/>
              </a:spcAft>
              <a:buFont typeface="Arial" panose="020B0604020202020204" pitchFamily="34" charset="0"/>
              <a:buChar char="•"/>
              <a:defRPr/>
            </a:pPr>
            <a:r>
              <a:rPr lang="ru-RU" sz="1600" dirty="0">
                <a:solidFill>
                  <a:schemeClr val="tx1">
                    <a:lumMod val="65000"/>
                    <a:lumOff val="35000"/>
                  </a:schemeClr>
                </a:solidFill>
                <a:latin typeface="Segoe UI" panose="020B0502040204020203" pitchFamily="34" charset="0"/>
                <a:cs typeface="Segoe UI" panose="020B0502040204020203" pitchFamily="34" charset="0"/>
              </a:rPr>
              <a:t>Приказ №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17</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ФСТЭК «Об </a:t>
            </a:r>
            <a:r>
              <a:rPr lang="ru-RU" sz="1600" dirty="0">
                <a:solidFill>
                  <a:schemeClr val="tx1">
                    <a:lumMod val="65000"/>
                    <a:lumOff val="35000"/>
                  </a:schemeClr>
                </a:solidFill>
                <a:latin typeface="Segoe UI" panose="020B0502040204020203" pitchFamily="34" charset="0"/>
                <a:cs typeface="Segoe UI" panose="020B0502040204020203" pitchFamily="34" charset="0"/>
              </a:rPr>
              <a:t>утверждении требований о защите информации, не составляющей государственную тайну, содержащейся в государственных информационных системах</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a:t>
            </a:r>
            <a:br>
              <a:rPr lang="ru-RU" sz="1600" dirty="0" smtClean="0">
                <a:solidFill>
                  <a:schemeClr val="tx1">
                    <a:lumMod val="65000"/>
                    <a:lumOff val="35000"/>
                  </a:schemeClr>
                </a:solidFill>
                <a:latin typeface="Segoe UI" panose="020B0502040204020203" pitchFamily="34" charset="0"/>
                <a:cs typeface="Segoe UI" panose="020B0502040204020203" pitchFamily="34" charset="0"/>
              </a:rPr>
            </a:b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от </a:t>
            </a:r>
            <a:r>
              <a:rPr lang="ru-RU" sz="1600" dirty="0">
                <a:solidFill>
                  <a:schemeClr val="tx1">
                    <a:lumMod val="65000"/>
                    <a:lumOff val="35000"/>
                  </a:schemeClr>
                </a:solidFill>
                <a:latin typeface="Segoe UI" panose="020B0502040204020203" pitchFamily="34" charset="0"/>
                <a:cs typeface="Segoe UI" panose="020B0502040204020203" pitchFamily="34" charset="0"/>
              </a:rPr>
              <a:t>11 февраля 2013 г.</a:t>
            </a:r>
          </a:p>
          <a:p>
            <a:pPr marL="285750" lvl="0" indent="-285750" defTabSz="914099" fontAlgn="base">
              <a:spcBef>
                <a:spcPct val="0"/>
              </a:spcBef>
              <a:spcAft>
                <a:spcPct val="0"/>
              </a:spcAft>
              <a:buFont typeface="Arial" panose="020B0604020202020204" pitchFamily="34" charset="0"/>
              <a:buChar char="•"/>
              <a:defRP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285750" lvl="0" indent="-285750" defTabSz="914099" fontAlgn="base">
              <a:spcBef>
                <a:spcPct val="0"/>
              </a:spcBef>
              <a:spcAft>
                <a:spcPct val="0"/>
              </a:spcAft>
              <a:buFont typeface="Arial" panose="020B0604020202020204" pitchFamily="34" charset="0"/>
              <a:buChar char="•"/>
              <a:defRPr/>
            </a:pPr>
            <a:r>
              <a:rPr lang="ru-RU" sz="1600" dirty="0">
                <a:solidFill>
                  <a:schemeClr val="tx1">
                    <a:lumMod val="65000"/>
                    <a:lumOff val="35000"/>
                  </a:schemeClr>
                </a:solidFill>
                <a:latin typeface="Segoe UI" panose="020B0502040204020203" pitchFamily="34" charset="0"/>
                <a:cs typeface="Segoe UI" panose="020B0502040204020203" pitchFamily="34" charset="0"/>
              </a:rPr>
              <a:t>Приказ № 21 ФСТЭК  «Об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данных» от </a:t>
            </a:r>
            <a:r>
              <a:rPr lang="ru-RU" sz="1600" dirty="0">
                <a:solidFill>
                  <a:schemeClr val="tx1">
                    <a:lumMod val="65000"/>
                    <a:lumOff val="35000"/>
                  </a:schemeClr>
                </a:solidFill>
                <a:latin typeface="Segoe UI" panose="020B0502040204020203" pitchFamily="34" charset="0"/>
                <a:cs typeface="Segoe UI" panose="020B0502040204020203" pitchFamily="34" charset="0"/>
              </a:rPr>
              <a:t>18 февраля 2013 г. </a:t>
            </a:r>
          </a:p>
        </p:txBody>
      </p:sp>
      <p:grpSp>
        <p:nvGrpSpPr>
          <p:cNvPr id="10" name="Group 9"/>
          <p:cNvGrpSpPr/>
          <p:nvPr/>
        </p:nvGrpSpPr>
        <p:grpSpPr>
          <a:xfrm>
            <a:off x="736578" y="6027717"/>
            <a:ext cx="3468438" cy="626886"/>
            <a:chOff x="736578" y="6097180"/>
            <a:chExt cx="3468438" cy="626886"/>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22036" b="22368"/>
            <a:stretch/>
          </p:blipFill>
          <p:spPr>
            <a:xfrm>
              <a:off x="736578" y="6224366"/>
              <a:ext cx="880007" cy="36693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85" y="6097180"/>
              <a:ext cx="2588431" cy="626886"/>
            </a:xfrm>
            <a:prstGeom prst="rect">
              <a:avLst/>
            </a:prstGeom>
          </p:spPr>
        </p:pic>
      </p:grpSp>
      <p:sp>
        <p:nvSpPr>
          <p:cNvPr id="13" name="Rectangle 12"/>
          <p:cNvSpPr/>
          <p:nvPr/>
        </p:nvSpPr>
        <p:spPr>
          <a:xfrm>
            <a:off x="10778490" y="6154902"/>
            <a:ext cx="575310" cy="703097"/>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915650" y="6236937"/>
            <a:ext cx="381000" cy="369332"/>
          </a:xfrm>
          <a:prstGeom prst="rect">
            <a:avLst/>
          </a:prstGeom>
          <a:noFill/>
        </p:spPr>
        <p:txBody>
          <a:bodyPr wrap="square" rtlCol="0">
            <a:spAutoFit/>
          </a:bodyPr>
          <a:lstStyle/>
          <a:p>
            <a:r>
              <a:rPr lang="en-US" dirty="0" smtClean="0">
                <a:solidFill>
                  <a:schemeClr val="bg1"/>
                </a:solidFill>
                <a:latin typeface="Segoe UI" panose="020B0502040204020203" pitchFamily="34" charset="0"/>
                <a:cs typeface="Segoe UI" panose="020B0502040204020203" pitchFamily="34" charset="0"/>
              </a:rPr>
              <a:t>9</a:t>
            </a:r>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51393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799" y="466725"/>
            <a:ext cx="10668002" cy="1077218"/>
          </a:xfrm>
          <a:prstGeom prst="rect">
            <a:avLst/>
          </a:prstGeom>
          <a:noFill/>
        </p:spPr>
        <p:txBody>
          <a:bodyPr wrap="square" rtlCol="0">
            <a:spAutoFit/>
          </a:bodyPr>
          <a:lstStyle/>
          <a:p>
            <a:r>
              <a:rPr lang="en-US" sz="3200" dirty="0">
                <a:solidFill>
                  <a:srgbClr val="34428A"/>
                </a:solidFill>
                <a:latin typeface="Segoe UI Light" panose="020B0502040204020203" pitchFamily="34" charset="0"/>
                <a:cs typeface="Segoe UI Light" panose="020B0502040204020203" pitchFamily="34" charset="0"/>
              </a:rPr>
              <a:t>Windows Server Hyper-V </a:t>
            </a:r>
            <a:r>
              <a:rPr lang="ru-RU" sz="3200" dirty="0">
                <a:solidFill>
                  <a:srgbClr val="34428A"/>
                </a:solidFill>
                <a:latin typeface="Segoe UI Light" panose="020B0502040204020203" pitchFamily="34" charset="0"/>
                <a:cs typeface="Segoe UI Light" panose="020B0502040204020203" pitchFamily="34" charset="0"/>
              </a:rPr>
              <a:t>и </a:t>
            </a:r>
            <a:r>
              <a:rPr lang="en-US" sz="3200" dirty="0">
                <a:solidFill>
                  <a:srgbClr val="34428A"/>
                </a:solidFill>
                <a:latin typeface="Segoe UI Light" panose="020B0502040204020203" pitchFamily="34" charset="0"/>
                <a:cs typeface="Segoe UI Light" panose="020B0502040204020203" pitchFamily="34" charset="0"/>
              </a:rPr>
              <a:t>5nine Cloud Security </a:t>
            </a:r>
            <a:r>
              <a:rPr lang="ru-RU" sz="3200" dirty="0" smtClean="0">
                <a:solidFill>
                  <a:srgbClr val="34428A"/>
                </a:solidFill>
                <a:latin typeface="Segoe UI Light" panose="020B0502040204020203" pitchFamily="34" charset="0"/>
                <a:cs typeface="Segoe UI Light" panose="020B0502040204020203" pitchFamily="34" charset="0"/>
              </a:rPr>
              <a:t>для</a:t>
            </a:r>
          </a:p>
          <a:p>
            <a:r>
              <a:rPr lang="en-US" sz="3200" dirty="0" smtClean="0">
                <a:solidFill>
                  <a:srgbClr val="34428A"/>
                </a:solidFill>
                <a:latin typeface="Segoe UI Light" panose="020B0502040204020203" pitchFamily="34" charset="0"/>
                <a:cs typeface="Segoe UI Light" panose="020B0502040204020203" pitchFamily="34" charset="0"/>
              </a:rPr>
              <a:t>Hyper-V </a:t>
            </a:r>
            <a:r>
              <a:rPr lang="ru-RU" sz="3200" dirty="0" smtClean="0">
                <a:solidFill>
                  <a:srgbClr val="34428A"/>
                </a:solidFill>
                <a:latin typeface="Segoe UI Light" panose="020B0502040204020203" pitchFamily="34" charset="0"/>
                <a:cs typeface="Segoe UI Light" panose="020B0502040204020203" pitchFamily="34" charset="0"/>
              </a:rPr>
              <a:t>для выполнения Приказов </a:t>
            </a:r>
            <a:r>
              <a:rPr lang="ru-RU" sz="3200" dirty="0">
                <a:solidFill>
                  <a:srgbClr val="34428A"/>
                </a:solidFill>
                <a:latin typeface="Segoe UI Light" panose="020B0502040204020203" pitchFamily="34" charset="0"/>
                <a:cs typeface="Segoe UI Light" panose="020B0502040204020203" pitchFamily="34" charset="0"/>
              </a:rPr>
              <a:t>ФСТЭК № 17 </a:t>
            </a:r>
            <a:r>
              <a:rPr lang="ru-RU" sz="3200" dirty="0" smtClean="0">
                <a:solidFill>
                  <a:srgbClr val="34428A"/>
                </a:solidFill>
                <a:latin typeface="Segoe UI Light" panose="020B0502040204020203" pitchFamily="34" charset="0"/>
                <a:cs typeface="Segoe UI Light" panose="020B0502040204020203" pitchFamily="34" charset="0"/>
              </a:rPr>
              <a:t>и </a:t>
            </a:r>
            <a:r>
              <a:rPr lang="ru-RU" sz="3200" dirty="0">
                <a:solidFill>
                  <a:srgbClr val="34428A"/>
                </a:solidFill>
                <a:latin typeface="Segoe UI Light" panose="020B0502040204020203" pitchFamily="34" charset="0"/>
                <a:cs typeface="Segoe UI Light" panose="020B0502040204020203" pitchFamily="34" charset="0"/>
              </a:rPr>
              <a:t>№ </a:t>
            </a:r>
            <a:r>
              <a:rPr lang="ru-RU" sz="3200" dirty="0" smtClean="0">
                <a:solidFill>
                  <a:srgbClr val="34428A"/>
                </a:solidFill>
                <a:latin typeface="Segoe UI Light" panose="020B0502040204020203" pitchFamily="34" charset="0"/>
                <a:cs typeface="Segoe UI Light" panose="020B0502040204020203" pitchFamily="34" charset="0"/>
              </a:rPr>
              <a:t>21</a:t>
            </a:r>
            <a:endParaRPr lang="en-US" sz="3200" dirty="0">
              <a:solidFill>
                <a:srgbClr val="34428A"/>
              </a:solidFill>
              <a:latin typeface="Segoe UI Light" panose="020B0502040204020203" pitchFamily="34" charset="0"/>
              <a:cs typeface="Segoe UI Light" panose="020B05020402040202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17248062"/>
              </p:ext>
            </p:extLst>
          </p:nvPr>
        </p:nvGraphicFramePr>
        <p:xfrm>
          <a:off x="800100" y="1737168"/>
          <a:ext cx="10572331" cy="4145280"/>
        </p:xfrm>
        <a:graphic>
          <a:graphicData uri="http://schemas.openxmlformats.org/drawingml/2006/table">
            <a:tbl>
              <a:tblPr bandRow="1">
                <a:effectLst/>
                <a:tableStyleId>{5C22544A-7EE6-4342-B048-85BDC9FD1C3A}</a:tableStyleId>
              </a:tblPr>
              <a:tblGrid>
                <a:gridCol w="1538759"/>
                <a:gridCol w="3398154"/>
                <a:gridCol w="363750"/>
                <a:gridCol w="371475"/>
                <a:gridCol w="390525"/>
                <a:gridCol w="352425"/>
                <a:gridCol w="4157243"/>
              </a:tblGrid>
              <a:tr h="412151">
                <a:tc rowSpan="2">
                  <a:txBody>
                    <a:bodyPr/>
                    <a:lstStyle/>
                    <a:p>
                      <a:pPr marL="0" algn="ctr" defTabSz="914400" rtl="0" eaLnBrk="1" latinLnBrk="0" hangingPunct="1"/>
                      <a:r>
                        <a:rPr lang="ru-RU" sz="800" b="1" kern="1200" dirty="0" smtClean="0">
                          <a:solidFill>
                            <a:schemeClr val="lt1"/>
                          </a:solidFill>
                          <a:latin typeface="Segoe UI" panose="020B0502040204020203" pitchFamily="34" charset="0"/>
                          <a:ea typeface="+mn-ea"/>
                          <a:cs typeface="Segoe UI" panose="020B0502040204020203" pitchFamily="34" charset="0"/>
                        </a:rPr>
                        <a:t>Условное обозначение и номер меры</a:t>
                      </a:r>
                      <a:endParaRPr lang="en-US" sz="800" b="1" kern="1200" dirty="0" smtClean="0">
                        <a:solidFill>
                          <a:schemeClr val="lt1"/>
                        </a:solidFill>
                        <a:latin typeface="Segoe UI" panose="020B0502040204020203" pitchFamily="34" charset="0"/>
                        <a:ea typeface="+mn-ea"/>
                        <a:cs typeface="Segoe UI" panose="020B0502040204020203" pitchFamily="34" charset="0"/>
                      </a:endParaRPr>
                    </a:p>
                  </a:txBody>
                  <a:tcPr marT="91440" marB="91440" anchor="ctr">
                    <a:solidFill>
                      <a:srgbClr val="34428A"/>
                    </a:solidFill>
                  </a:tcPr>
                </a:tc>
                <a:tc rowSpan="2">
                  <a:txBody>
                    <a:bodyPr/>
                    <a:lstStyle/>
                    <a:p>
                      <a:pPr marL="0" algn="ctr" defTabSz="914400" rtl="0" eaLnBrk="1" latinLnBrk="0" hangingPunct="1"/>
                      <a:r>
                        <a:rPr lang="ru-RU" sz="800" b="1" kern="1200" dirty="0" smtClean="0">
                          <a:solidFill>
                            <a:schemeClr val="lt1"/>
                          </a:solidFill>
                          <a:latin typeface="Segoe UI" panose="020B0502040204020203" pitchFamily="34" charset="0"/>
                          <a:ea typeface="+mn-ea"/>
                          <a:cs typeface="Segoe UI" panose="020B0502040204020203" pitchFamily="34" charset="0"/>
                        </a:rPr>
                        <a:t>Меры защиты информации</a:t>
                      </a:r>
                      <a:br>
                        <a:rPr lang="ru-RU" sz="800" b="1" kern="1200" dirty="0" smtClean="0">
                          <a:solidFill>
                            <a:schemeClr val="lt1"/>
                          </a:solidFill>
                          <a:latin typeface="Segoe UI" panose="020B0502040204020203" pitchFamily="34" charset="0"/>
                          <a:ea typeface="+mn-ea"/>
                          <a:cs typeface="Segoe UI" panose="020B0502040204020203" pitchFamily="34" charset="0"/>
                        </a:rPr>
                      </a:br>
                      <a:r>
                        <a:rPr lang="ru-RU" sz="800" b="1" kern="1200" dirty="0" smtClean="0">
                          <a:solidFill>
                            <a:schemeClr val="lt1"/>
                          </a:solidFill>
                          <a:latin typeface="Segoe UI" panose="020B0502040204020203" pitchFamily="34" charset="0"/>
                          <a:ea typeface="+mn-ea"/>
                          <a:cs typeface="Segoe UI" panose="020B0502040204020203" pitchFamily="34" charset="0"/>
                        </a:rPr>
                        <a:t>в информационных системах</a:t>
                      </a:r>
                      <a:endParaRPr lang="en-US" sz="800" b="1" kern="1200" dirty="0">
                        <a:solidFill>
                          <a:schemeClr val="lt1"/>
                        </a:solidFill>
                        <a:latin typeface="Segoe UI" panose="020B0502040204020203" pitchFamily="34" charset="0"/>
                        <a:ea typeface="+mn-ea"/>
                        <a:cs typeface="Segoe UI" panose="020B0502040204020203" pitchFamily="34" charset="0"/>
                      </a:endParaRPr>
                    </a:p>
                  </a:txBody>
                  <a:tcPr marT="91440" marB="91440" anchor="ctr">
                    <a:solidFill>
                      <a:srgbClr val="34428A"/>
                    </a:solidFill>
                  </a:tcPr>
                </a:tc>
                <a:tc gridSpan="4">
                  <a:txBody>
                    <a:bodyPr/>
                    <a:lstStyle/>
                    <a:p>
                      <a:pPr marL="0" algn="ctr" defTabSz="914400" rtl="0" eaLnBrk="1" latinLnBrk="0" hangingPunct="1"/>
                      <a:r>
                        <a:rPr lang="ru-RU" sz="800" b="1" kern="1200" dirty="0" smtClean="0">
                          <a:solidFill>
                            <a:schemeClr val="lt1"/>
                          </a:solidFill>
                          <a:latin typeface="Segoe UI" panose="020B0502040204020203" pitchFamily="34" charset="0"/>
                          <a:ea typeface="+mn-ea"/>
                          <a:cs typeface="Segoe UI" panose="020B0502040204020203" pitchFamily="34" charset="0"/>
                        </a:rPr>
                        <a:t>Классы защищенности</a:t>
                      </a:r>
                      <a:br>
                        <a:rPr lang="ru-RU" sz="800" b="1" kern="1200" dirty="0" smtClean="0">
                          <a:solidFill>
                            <a:schemeClr val="lt1"/>
                          </a:solidFill>
                          <a:latin typeface="Segoe UI" panose="020B0502040204020203" pitchFamily="34" charset="0"/>
                          <a:ea typeface="+mn-ea"/>
                          <a:cs typeface="Segoe UI" panose="020B0502040204020203" pitchFamily="34" charset="0"/>
                        </a:rPr>
                      </a:br>
                      <a:r>
                        <a:rPr lang="ru-RU" sz="800" b="1" kern="1200" dirty="0" smtClean="0">
                          <a:solidFill>
                            <a:schemeClr val="lt1"/>
                          </a:solidFill>
                          <a:latin typeface="Segoe UI" panose="020B0502040204020203" pitchFamily="34" charset="0"/>
                          <a:ea typeface="+mn-ea"/>
                          <a:cs typeface="Segoe UI" panose="020B0502040204020203" pitchFamily="34" charset="0"/>
                        </a:rPr>
                        <a:t>информационной системы</a:t>
                      </a:r>
                      <a:endParaRPr lang="en-US" sz="800" b="1" kern="1200" dirty="0">
                        <a:solidFill>
                          <a:schemeClr val="lt1"/>
                        </a:solidFill>
                        <a:latin typeface="Segoe UI" panose="020B0502040204020203" pitchFamily="34" charset="0"/>
                        <a:ea typeface="+mn-ea"/>
                        <a:cs typeface="Segoe UI" panose="020B0502040204020203" pitchFamily="34" charset="0"/>
                      </a:endParaRPr>
                    </a:p>
                  </a:txBody>
                  <a:tcPr marT="91440" marB="91440" anchor="ctr">
                    <a:lnB w="12700" cap="flat" cmpd="sng" algn="ctr">
                      <a:solidFill>
                        <a:schemeClr val="bg1"/>
                      </a:solidFill>
                      <a:prstDash val="solid"/>
                      <a:round/>
                      <a:headEnd type="none" w="med" len="med"/>
                      <a:tailEnd type="none" w="med" len="med"/>
                    </a:lnB>
                    <a:solidFill>
                      <a:srgbClr val="34428A"/>
                    </a:solidFill>
                  </a:tcPr>
                </a:tc>
                <a:tc hMerge="1">
                  <a:txBody>
                    <a:bodyPr/>
                    <a:lstStyle/>
                    <a:p>
                      <a:pPr marL="0" algn="ctr" defTabSz="914400" rtl="0" eaLnBrk="1" latinLnBrk="0" hangingPunct="1"/>
                      <a:endParaRPr lang="en-US" sz="1400" b="1" kern="1200" dirty="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c hMerge="1">
                  <a:txBody>
                    <a:bodyPr/>
                    <a:lstStyle/>
                    <a:p>
                      <a:pPr marL="0" algn="ctr" defTabSz="914400" rtl="0" eaLnBrk="1" latinLnBrk="0" hangingPunct="1"/>
                      <a:endParaRPr lang="en-US" sz="1400" b="1" kern="1200" dirty="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c hMerge="1">
                  <a:txBody>
                    <a:bodyPr/>
                    <a:lstStyle/>
                    <a:p>
                      <a:pPr marL="0" algn="ctr" defTabSz="914400" rtl="0" eaLnBrk="1" latinLnBrk="0" hangingPunct="1"/>
                      <a:endParaRPr lang="en-US" sz="1400" b="1" kern="1200" dirty="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c rowSpan="2">
                  <a:txBody>
                    <a:bodyPr/>
                    <a:lstStyle/>
                    <a:p>
                      <a:pPr marL="0" algn="ctr" defTabSz="914400" rtl="0" eaLnBrk="1" latinLnBrk="0" hangingPunct="1"/>
                      <a:r>
                        <a:rPr lang="ru-RU" sz="800" b="1" kern="1200" dirty="0" smtClean="0">
                          <a:solidFill>
                            <a:schemeClr val="lt1"/>
                          </a:solidFill>
                          <a:latin typeface="Segoe UI" panose="020B0502040204020203" pitchFamily="34" charset="0"/>
                          <a:ea typeface="+mn-ea"/>
                          <a:cs typeface="Segoe UI" panose="020B0502040204020203" pitchFamily="34" charset="0"/>
                        </a:rPr>
                        <a:t>Как 5nine </a:t>
                      </a:r>
                      <a:r>
                        <a:rPr lang="ru-RU" sz="800" b="1" kern="1200" dirty="0" err="1" smtClean="0">
                          <a:solidFill>
                            <a:schemeClr val="lt1"/>
                          </a:solidFill>
                          <a:latin typeface="Segoe UI" panose="020B0502040204020203" pitchFamily="34" charset="0"/>
                          <a:ea typeface="+mn-ea"/>
                          <a:cs typeface="Segoe UI" panose="020B0502040204020203" pitchFamily="34" charset="0"/>
                        </a:rPr>
                        <a:t>Security</a:t>
                      </a:r>
                      <a:r>
                        <a:rPr lang="ru-RU" sz="800" b="1" kern="1200" dirty="0" smtClean="0">
                          <a:solidFill>
                            <a:schemeClr val="lt1"/>
                          </a:solidFill>
                          <a:latin typeface="Segoe UI" panose="020B0502040204020203" pitchFamily="34" charset="0"/>
                          <a:ea typeface="+mn-ea"/>
                          <a:cs typeface="Segoe UI" panose="020B0502040204020203" pitchFamily="34" charset="0"/>
                        </a:rPr>
                        <a:t> и экосистема </a:t>
                      </a:r>
                      <a:r>
                        <a:rPr lang="en-US" sz="800" b="1" kern="1200" baseline="0" dirty="0" smtClean="0">
                          <a:solidFill>
                            <a:schemeClr val="lt1"/>
                          </a:solidFill>
                          <a:latin typeface="Segoe UI" panose="020B0502040204020203" pitchFamily="34" charset="0"/>
                          <a:ea typeface="+mn-ea"/>
                          <a:cs typeface="Segoe UI" panose="020B0502040204020203" pitchFamily="34" charset="0"/>
                        </a:rPr>
                        <a:t>Microsoft </a:t>
                      </a:r>
                      <a:r>
                        <a:rPr lang="ru-RU" sz="800" b="1" kern="1200" dirty="0" err="1" smtClean="0">
                          <a:solidFill>
                            <a:schemeClr val="lt1"/>
                          </a:solidFill>
                          <a:latin typeface="Segoe UI" panose="020B0502040204020203" pitchFamily="34" charset="0"/>
                          <a:ea typeface="+mn-ea"/>
                          <a:cs typeface="Segoe UI" panose="020B0502040204020203" pitchFamily="34" charset="0"/>
                        </a:rPr>
                        <a:t>Windows</a:t>
                      </a:r>
                      <a:r>
                        <a:rPr lang="ru-RU" sz="800" b="1" kern="1200" dirty="0" smtClean="0">
                          <a:solidFill>
                            <a:schemeClr val="lt1"/>
                          </a:solidFill>
                          <a:latin typeface="Segoe UI" panose="020B0502040204020203" pitchFamily="34" charset="0"/>
                          <a:ea typeface="+mn-ea"/>
                          <a:cs typeface="Segoe UI" panose="020B0502040204020203" pitchFamily="34" charset="0"/>
                        </a:rPr>
                        <a:t> </a:t>
                      </a:r>
                      <a:r>
                        <a:rPr lang="ru-RU" sz="800" b="1" kern="1200" dirty="0" err="1" smtClean="0">
                          <a:solidFill>
                            <a:schemeClr val="lt1"/>
                          </a:solidFill>
                          <a:latin typeface="Segoe UI" panose="020B0502040204020203" pitchFamily="34" charset="0"/>
                          <a:ea typeface="+mn-ea"/>
                          <a:cs typeface="Segoe UI" panose="020B0502040204020203" pitchFamily="34" charset="0"/>
                        </a:rPr>
                        <a:t>Server</a:t>
                      </a:r>
                      <a:r>
                        <a:rPr lang="ru-RU" sz="800" b="1" kern="1200" dirty="0" smtClean="0">
                          <a:solidFill>
                            <a:schemeClr val="lt1"/>
                          </a:solidFill>
                          <a:latin typeface="Segoe UI" panose="020B0502040204020203" pitchFamily="34" charset="0"/>
                          <a:ea typeface="+mn-ea"/>
                          <a:cs typeface="Segoe UI" panose="020B0502040204020203" pitchFamily="34" charset="0"/>
                        </a:rPr>
                        <a:t> </a:t>
                      </a:r>
                      <a:r>
                        <a:rPr lang="ru-RU" sz="800" b="1" kern="1200" dirty="0" err="1" smtClean="0">
                          <a:solidFill>
                            <a:schemeClr val="lt1"/>
                          </a:solidFill>
                          <a:latin typeface="Segoe UI" panose="020B0502040204020203" pitchFamily="34" charset="0"/>
                          <a:ea typeface="+mn-ea"/>
                          <a:cs typeface="Segoe UI" panose="020B0502040204020203" pitchFamily="34" charset="0"/>
                        </a:rPr>
                        <a:t>Hyper</a:t>
                      </a:r>
                      <a:r>
                        <a:rPr lang="ru-RU" sz="800" b="1" kern="1200" dirty="0" smtClean="0">
                          <a:solidFill>
                            <a:schemeClr val="lt1"/>
                          </a:solidFill>
                          <a:latin typeface="Segoe UI" panose="020B0502040204020203" pitchFamily="34" charset="0"/>
                          <a:ea typeface="+mn-ea"/>
                          <a:cs typeface="Segoe UI" panose="020B0502040204020203" pitchFamily="34" charset="0"/>
                        </a:rPr>
                        <a:t>-V</a:t>
                      </a:r>
                      <a:br>
                        <a:rPr lang="ru-RU" sz="800" b="1" kern="1200" dirty="0" smtClean="0">
                          <a:solidFill>
                            <a:schemeClr val="lt1"/>
                          </a:solidFill>
                          <a:latin typeface="Segoe UI" panose="020B0502040204020203" pitchFamily="34" charset="0"/>
                          <a:ea typeface="+mn-ea"/>
                          <a:cs typeface="Segoe UI" panose="020B0502040204020203" pitchFamily="34" charset="0"/>
                        </a:rPr>
                      </a:br>
                      <a:r>
                        <a:rPr lang="ru-RU" sz="800" b="1" kern="1200" dirty="0" smtClean="0">
                          <a:solidFill>
                            <a:schemeClr val="lt1"/>
                          </a:solidFill>
                          <a:latin typeface="Segoe UI" panose="020B0502040204020203" pitchFamily="34" charset="0"/>
                          <a:ea typeface="+mn-ea"/>
                          <a:cs typeface="Segoe UI" panose="020B0502040204020203" pitchFamily="34" charset="0"/>
                        </a:rPr>
                        <a:t>помогает реализовать меры по обеспечению безопасности</a:t>
                      </a:r>
                      <a:endParaRPr lang="en-US" sz="800" b="1" kern="1200" dirty="0">
                        <a:solidFill>
                          <a:schemeClr val="lt1"/>
                        </a:solidFill>
                        <a:latin typeface="Segoe UI" panose="020B0502040204020203" pitchFamily="34" charset="0"/>
                        <a:ea typeface="+mn-ea"/>
                        <a:cs typeface="Segoe UI" panose="020B0502040204020203" pitchFamily="34" charset="0"/>
                      </a:endParaRPr>
                    </a:p>
                  </a:txBody>
                  <a:tcPr marT="91440" marB="91440" anchor="ctr">
                    <a:solidFill>
                      <a:srgbClr val="00B050"/>
                    </a:solidFill>
                  </a:tcPr>
                </a:tc>
              </a:tr>
              <a:tr h="0">
                <a:tc vMerge="1">
                  <a:txBody>
                    <a:bodyPr/>
                    <a:lstStyle/>
                    <a:p>
                      <a:pPr marL="0" algn="ctr" defTabSz="914400" rtl="0" eaLnBrk="1" latinLnBrk="0" hangingPunct="1"/>
                      <a:endParaRPr lang="en-US" sz="1400" b="1" kern="1200" dirty="0" smtClean="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c vMerge="1">
                  <a:txBody>
                    <a:bodyPr/>
                    <a:lstStyle/>
                    <a:p>
                      <a:pPr marL="0" algn="ctr" defTabSz="914400" rtl="0" eaLnBrk="1" latinLnBrk="0" hangingPunct="1"/>
                      <a:endParaRPr lang="en-US" sz="1400" b="1" kern="1200" dirty="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c>
                  <a:txBody>
                    <a:bodyPr/>
                    <a:lstStyle/>
                    <a:p>
                      <a:pPr marL="0" algn="ctr" defTabSz="914400" rtl="0" eaLnBrk="1" latinLnBrk="0" hangingPunct="1"/>
                      <a:r>
                        <a:rPr lang="ru-RU" sz="800" b="1" kern="1200" dirty="0" smtClean="0">
                          <a:ln>
                            <a:noFill/>
                          </a:ln>
                          <a:solidFill>
                            <a:schemeClr val="bg1"/>
                          </a:solidFill>
                          <a:latin typeface="Segoe UI" panose="020B0502040204020203" pitchFamily="34" charset="0"/>
                          <a:ea typeface="+mn-ea"/>
                          <a:cs typeface="Segoe UI" panose="020B0502040204020203" pitchFamily="34" charset="0"/>
                        </a:rPr>
                        <a:t>4</a:t>
                      </a:r>
                      <a:endParaRPr lang="en-US" sz="800" b="1" kern="1200" dirty="0">
                        <a:ln>
                          <a:noFill/>
                        </a:ln>
                        <a:solidFill>
                          <a:schemeClr val="bg1"/>
                        </a:solidFill>
                        <a:latin typeface="Segoe UI" panose="020B0502040204020203" pitchFamily="34" charset="0"/>
                        <a:ea typeface="+mn-ea"/>
                        <a:cs typeface="Segoe UI" panose="020B0502040204020203"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28A"/>
                    </a:solidFill>
                  </a:tcPr>
                </a:tc>
                <a:tc>
                  <a:txBody>
                    <a:bodyPr/>
                    <a:lstStyle/>
                    <a:p>
                      <a:pPr marL="0" algn="ctr" defTabSz="914400" rtl="0" eaLnBrk="1" latinLnBrk="0" hangingPunct="1"/>
                      <a:r>
                        <a:rPr lang="ru-RU" sz="800" b="1" kern="1200" dirty="0" smtClean="0">
                          <a:ln>
                            <a:noFill/>
                          </a:ln>
                          <a:solidFill>
                            <a:schemeClr val="bg1"/>
                          </a:solidFill>
                          <a:latin typeface="Segoe UI" panose="020B0502040204020203" pitchFamily="34" charset="0"/>
                          <a:ea typeface="+mn-ea"/>
                          <a:cs typeface="Segoe UI" panose="020B0502040204020203" pitchFamily="34" charset="0"/>
                        </a:rPr>
                        <a:t>3</a:t>
                      </a:r>
                      <a:endParaRPr lang="en-US" sz="800" b="1" kern="1200" dirty="0">
                        <a:ln>
                          <a:noFill/>
                        </a:ln>
                        <a:solidFill>
                          <a:schemeClr val="bg1"/>
                        </a:solidFill>
                        <a:latin typeface="Segoe UI" panose="020B0502040204020203" pitchFamily="34" charset="0"/>
                        <a:ea typeface="+mn-ea"/>
                        <a:cs typeface="Segoe UI" panose="020B0502040204020203"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28A"/>
                    </a:solidFill>
                  </a:tcPr>
                </a:tc>
                <a:tc>
                  <a:txBody>
                    <a:bodyPr/>
                    <a:lstStyle/>
                    <a:p>
                      <a:pPr marL="0" algn="ctr" defTabSz="914400" rtl="0" eaLnBrk="1" latinLnBrk="0" hangingPunct="1"/>
                      <a:r>
                        <a:rPr lang="ru-RU" sz="800" b="1" kern="1200" dirty="0" smtClean="0">
                          <a:ln>
                            <a:noFill/>
                          </a:ln>
                          <a:solidFill>
                            <a:schemeClr val="bg1"/>
                          </a:solidFill>
                          <a:latin typeface="Segoe UI" panose="020B0502040204020203" pitchFamily="34" charset="0"/>
                          <a:ea typeface="+mn-ea"/>
                          <a:cs typeface="Segoe UI" panose="020B0502040204020203" pitchFamily="34" charset="0"/>
                        </a:rPr>
                        <a:t>2</a:t>
                      </a:r>
                      <a:endParaRPr lang="en-US" sz="800" b="1" kern="1200" dirty="0">
                        <a:ln>
                          <a:noFill/>
                        </a:ln>
                        <a:solidFill>
                          <a:schemeClr val="bg1"/>
                        </a:solidFill>
                        <a:latin typeface="Segoe UI" panose="020B0502040204020203" pitchFamily="34" charset="0"/>
                        <a:ea typeface="+mn-ea"/>
                        <a:cs typeface="Segoe UI" panose="020B0502040204020203"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28A"/>
                    </a:solidFill>
                  </a:tcPr>
                </a:tc>
                <a:tc>
                  <a:txBody>
                    <a:bodyPr/>
                    <a:lstStyle/>
                    <a:p>
                      <a:pPr marL="0" algn="ctr" defTabSz="914400" rtl="0" eaLnBrk="1" latinLnBrk="0" hangingPunct="1"/>
                      <a:r>
                        <a:rPr lang="ru-RU" sz="800" b="1" kern="1200" dirty="0" smtClean="0">
                          <a:ln>
                            <a:noFill/>
                          </a:ln>
                          <a:solidFill>
                            <a:schemeClr val="bg1"/>
                          </a:solidFill>
                          <a:latin typeface="Segoe UI" panose="020B0502040204020203" pitchFamily="34" charset="0"/>
                          <a:ea typeface="+mn-ea"/>
                          <a:cs typeface="Segoe UI" panose="020B0502040204020203" pitchFamily="34" charset="0"/>
                        </a:rPr>
                        <a:t>1</a:t>
                      </a:r>
                      <a:endParaRPr lang="en-US" sz="800" b="1" kern="1200" dirty="0">
                        <a:ln>
                          <a:noFill/>
                        </a:ln>
                        <a:solidFill>
                          <a:schemeClr val="bg1"/>
                        </a:solidFill>
                        <a:latin typeface="Segoe UI" panose="020B0502040204020203" pitchFamily="34" charset="0"/>
                        <a:ea typeface="+mn-ea"/>
                        <a:cs typeface="Segoe UI" panose="020B0502040204020203"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28A"/>
                    </a:solidFill>
                  </a:tcPr>
                </a:tc>
                <a:tc vMerge="1">
                  <a:txBody>
                    <a:bodyPr/>
                    <a:lstStyle/>
                    <a:p>
                      <a:pPr marL="0" algn="ctr" defTabSz="914400" rtl="0" eaLnBrk="1" latinLnBrk="0" hangingPunct="1"/>
                      <a:endParaRPr lang="en-US" sz="1400" b="1" kern="1200" dirty="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r>
              <a:tr h="412151">
                <a:tc>
                  <a:txBody>
                    <a:bodyPr/>
                    <a:lstStyle/>
                    <a:p>
                      <a:pPr marL="0" algn="ctr" defTabSz="914400" rtl="0" eaLnBrk="1" latinLnBrk="0" hangingPunct="1"/>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УПД.4</a:t>
                      </a:r>
                      <a:endParaRPr lang="en-US" sz="800" b="1"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Разделение полномочий (ролей) пользователей, администраторов и лиц, обеспечивающих функционирование информационной системы</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171450" indent="-171450" algn="l" defTabSz="914400" rtl="0" eaLnBrk="1" latinLnBrk="0" hangingPunct="1">
                        <a:buClr>
                          <a:srgbClr val="00B050"/>
                        </a:buClr>
                        <a:buFont typeface="Wingdings" panose="05000000000000000000" pitchFamily="2" charset="2"/>
                        <a:buChar char="ü"/>
                      </a:pP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является </a:t>
                      </a:r>
                      <a:r>
                        <a:rPr lang="ru-RU" sz="800"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multi-tenant</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решением с делегированием прав доступа</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r>
              <a:tr h="412151">
                <a:tc>
                  <a:txBody>
                    <a:bodyPr/>
                    <a:lstStyle/>
                    <a:p>
                      <a:pPr marL="0" algn="ctr" defTabSz="914400" rtl="0" eaLnBrk="1" latinLnBrk="0" hangingPunct="1"/>
                      <a:r>
                        <a:rPr lang="en-US"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COB.1</a:t>
                      </a:r>
                      <a:endParaRPr lang="en-US" sz="800" b="1"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Обнаружение вторжений</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228600" indent="-228600" algn="l" defTabSz="914400" rtl="0" eaLnBrk="1" latinLnBrk="0" hangingPunct="1">
                        <a:buClr>
                          <a:srgbClr val="00B050"/>
                        </a:buClr>
                        <a:buFont typeface="Wingdings" panose="05000000000000000000" pitchFamily="2" charset="2"/>
                        <a:buChar char="ü"/>
                      </a:pP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Модуль IDS продукта </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реализует обнаружение и блокирование вторжений для защищаемых виртуальных машин без установки агентов.</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r>
              <a:tr h="317039">
                <a:tc>
                  <a:txBody>
                    <a:bodyPr/>
                    <a:lstStyle/>
                    <a:p>
                      <a:pPr marL="0" algn="ctr" defTabSz="914400" rtl="0" eaLnBrk="1" latinLnBrk="0" hangingPunct="1"/>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ЗСВ.3</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Регистрация событий безопасности в виртуальной инфраструктуре</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228600" indent="-228600" algn="l" defTabSz="914400" rtl="0" eaLnBrk="1" latinLnBrk="0" hangingPunct="1">
                        <a:buClr>
                          <a:srgbClr val="00B050"/>
                        </a:buClr>
                        <a:buFont typeface="Wingdings" panose="05000000000000000000" pitchFamily="2" charset="2"/>
                        <a:buChar char="ü"/>
                      </a:pP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позволяет реализовать сбор и анализ регистрируемых событий от серверов виртуальной инфраструктуры.</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r>
              <a:tr h="602374">
                <a:tc>
                  <a:txBody>
                    <a:bodyPr/>
                    <a:lstStyle/>
                    <a:p>
                      <a:pPr marL="0" algn="ctr" defTabSz="914400" rtl="0" eaLnBrk="1" latinLnBrk="0" hangingPunct="1"/>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ЗСВ.4</a:t>
                      </a:r>
                      <a:endParaRPr lang="en-US" sz="800" b="1"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Управление (фильтрация, маршрутизация, контроль соединения, однонаправленная передача) потоками информации между компонентами виртуальной инфраструктуры, а также по периметру виртуальной инфраструктуры</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228600" indent="-228600" algn="l" defTabSz="914400" rtl="0" eaLnBrk="1" latinLnBrk="0" hangingPunct="1">
                        <a:buClr>
                          <a:srgbClr val="00B050"/>
                        </a:buClr>
                        <a:buFont typeface="Wingdings" panose="05000000000000000000" pitchFamily="2" charset="2"/>
                        <a:buChar char="ü"/>
                      </a:pP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позволяет реализовать управление (фильтрацию, контроль соединений) потоками информации между виртуальными машинами и внешними источниками без необходимости установки агентов в виртуальных машинах.</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r>
              <a:tr h="317039">
                <a:tc>
                  <a:txBody>
                    <a:bodyPr/>
                    <a:lstStyle/>
                    <a:p>
                      <a:pPr marL="0" algn="ctr" defTabSz="914400" rtl="0" eaLnBrk="1" latinLnBrk="0" hangingPunct="1"/>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ЗСВ.9</a:t>
                      </a:r>
                      <a:endParaRPr lang="en-US" sz="800" b="1"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Реализация и управление антивирусной защитой в виртуальной инфраструктуре</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228600" indent="-228600" algn="l" defTabSz="914400" rtl="0" eaLnBrk="1" latinLnBrk="0" hangingPunct="1">
                        <a:buClr>
                          <a:srgbClr val="00B050"/>
                        </a:buClr>
                        <a:buFont typeface="Wingdings" panose="05000000000000000000" pitchFamily="2" charset="2"/>
                        <a:buChar char="ü"/>
                      </a:pP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позволяет реализовывать антивирусную защиту и управление ей для защищаемых серверов и рабочих станций</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r>
              <a:tr h="507262">
                <a:tc>
                  <a:txBody>
                    <a:bodyPr/>
                    <a:lstStyle/>
                    <a:p>
                      <a:pPr marL="0" algn="ctr" defTabSz="914400" rtl="0" eaLnBrk="1" latinLnBrk="0" hangingPunct="1"/>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ЗСВ.10</a:t>
                      </a:r>
                      <a:endParaRPr lang="en-US" sz="800" b="1"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Разбиение виртуальной инфраструктуры на сегменты (сегментирование виртуальной инфраструктуры) для обработки информации отдельным пользователем и (или) группой пользователей</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228600" indent="-228600" algn="l" defTabSz="914400" rtl="0" eaLnBrk="1" latinLnBrk="0" hangingPunct="1">
                        <a:buClr>
                          <a:srgbClr val="00B050"/>
                        </a:buClr>
                        <a:buFont typeface="Wingdings" panose="05000000000000000000" pitchFamily="2" charset="2"/>
                        <a:buChar char="ü"/>
                      </a:pP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позволяет реализовать управление (фильтрацию, контроль соединений) потоками информации между виртуальными машинами и внешними источниками без необходимости установки агентов в виртуальных машинах.</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2" y="2752725"/>
            <a:ext cx="107949" cy="107949"/>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2" y="3238500"/>
            <a:ext cx="107949" cy="107949"/>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1" y="3783806"/>
            <a:ext cx="107949" cy="107949"/>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0" y="4215606"/>
            <a:ext cx="107949" cy="107949"/>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0" y="4889500"/>
            <a:ext cx="107949" cy="107949"/>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0" y="5320506"/>
            <a:ext cx="107949" cy="107949"/>
          </a:xfrm>
          <a:prstGeom prst="rect">
            <a:avLst/>
          </a:prstGeom>
        </p:spPr>
      </p:pic>
      <p:grpSp>
        <p:nvGrpSpPr>
          <p:cNvPr id="21" name="Group 20"/>
          <p:cNvGrpSpPr/>
          <p:nvPr/>
        </p:nvGrpSpPr>
        <p:grpSpPr>
          <a:xfrm>
            <a:off x="736578" y="6027717"/>
            <a:ext cx="3468438" cy="626886"/>
            <a:chOff x="736578" y="6097180"/>
            <a:chExt cx="3468438" cy="626886"/>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22036" b="22368"/>
            <a:stretch/>
          </p:blipFill>
          <p:spPr>
            <a:xfrm>
              <a:off x="736578" y="6224366"/>
              <a:ext cx="880007" cy="366934"/>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585" y="6097180"/>
              <a:ext cx="2588431" cy="626886"/>
            </a:xfrm>
            <a:prstGeom prst="rect">
              <a:avLst/>
            </a:prstGeom>
          </p:spPr>
        </p:pic>
      </p:grpSp>
      <p:sp>
        <p:nvSpPr>
          <p:cNvPr id="26" name="Rectangle 25"/>
          <p:cNvSpPr/>
          <p:nvPr/>
        </p:nvSpPr>
        <p:spPr>
          <a:xfrm>
            <a:off x="10778490" y="6154902"/>
            <a:ext cx="575310" cy="703097"/>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820400" y="6236937"/>
            <a:ext cx="533400" cy="369332"/>
          </a:xfrm>
          <a:prstGeom prst="rect">
            <a:avLst/>
          </a:prstGeom>
          <a:noFill/>
        </p:spPr>
        <p:txBody>
          <a:bodyPr wrap="square" rtlCol="0">
            <a:spAutoFit/>
          </a:bodyPr>
          <a:lstStyle/>
          <a:p>
            <a:r>
              <a:rPr lang="en-US" dirty="0" smtClean="0">
                <a:solidFill>
                  <a:schemeClr val="bg1"/>
                </a:solidFill>
                <a:latin typeface="Segoe UI" panose="020B0502040204020203" pitchFamily="34" charset="0"/>
                <a:cs typeface="Segoe UI" panose="020B0502040204020203" pitchFamily="34" charset="0"/>
              </a:rPr>
              <a:t>12</a:t>
            </a:r>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84487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66725"/>
            <a:ext cx="10668000" cy="1077218"/>
          </a:xfrm>
          <a:prstGeom prst="rect">
            <a:avLst/>
          </a:prstGeom>
          <a:noFill/>
        </p:spPr>
        <p:txBody>
          <a:bodyPr wrap="square" rtlCol="0">
            <a:spAutoFit/>
          </a:bodyPr>
          <a:lstStyle/>
          <a:p>
            <a:r>
              <a:rPr lang="ru-RU" sz="3200" dirty="0" smtClean="0">
                <a:solidFill>
                  <a:srgbClr val="34428A"/>
                </a:solidFill>
                <a:latin typeface="Segoe UI Light" panose="020B0502040204020203" pitchFamily="34" charset="0"/>
                <a:cs typeface="Segoe UI Light" panose="020B0502040204020203" pitchFamily="34" charset="0"/>
              </a:rPr>
              <a:t>Почему </a:t>
            </a:r>
            <a:r>
              <a:rPr lang="ru-RU" sz="3200" dirty="0">
                <a:solidFill>
                  <a:srgbClr val="34428A"/>
                </a:solidFill>
                <a:latin typeface="Segoe UI Light" panose="020B0502040204020203" pitchFamily="34" charset="0"/>
                <a:cs typeface="Segoe UI Light" panose="020B0502040204020203" pitchFamily="34" charset="0"/>
              </a:rPr>
              <a:t>предусмотрительные руководители </a:t>
            </a:r>
            <a:r>
              <a:rPr lang="ru-RU" sz="3200" dirty="0" smtClean="0">
                <a:solidFill>
                  <a:srgbClr val="34428A"/>
                </a:solidFill>
                <a:latin typeface="Segoe UI Light" panose="020B0502040204020203" pitchFamily="34" charset="0"/>
                <a:cs typeface="Segoe UI Light" panose="020B0502040204020203" pitchFamily="34" charset="0"/>
              </a:rPr>
              <a:t>выбирают</a:t>
            </a:r>
            <a:endParaRPr lang="en-US" sz="3200" dirty="0" smtClean="0">
              <a:solidFill>
                <a:srgbClr val="34428A"/>
              </a:solidFill>
              <a:latin typeface="Segoe UI Light" panose="020B0502040204020203" pitchFamily="34" charset="0"/>
              <a:cs typeface="Segoe UI Light" panose="020B0502040204020203" pitchFamily="34" charset="0"/>
            </a:endParaRPr>
          </a:p>
          <a:p>
            <a:r>
              <a:rPr lang="en-US" sz="3200" dirty="0" smtClean="0">
                <a:solidFill>
                  <a:srgbClr val="34428A"/>
                </a:solidFill>
                <a:latin typeface="Segoe UI Light" panose="020B0502040204020203" pitchFamily="34" charset="0"/>
                <a:cs typeface="Segoe UI Light" panose="020B0502040204020203" pitchFamily="34" charset="0"/>
              </a:rPr>
              <a:t>5nine Cloud Security </a:t>
            </a:r>
            <a:r>
              <a:rPr lang="ru-RU" sz="3200" dirty="0" smtClean="0">
                <a:solidFill>
                  <a:srgbClr val="34428A"/>
                </a:solidFill>
                <a:latin typeface="Segoe UI Light" panose="020B0502040204020203" pitchFamily="34" charset="0"/>
                <a:cs typeface="Segoe UI Light" panose="020B0502040204020203" pitchFamily="34" charset="0"/>
              </a:rPr>
              <a:t>для</a:t>
            </a:r>
            <a:r>
              <a:rPr lang="en-US" sz="3200" dirty="0" smtClean="0">
                <a:solidFill>
                  <a:srgbClr val="34428A"/>
                </a:solidFill>
                <a:latin typeface="Segoe UI Light" panose="020B0502040204020203" pitchFamily="34" charset="0"/>
                <a:cs typeface="Segoe UI Light" panose="020B0502040204020203" pitchFamily="34" charset="0"/>
              </a:rPr>
              <a:t> Hyper-V</a:t>
            </a:r>
            <a:r>
              <a:rPr lang="ru-RU" sz="3200" dirty="0" smtClean="0">
                <a:solidFill>
                  <a:srgbClr val="34428A"/>
                </a:solidFill>
                <a:latin typeface="Segoe UI Light" panose="020B0502040204020203" pitchFamily="34" charset="0"/>
                <a:cs typeface="Segoe UI Light" panose="020B0502040204020203" pitchFamily="34" charset="0"/>
              </a:rPr>
              <a:t> </a:t>
            </a:r>
            <a:endParaRPr lang="en-US" sz="3200" dirty="0">
              <a:solidFill>
                <a:srgbClr val="34428A"/>
              </a:solidFill>
              <a:latin typeface="Segoe UI Light" panose="020B0502040204020203" pitchFamily="34" charset="0"/>
              <a:cs typeface="Segoe UI Light" panose="020B0502040204020203" pitchFamily="34" charset="0"/>
            </a:endParaRPr>
          </a:p>
        </p:txBody>
      </p:sp>
      <p:grpSp>
        <p:nvGrpSpPr>
          <p:cNvPr id="25" name="Group 24"/>
          <p:cNvGrpSpPr/>
          <p:nvPr/>
        </p:nvGrpSpPr>
        <p:grpSpPr>
          <a:xfrm>
            <a:off x="764875" y="1905000"/>
            <a:ext cx="2277109" cy="3886200"/>
            <a:chOff x="808991" y="1905000"/>
            <a:chExt cx="2277109" cy="3886200"/>
          </a:xfrm>
        </p:grpSpPr>
        <p:sp>
          <p:nvSpPr>
            <p:cNvPr id="4" name="Rectangle 3"/>
            <p:cNvSpPr/>
            <p:nvPr/>
          </p:nvSpPr>
          <p:spPr>
            <a:xfrm>
              <a:off x="808991" y="3206750"/>
              <a:ext cx="2277109" cy="25844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228600" rtlCol="0" anchor="t" anchorCtr="0"/>
            <a:lstStyle/>
            <a:p>
              <a:pPr marL="285750" indent="-285750">
                <a:spcBef>
                  <a:spcPts val="800"/>
                </a:spcBef>
                <a:buClr>
                  <a:schemeClr val="tx1">
                    <a:lumMod val="65000"/>
                    <a:lumOff val="35000"/>
                  </a:schemeClr>
                </a:buClr>
                <a:buFont typeface="Arial" panose="020B0604020202020204" pitchFamily="34" charset="0"/>
                <a:buChar char="•"/>
              </a:pPr>
              <a:r>
                <a:rPr lang="ru-RU" sz="1000" dirty="0" smtClean="0">
                  <a:solidFill>
                    <a:schemeClr val="tx1">
                      <a:lumMod val="65000"/>
                      <a:lumOff val="35000"/>
                    </a:schemeClr>
                  </a:solidFill>
                  <a:latin typeface="Segoe UI" panose="020B0502040204020203" pitchFamily="34" charset="0"/>
                  <a:cs typeface="Segoe UI" panose="020B0502040204020203" pitchFamily="34" charset="0"/>
                </a:rPr>
                <a:t>Разработан</a:t>
              </a:r>
              <a:r>
                <a:rPr lang="en-US" sz="10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000" dirty="0" smtClean="0">
                  <a:solidFill>
                    <a:schemeClr val="tx1">
                      <a:lumMod val="65000"/>
                      <a:lumOff val="35000"/>
                    </a:schemeClr>
                  </a:solidFill>
                  <a:latin typeface="Segoe UI" panose="020B0502040204020203" pitchFamily="34" charset="0"/>
                  <a:cs typeface="Segoe UI" panose="020B0502040204020203" pitchFamily="34" charset="0"/>
                </a:rPr>
                <a:t>и оптимизирован специально для </a:t>
              </a:r>
              <a:r>
                <a:rPr lang="en-US" sz="1000" dirty="0" smtClean="0">
                  <a:solidFill>
                    <a:schemeClr val="tx1">
                      <a:lumMod val="65000"/>
                      <a:lumOff val="35000"/>
                    </a:schemeClr>
                  </a:solidFill>
                  <a:latin typeface="Segoe UI" panose="020B0502040204020203" pitchFamily="34" charset="0"/>
                  <a:cs typeface="Segoe UI" panose="020B0502040204020203" pitchFamily="34" charset="0"/>
                </a:rPr>
                <a:t>Microsoft Hyper-V</a:t>
              </a:r>
              <a:endParaRPr lang="ru-RU" sz="1000" dirty="0" smtClean="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smtClean="0">
                  <a:solidFill>
                    <a:schemeClr val="tx1">
                      <a:lumMod val="65000"/>
                      <a:lumOff val="35000"/>
                    </a:schemeClr>
                  </a:solidFill>
                  <a:latin typeface="Segoe UI" panose="020B0502040204020203" pitchFamily="34" charset="0"/>
                  <a:cs typeface="Segoe UI" panose="020B0502040204020203" pitchFamily="34" charset="0"/>
                </a:rPr>
                <a:t>Расширение функциональности виртуального коммутатора </a:t>
              </a:r>
              <a:r>
                <a:rPr lang="en-US" sz="1000" dirty="0" smtClean="0">
                  <a:solidFill>
                    <a:schemeClr val="tx1">
                      <a:lumMod val="65000"/>
                      <a:lumOff val="35000"/>
                    </a:schemeClr>
                  </a:solidFill>
                  <a:latin typeface="Segoe UI" panose="020B0502040204020203" pitchFamily="34" charset="0"/>
                  <a:cs typeface="Segoe UI" panose="020B0502040204020203" pitchFamily="34" charset="0"/>
                </a:rPr>
                <a:t>Hyper-V </a:t>
              </a:r>
              <a:endParaRPr lang="ru-RU" sz="1000" dirty="0" smtClean="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err="1" smtClean="0">
                  <a:solidFill>
                    <a:schemeClr val="tx1">
                      <a:lumMod val="65000"/>
                      <a:lumOff val="35000"/>
                    </a:schemeClr>
                  </a:solidFill>
                  <a:latin typeface="Segoe UI" panose="020B0502040204020203" pitchFamily="34" charset="0"/>
                  <a:cs typeface="Segoe UI" panose="020B0502040204020203" pitchFamily="34" charset="0"/>
                </a:rPr>
                <a:t>Безагентная</a:t>
              </a:r>
              <a:r>
                <a:rPr lang="ru-RU" sz="1000" dirty="0" smtClean="0">
                  <a:solidFill>
                    <a:schemeClr val="tx1">
                      <a:lumMod val="65000"/>
                      <a:lumOff val="35000"/>
                    </a:schemeClr>
                  </a:solidFill>
                  <a:latin typeface="Segoe UI" panose="020B0502040204020203" pitchFamily="34" charset="0"/>
                  <a:cs typeface="Segoe UI" panose="020B0502040204020203" pitchFamily="34" charset="0"/>
                </a:rPr>
                <a:t> безопасность</a:t>
              </a:r>
            </a:p>
            <a:p>
              <a:pPr marL="285750" indent="-285750">
                <a:spcBef>
                  <a:spcPts val="800"/>
                </a:spcBef>
                <a:buClr>
                  <a:schemeClr val="tx1">
                    <a:lumMod val="65000"/>
                    <a:lumOff val="35000"/>
                  </a:schemeClr>
                </a:buClr>
                <a:buFont typeface="Arial" panose="020B0604020202020204" pitchFamily="34" charset="0"/>
                <a:buChar char="•"/>
              </a:pPr>
              <a:r>
                <a:rPr lang="ru-RU" sz="1000" dirty="0" smtClean="0">
                  <a:solidFill>
                    <a:schemeClr val="tx1">
                      <a:lumMod val="65000"/>
                      <a:lumOff val="35000"/>
                    </a:schemeClr>
                  </a:solidFill>
                  <a:latin typeface="Segoe UI" panose="020B0502040204020203" pitchFamily="34" charset="0"/>
                  <a:cs typeface="Segoe UI" panose="020B0502040204020203" pitchFamily="34" charset="0"/>
                </a:rPr>
                <a:t>Дополнительный уровень защиты и соответствие требованиям</a:t>
              </a:r>
              <a:r>
                <a:rPr lang="en-US" sz="10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000" dirty="0" smtClean="0">
                  <a:solidFill>
                    <a:schemeClr val="tx1">
                      <a:lumMod val="65000"/>
                      <a:lumOff val="35000"/>
                    </a:schemeClr>
                  </a:solidFill>
                  <a:latin typeface="Segoe UI" panose="020B0502040204020203" pitchFamily="34" charset="0"/>
                  <a:cs typeface="Segoe UI" panose="020B0502040204020203" pitchFamily="34" charset="0"/>
                </a:rPr>
                <a:t>законодательства</a:t>
              </a:r>
              <a:endParaRPr lang="en-US" sz="1000" dirty="0" smtClean="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6" name="Round Same Side Corner Rectangle 5"/>
            <p:cNvSpPr/>
            <p:nvPr/>
          </p:nvSpPr>
          <p:spPr>
            <a:xfrm>
              <a:off x="808991" y="1905000"/>
              <a:ext cx="2277109" cy="1301750"/>
            </a:xfrm>
            <a:prstGeom prst="round2SameRect">
              <a:avLst>
                <a:gd name="adj1" fmla="val 0"/>
                <a:gd name="adj2"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ru-RU" dirty="0" smtClean="0">
                  <a:latin typeface="Segoe UI Light" panose="020B0502040204020203" pitchFamily="34" charset="0"/>
                  <a:cs typeface="Segoe UI Light" panose="020B0502040204020203" pitchFamily="34" charset="0"/>
                </a:rPr>
                <a:t>Безопасность разработанная</a:t>
              </a:r>
              <a:r>
                <a:rPr lang="en-US" dirty="0" smtClean="0">
                  <a:latin typeface="Segoe UI Light" panose="020B0502040204020203" pitchFamily="34" charset="0"/>
                  <a:cs typeface="Segoe UI Light" panose="020B0502040204020203" pitchFamily="34" charset="0"/>
                </a:rPr>
                <a:t> </a:t>
              </a:r>
              <a:endParaRPr lang="en-US" dirty="0">
                <a:latin typeface="Segoe UI Light" panose="020B0502040204020203" pitchFamily="34" charset="0"/>
                <a:cs typeface="Segoe UI Light" panose="020B0502040204020203" pitchFamily="34" charset="0"/>
              </a:endParaRPr>
            </a:p>
            <a:p>
              <a:pPr>
                <a:lnSpc>
                  <a:spcPct val="90000"/>
                </a:lnSpc>
              </a:pPr>
              <a:r>
                <a:rPr lang="ru-RU" dirty="0" smtClean="0">
                  <a:latin typeface="Segoe UI Light" panose="020B0502040204020203" pitchFamily="34" charset="0"/>
                  <a:cs typeface="Segoe UI Light" panose="020B0502040204020203" pitchFamily="34" charset="0"/>
                </a:rPr>
                <a:t>для</a:t>
              </a:r>
              <a:r>
                <a:rPr lang="en-US" dirty="0" smtClean="0">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Windows Server Hyper-V</a:t>
              </a:r>
            </a:p>
          </p:txBody>
        </p:sp>
      </p:grpSp>
      <p:grpSp>
        <p:nvGrpSpPr>
          <p:cNvPr id="7" name="Group 6"/>
          <p:cNvGrpSpPr/>
          <p:nvPr/>
        </p:nvGrpSpPr>
        <p:grpSpPr>
          <a:xfrm>
            <a:off x="3526214" y="1905000"/>
            <a:ext cx="2281836" cy="3886200"/>
            <a:chOff x="3200400" y="1905000"/>
            <a:chExt cx="2281836" cy="3886200"/>
          </a:xfrm>
        </p:grpSpPr>
        <p:sp>
          <p:nvSpPr>
            <p:cNvPr id="11" name="Rectangle 10"/>
            <p:cNvSpPr/>
            <p:nvPr/>
          </p:nvSpPr>
          <p:spPr>
            <a:xfrm>
              <a:off x="3200400" y="3205903"/>
              <a:ext cx="2281836" cy="25852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228600" rtlCol="0" anchor="t" anchorCtr="0"/>
            <a:lstStyle/>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Интегрированные межсетевой экран, антивирус, система обнаружения вторжений</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Изолирует и защищает </a:t>
              </a:r>
              <a:r>
                <a:rPr lang="ru-RU" sz="1000" dirty="0" smtClean="0">
                  <a:solidFill>
                    <a:schemeClr val="tx1">
                      <a:lumMod val="65000"/>
                      <a:lumOff val="35000"/>
                    </a:schemeClr>
                  </a:solidFill>
                  <a:latin typeface="Segoe UI" panose="020B0502040204020203" pitchFamily="34" charset="0"/>
                  <a:cs typeface="Segoe UI" panose="020B0502040204020203" pitchFamily="34" charset="0"/>
                </a:rPr>
                <a:t>ВМ</a:t>
              </a:r>
              <a:br>
                <a:rPr lang="ru-RU" sz="1000" dirty="0" smtClean="0">
                  <a:solidFill>
                    <a:schemeClr val="tx1">
                      <a:lumMod val="65000"/>
                      <a:lumOff val="35000"/>
                    </a:schemeClr>
                  </a:solidFill>
                  <a:latin typeface="Segoe UI" panose="020B0502040204020203" pitchFamily="34" charset="0"/>
                  <a:cs typeface="Segoe UI" panose="020B0502040204020203" pitchFamily="34" charset="0"/>
                </a:rPr>
              </a:br>
              <a:r>
                <a:rPr lang="ru-RU" sz="1000" dirty="0" smtClean="0">
                  <a:solidFill>
                    <a:schemeClr val="tx1">
                      <a:lumMod val="65000"/>
                      <a:lumOff val="35000"/>
                    </a:schemeClr>
                  </a:solidFill>
                  <a:latin typeface="Segoe UI" panose="020B0502040204020203" pitchFamily="34" charset="0"/>
                  <a:cs typeface="Segoe UI" panose="020B0502040204020203" pitchFamily="34" charset="0"/>
                </a:rPr>
                <a:t>по</a:t>
              </a:r>
              <a:r>
                <a:rPr lang="en-US" sz="1000" dirty="0" smtClean="0">
                  <a:solidFill>
                    <a:schemeClr val="tx1">
                      <a:lumMod val="65000"/>
                      <a:lumOff val="35000"/>
                    </a:schemeClr>
                  </a:solidFill>
                  <a:latin typeface="Segoe UI" panose="020B0502040204020203" pitchFamily="34" charset="0"/>
                  <a:cs typeface="Segoe UI" panose="020B0502040204020203" pitchFamily="34" charset="0"/>
                </a:rPr>
                <a:t> </a:t>
              </a:r>
              <a:r>
                <a:rPr lang="en-US" sz="1000" dirty="0">
                  <a:solidFill>
                    <a:schemeClr val="tx1">
                      <a:lumMod val="65000"/>
                      <a:lumOff val="35000"/>
                    </a:schemeClr>
                  </a:solidFill>
                  <a:latin typeface="Segoe UI" panose="020B0502040204020203" pitchFamily="34" charset="0"/>
                  <a:cs typeface="Segoe UI" panose="020B0502040204020203" pitchFamily="34" charset="0"/>
                </a:rPr>
                <a:t>ID, </a:t>
              </a:r>
              <a:r>
                <a:rPr lang="ru-RU" sz="1000" dirty="0">
                  <a:solidFill>
                    <a:schemeClr val="tx1">
                      <a:lumMod val="65000"/>
                      <a:lumOff val="35000"/>
                    </a:schemeClr>
                  </a:solidFill>
                  <a:latin typeface="Segoe UI" panose="020B0502040204020203" pitchFamily="34" charset="0"/>
                  <a:cs typeface="Segoe UI" panose="020B0502040204020203" pitchFamily="34" charset="0"/>
                </a:rPr>
                <a:t>имени</a:t>
              </a:r>
              <a:r>
                <a:rPr lang="en-US" sz="1000" dirty="0">
                  <a:solidFill>
                    <a:schemeClr val="tx1">
                      <a:lumMod val="65000"/>
                      <a:lumOff val="35000"/>
                    </a:schemeClr>
                  </a:solidFill>
                  <a:latin typeface="Segoe UI" panose="020B0502040204020203" pitchFamily="34" charset="0"/>
                  <a:cs typeface="Segoe UI" panose="020B0502040204020203" pitchFamily="34" charset="0"/>
                </a:rPr>
                <a:t>, </a:t>
              </a:r>
              <a:r>
                <a:rPr lang="ru-RU" sz="1000" dirty="0">
                  <a:solidFill>
                    <a:schemeClr val="tx1">
                      <a:lumMod val="65000"/>
                      <a:lumOff val="35000"/>
                    </a:schemeClr>
                  </a:solidFill>
                  <a:latin typeface="Segoe UI" panose="020B0502040204020203" pitchFamily="34" charset="0"/>
                  <a:cs typeface="Segoe UI" panose="020B0502040204020203" pitchFamily="34" charset="0"/>
                </a:rPr>
                <a:t>группе</a:t>
              </a:r>
              <a:r>
                <a:rPr lang="en-US" sz="1000" dirty="0">
                  <a:solidFill>
                    <a:schemeClr val="tx1">
                      <a:lumMod val="65000"/>
                      <a:lumOff val="35000"/>
                    </a:schemeClr>
                  </a:solidFill>
                  <a:latin typeface="Segoe UI" panose="020B0502040204020203" pitchFamily="34" charset="0"/>
                  <a:cs typeface="Segoe UI" panose="020B0502040204020203" pitchFamily="34" charset="0"/>
                </a:rPr>
                <a:t>, </a:t>
              </a:r>
              <a:r>
                <a:rPr lang="ru-RU" sz="1000" dirty="0">
                  <a:solidFill>
                    <a:schemeClr val="tx1">
                      <a:lumMod val="65000"/>
                      <a:lumOff val="35000"/>
                    </a:schemeClr>
                  </a:solidFill>
                  <a:latin typeface="Segoe UI" panose="020B0502040204020203" pitchFamily="34" charset="0"/>
                  <a:cs typeface="Segoe UI" panose="020B0502040204020203" pitchFamily="34" charset="0"/>
                </a:rPr>
                <a:t>пользователю</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Поддерживает безопасность виртуальных сетей и режим с многими пользователями</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Обеспечивает </a:t>
              </a:r>
              <a:r>
                <a:rPr lang="ru-RU" sz="1000" dirty="0" smtClean="0">
                  <a:solidFill>
                    <a:schemeClr val="tx1">
                      <a:lumMod val="65000"/>
                      <a:lumOff val="35000"/>
                    </a:schemeClr>
                  </a:solidFill>
                  <a:latin typeface="Segoe UI" panose="020B0502040204020203" pitchFamily="34" charset="0"/>
                  <a:cs typeface="Segoe UI" panose="020B0502040204020203" pitchFamily="34" charset="0"/>
                </a:rPr>
                <a:t>активное обнаружение </a:t>
              </a:r>
              <a:r>
                <a:rPr lang="ru-RU" sz="1000" dirty="0">
                  <a:solidFill>
                    <a:schemeClr val="tx1">
                      <a:lumMod val="65000"/>
                      <a:lumOff val="35000"/>
                    </a:schemeClr>
                  </a:solidFill>
                  <a:latin typeface="Segoe UI" panose="020B0502040204020203" pitchFamily="34" charset="0"/>
                  <a:cs typeface="Segoe UI" panose="020B0502040204020203" pitchFamily="34" charset="0"/>
                </a:rPr>
                <a:t>угроз</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164592" indent="-164592">
                <a:spcBef>
                  <a:spcPct val="20000"/>
                </a:spcBef>
                <a:buClr>
                  <a:srgbClr val="F85000"/>
                </a:buClr>
                <a:buFont typeface="Arial"/>
                <a:buChar char="•"/>
              </a:pP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2" name="Round Same Side Corner Rectangle 11"/>
            <p:cNvSpPr/>
            <p:nvPr/>
          </p:nvSpPr>
          <p:spPr>
            <a:xfrm>
              <a:off x="3205127" y="1905000"/>
              <a:ext cx="2277109" cy="1301750"/>
            </a:xfrm>
            <a:prstGeom prst="round2SameRect">
              <a:avLst>
                <a:gd name="adj1" fmla="val 0"/>
                <a:gd name="adj2" fmla="val 0"/>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a:lnSpc>
                  <a:spcPct val="90000"/>
                </a:lnSpc>
              </a:pPr>
              <a:r>
                <a:rPr lang="ru-RU" dirty="0">
                  <a:latin typeface="Segoe UI Light" panose="020B0502040204020203" pitchFamily="34" charset="0"/>
                  <a:cs typeface="Segoe UI Light" panose="020B0502040204020203" pitchFamily="34" charset="0"/>
                </a:rPr>
                <a:t>Многоуровневая </a:t>
              </a:r>
              <a:r>
                <a:rPr lang="ru-RU" dirty="0" smtClean="0">
                  <a:latin typeface="Segoe UI Light" panose="020B0502040204020203" pitchFamily="34" charset="0"/>
                  <a:cs typeface="Segoe UI Light" panose="020B0502040204020203" pitchFamily="34" charset="0"/>
                </a:rPr>
                <a:t>защита</a:t>
              </a:r>
            </a:p>
            <a:p>
              <a:pPr>
                <a:lnSpc>
                  <a:spcPct val="90000"/>
                </a:lnSpc>
              </a:pPr>
              <a:r>
                <a:rPr lang="ru-RU" dirty="0" smtClean="0">
                  <a:latin typeface="Segoe UI Light" panose="020B0502040204020203" pitchFamily="34" charset="0"/>
                  <a:cs typeface="Segoe UI Light" panose="020B0502040204020203" pitchFamily="34" charset="0"/>
                </a:rPr>
                <a:t>виртуальных машин</a:t>
              </a:r>
              <a:endParaRPr lang="en-US" dirty="0">
                <a:latin typeface="Segoe UI Light" panose="020B0502040204020203" pitchFamily="34" charset="0"/>
                <a:cs typeface="Segoe UI Light" panose="020B0502040204020203" pitchFamily="34" charset="0"/>
              </a:endParaRPr>
            </a:p>
          </p:txBody>
        </p:sp>
      </p:grpSp>
      <p:grpSp>
        <p:nvGrpSpPr>
          <p:cNvPr id="3" name="Group 2"/>
          <p:cNvGrpSpPr/>
          <p:nvPr/>
        </p:nvGrpSpPr>
        <p:grpSpPr>
          <a:xfrm>
            <a:off x="6297007" y="1904153"/>
            <a:ext cx="2281836" cy="3887047"/>
            <a:chOff x="5605952" y="1904153"/>
            <a:chExt cx="2281836" cy="3887047"/>
          </a:xfrm>
        </p:grpSpPr>
        <p:sp>
          <p:nvSpPr>
            <p:cNvPr id="16" name="Rectangle 15"/>
            <p:cNvSpPr/>
            <p:nvPr/>
          </p:nvSpPr>
          <p:spPr>
            <a:xfrm>
              <a:off x="5611120" y="3205903"/>
              <a:ext cx="2276668" cy="25852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228600" rtlCol="0" anchor="t" anchorCtr="0"/>
            <a:lstStyle/>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Централизованное управление и контроль уровня безопасности</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Управление политиками, правилами и фильтрами</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Анализ логов для полного аудита</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Мощный и простой в управлении</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Постоянная готовность к вторжениям</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164592" indent="-164592">
                <a:spcBef>
                  <a:spcPct val="20000"/>
                </a:spcBef>
                <a:buClr>
                  <a:srgbClr val="F85000"/>
                </a:buClr>
                <a:buFont typeface="Arial"/>
                <a:buChar char="•"/>
              </a:pPr>
              <a:endParaRPr lang="en-US" sz="1400" dirty="0">
                <a:solidFill>
                  <a:schemeClr val="accent6"/>
                </a:solidFill>
              </a:endParaRPr>
            </a:p>
          </p:txBody>
        </p:sp>
        <p:sp>
          <p:nvSpPr>
            <p:cNvPr id="17" name="Round Same Side Corner Rectangle 16"/>
            <p:cNvSpPr/>
            <p:nvPr/>
          </p:nvSpPr>
          <p:spPr>
            <a:xfrm>
              <a:off x="5605952" y="1904153"/>
              <a:ext cx="2281836" cy="1301750"/>
            </a:xfrm>
            <a:prstGeom prst="round2SameRect">
              <a:avLst>
                <a:gd name="adj1" fmla="val 1651"/>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ru-RU" dirty="0" smtClean="0">
                  <a:latin typeface="Segoe UI Light" panose="020B0502040204020203" pitchFamily="34" charset="0"/>
                  <a:cs typeface="Segoe UI Light" panose="020B0502040204020203" pitchFamily="34" charset="0"/>
                </a:rPr>
                <a:t>Упрощение работы </a:t>
              </a:r>
              <a:r>
                <a:rPr lang="ru-RU" dirty="0">
                  <a:latin typeface="Segoe UI Light" panose="020B0502040204020203" pitchFamily="34" charset="0"/>
                  <a:cs typeface="Segoe UI Light" panose="020B0502040204020203" pitchFamily="34" charset="0"/>
                </a:rPr>
                <a:t>администратора</a:t>
              </a:r>
              <a:endParaRPr lang="en-US" dirty="0">
                <a:latin typeface="Segoe UI Light" panose="020B0502040204020203" pitchFamily="34" charset="0"/>
                <a:cs typeface="Segoe UI Light" panose="020B0502040204020203" pitchFamily="34" charset="0"/>
              </a:endParaRPr>
            </a:p>
          </p:txBody>
        </p:sp>
      </p:grpSp>
      <p:grpSp>
        <p:nvGrpSpPr>
          <p:cNvPr id="2" name="Group 1"/>
          <p:cNvGrpSpPr/>
          <p:nvPr/>
        </p:nvGrpSpPr>
        <p:grpSpPr>
          <a:xfrm>
            <a:off x="9067800" y="1905000"/>
            <a:ext cx="2281836" cy="3886200"/>
            <a:chOff x="9067800" y="1905000"/>
            <a:chExt cx="2281836" cy="3886200"/>
          </a:xfrm>
        </p:grpSpPr>
        <p:sp>
          <p:nvSpPr>
            <p:cNvPr id="21" name="Rectangle 20"/>
            <p:cNvSpPr/>
            <p:nvPr/>
          </p:nvSpPr>
          <p:spPr>
            <a:xfrm>
              <a:off x="9067800" y="3205903"/>
              <a:ext cx="2281836" cy="25852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228600" rtlCol="0" anchor="t" anchorCtr="0"/>
            <a:lstStyle/>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Легкий </a:t>
              </a:r>
              <a:r>
                <a:rPr lang="ru-RU" sz="1000" dirty="0" err="1">
                  <a:solidFill>
                    <a:schemeClr val="tx1">
                      <a:lumMod val="65000"/>
                      <a:lumOff val="35000"/>
                    </a:schemeClr>
                  </a:solidFill>
                  <a:latin typeface="Segoe UI" panose="020B0502040204020203" pitchFamily="34" charset="0"/>
                  <a:cs typeface="Segoe UI" panose="020B0502040204020203" pitchFamily="34" charset="0"/>
                </a:rPr>
                <a:t>безагентный</a:t>
              </a:r>
              <a:r>
                <a:rPr lang="ru-RU" sz="1000" dirty="0">
                  <a:solidFill>
                    <a:schemeClr val="tx1">
                      <a:lumMod val="65000"/>
                      <a:lumOff val="35000"/>
                    </a:schemeClr>
                  </a:solidFill>
                  <a:latin typeface="Segoe UI" panose="020B0502040204020203" pitchFamily="34" charset="0"/>
                  <a:cs typeface="Segoe UI" panose="020B0502040204020203" pitchFamily="34" charset="0"/>
                </a:rPr>
                <a:t> подход</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Повышает плотность виртуализации и показатель консолидации</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Не потребляет ресурсов ВМ, увеличивая производительность системы в целом</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Bef>
                  <a:spcPts val="800"/>
                </a:spcBef>
                <a:buClr>
                  <a:schemeClr val="tx1">
                    <a:lumMod val="65000"/>
                    <a:lumOff val="35000"/>
                  </a:schemeClr>
                </a:buClr>
                <a:buFont typeface="Arial" panose="020B0604020202020204" pitchFamily="34" charset="0"/>
                <a:buChar char="•"/>
              </a:pPr>
              <a:r>
                <a:rPr lang="ru-RU" sz="1000" dirty="0">
                  <a:solidFill>
                    <a:schemeClr val="tx1">
                      <a:lumMod val="65000"/>
                      <a:lumOff val="35000"/>
                    </a:schemeClr>
                  </a:solidFill>
                  <a:latin typeface="Segoe UI" panose="020B0502040204020203" pitchFamily="34" charset="0"/>
                  <a:cs typeface="Segoe UI" panose="020B0502040204020203" pitchFamily="34" charset="0"/>
                </a:rPr>
                <a:t>Поддерживает </a:t>
              </a:r>
              <a:r>
                <a:rPr lang="en-US" sz="1000" dirty="0">
                  <a:solidFill>
                    <a:schemeClr val="tx1">
                      <a:lumMod val="65000"/>
                      <a:lumOff val="35000"/>
                    </a:schemeClr>
                  </a:solidFill>
                  <a:latin typeface="Segoe UI" panose="020B0502040204020203" pitchFamily="34" charset="0"/>
                  <a:cs typeface="Segoe UI" panose="020B0502040204020203" pitchFamily="34" charset="0"/>
                </a:rPr>
                <a:t>Microsoft Hyper-V </a:t>
              </a:r>
              <a:r>
                <a:rPr lang="ru-RU" sz="1000" dirty="0">
                  <a:solidFill>
                    <a:schemeClr val="tx1">
                      <a:lumMod val="65000"/>
                      <a:lumOff val="35000"/>
                    </a:schemeClr>
                  </a:solidFill>
                  <a:latin typeface="Segoe UI" panose="020B0502040204020203" pitchFamily="34" charset="0"/>
                  <a:cs typeface="Segoe UI" panose="020B0502040204020203" pitchFamily="34" charset="0"/>
                </a:rPr>
                <a:t>2012/</a:t>
              </a:r>
              <a:r>
                <a:rPr lang="en-US" sz="1000" dirty="0">
                  <a:solidFill>
                    <a:schemeClr val="tx1">
                      <a:lumMod val="65000"/>
                      <a:lumOff val="35000"/>
                    </a:schemeClr>
                  </a:solidFill>
                  <a:latin typeface="Segoe UI" panose="020B0502040204020203" pitchFamily="34" charset="0"/>
                  <a:cs typeface="Segoe UI" panose="020B0502040204020203" pitchFamily="34" charset="0"/>
                </a:rPr>
                <a:t>20</a:t>
              </a:r>
              <a:r>
                <a:rPr lang="ru-RU" sz="1000" dirty="0">
                  <a:solidFill>
                    <a:schemeClr val="tx1">
                      <a:lumMod val="65000"/>
                      <a:lumOff val="35000"/>
                    </a:schemeClr>
                  </a:solidFill>
                  <a:latin typeface="Segoe UI" panose="020B0502040204020203" pitchFamily="34" charset="0"/>
                  <a:cs typeface="Segoe UI" panose="020B0502040204020203" pitchFamily="34" charset="0"/>
                </a:rPr>
                <a:t>12 </a:t>
              </a:r>
              <a:r>
                <a:rPr lang="en-US" sz="1000" dirty="0">
                  <a:solidFill>
                    <a:schemeClr val="tx1">
                      <a:lumMod val="65000"/>
                      <a:lumOff val="35000"/>
                    </a:schemeClr>
                  </a:solidFill>
                  <a:latin typeface="Segoe UI" panose="020B0502040204020203" pitchFamily="34" charset="0"/>
                  <a:cs typeface="Segoe UI" panose="020B0502040204020203" pitchFamily="34" charset="0"/>
                </a:rPr>
                <a:t>R2</a:t>
              </a:r>
            </a:p>
          </p:txBody>
        </p:sp>
        <p:sp>
          <p:nvSpPr>
            <p:cNvPr id="22" name="Round Same Side Corner Rectangle 21"/>
            <p:cNvSpPr/>
            <p:nvPr/>
          </p:nvSpPr>
          <p:spPr>
            <a:xfrm>
              <a:off x="9067800" y="1905000"/>
              <a:ext cx="2281836" cy="1301750"/>
            </a:xfrm>
            <a:prstGeom prst="round2SameRect">
              <a:avLst>
                <a:gd name="adj1" fmla="val 0"/>
                <a:gd name="adj2" fmla="val 0"/>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ru-RU" dirty="0">
                  <a:latin typeface="Segoe UI Light" panose="020B0502040204020203" pitchFamily="34" charset="0"/>
                  <a:cs typeface="Segoe UI Light" panose="020B0502040204020203" pitchFamily="34" charset="0"/>
                </a:rPr>
                <a:t>Повышение отдачи от инвестиций в </a:t>
              </a:r>
              <a:r>
                <a:rPr lang="en-US" dirty="0">
                  <a:latin typeface="Segoe UI Light" panose="020B0502040204020203" pitchFamily="34" charset="0"/>
                  <a:cs typeface="Segoe UI Light" panose="020B0502040204020203" pitchFamily="34" charset="0"/>
                </a:rPr>
                <a:t>Hyper-V</a:t>
              </a:r>
            </a:p>
          </p:txBody>
        </p:sp>
      </p:grpSp>
      <p:grpSp>
        <p:nvGrpSpPr>
          <p:cNvPr id="26" name="Group 25"/>
          <p:cNvGrpSpPr/>
          <p:nvPr/>
        </p:nvGrpSpPr>
        <p:grpSpPr>
          <a:xfrm>
            <a:off x="736578" y="6027717"/>
            <a:ext cx="3468438" cy="626886"/>
            <a:chOff x="736578" y="6097180"/>
            <a:chExt cx="3468438" cy="626886"/>
          </a:xfrm>
        </p:grpSpPr>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t="22036" b="22368"/>
            <a:stretch/>
          </p:blipFill>
          <p:spPr>
            <a:xfrm>
              <a:off x="736578" y="6224366"/>
              <a:ext cx="880007" cy="36693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85" y="6097180"/>
              <a:ext cx="2588431" cy="626886"/>
            </a:xfrm>
            <a:prstGeom prst="rect">
              <a:avLst/>
            </a:prstGeom>
          </p:spPr>
        </p:pic>
      </p:grpSp>
      <p:sp>
        <p:nvSpPr>
          <p:cNvPr id="31" name="Rectangle 30"/>
          <p:cNvSpPr/>
          <p:nvPr/>
        </p:nvSpPr>
        <p:spPr>
          <a:xfrm>
            <a:off x="10778490" y="6154902"/>
            <a:ext cx="575310" cy="703097"/>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0820400" y="6236937"/>
            <a:ext cx="533400" cy="369332"/>
          </a:xfrm>
          <a:prstGeom prst="rect">
            <a:avLst/>
          </a:prstGeom>
          <a:noFill/>
        </p:spPr>
        <p:txBody>
          <a:bodyPr wrap="square" rtlCol="0">
            <a:spAutoFit/>
          </a:bodyPr>
          <a:lstStyle/>
          <a:p>
            <a:r>
              <a:rPr lang="en-US" dirty="0" smtClean="0">
                <a:solidFill>
                  <a:schemeClr val="bg1"/>
                </a:solidFill>
                <a:latin typeface="Segoe UI" panose="020B0502040204020203" pitchFamily="34" charset="0"/>
                <a:cs typeface="Segoe UI" panose="020B0502040204020203" pitchFamily="34" charset="0"/>
              </a:rPr>
              <a:t>13</a:t>
            </a:r>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42919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66725"/>
            <a:ext cx="10668000" cy="584775"/>
          </a:xfrm>
          <a:prstGeom prst="rect">
            <a:avLst/>
          </a:prstGeom>
          <a:noFill/>
        </p:spPr>
        <p:txBody>
          <a:bodyPr wrap="square" rtlCol="0">
            <a:spAutoFit/>
          </a:bodyPr>
          <a:lstStyle/>
          <a:p>
            <a:r>
              <a:rPr lang="ru-RU" sz="3200" dirty="0" smtClean="0">
                <a:solidFill>
                  <a:srgbClr val="34428A"/>
                </a:solidFill>
                <a:latin typeface="Segoe UI Light" panose="020B0502040204020203" pitchFamily="34" charset="0"/>
                <a:cs typeface="Segoe UI Light" panose="020B0502040204020203" pitchFamily="34" charset="0"/>
              </a:rPr>
              <a:t>Клиенты </a:t>
            </a:r>
            <a:r>
              <a:rPr lang="en-US" sz="3200" dirty="0" smtClean="0">
                <a:solidFill>
                  <a:srgbClr val="34428A"/>
                </a:solidFill>
                <a:latin typeface="Segoe UI Light" panose="020B0502040204020203" pitchFamily="34" charset="0"/>
                <a:cs typeface="Segoe UI Light" panose="020B0502040204020203" pitchFamily="34" charset="0"/>
              </a:rPr>
              <a:t>5nine Software</a:t>
            </a:r>
            <a:endParaRPr lang="en-US" sz="3200" dirty="0">
              <a:solidFill>
                <a:srgbClr val="34428A"/>
              </a:solidFill>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456" y="5030382"/>
            <a:ext cx="1636864" cy="115543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134" y="3470999"/>
            <a:ext cx="991509" cy="99150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166" y="3249859"/>
            <a:ext cx="1106256" cy="143378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758" y="1673255"/>
            <a:ext cx="1086861" cy="108686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3735" y="5030382"/>
            <a:ext cx="2013038" cy="1548491"/>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5103" y="5053530"/>
            <a:ext cx="2454820" cy="1267549"/>
          </a:xfrm>
          <a:prstGeom prst="rect">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t="27690" b="28627"/>
          <a:stretch/>
        </p:blipFill>
        <p:spPr>
          <a:xfrm>
            <a:off x="3006655" y="5145332"/>
            <a:ext cx="2544269" cy="111140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1751" y="3062366"/>
            <a:ext cx="1734078" cy="1734078"/>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0121" y="1366271"/>
            <a:ext cx="2423159" cy="1722714"/>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44505" y="3315488"/>
            <a:ext cx="1894390" cy="1420793"/>
          </a:xfrm>
          <a:prstGeom prst="rect">
            <a:avLst/>
          </a:prstGeom>
        </p:spPr>
      </p:pic>
      <p:pic>
        <p:nvPicPr>
          <p:cNvPr id="1028" name="Picture 4" descr="https://upload.wikimedia.org/wikipedia/ru/6/6e/%D0%9B%D0%BE%D0%B3%D0%BE%D1%82%D0%B8%D0%BF_%D0%B3%D0%B0%D0%B7%D0%BF%D1%80%D0%BE%D0%BC_%D1%82%D1%80%D0%B0%D0%BD%D1%81%D0%B3%D0%B0%D0%B7_%D1%8E%D0%B3%D0%BE%D1%80%D1%81%D0%BA.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3662" y="1673255"/>
            <a:ext cx="1485900" cy="90487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мгу"/>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8" descr="Image result for мгу"/>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0" descr="Image result for мгу"/>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30935" y="1673255"/>
            <a:ext cx="2822800" cy="1079306"/>
          </a:xfrm>
          <a:prstGeom prst="rect">
            <a:avLst/>
          </a:prstGeom>
        </p:spPr>
      </p:pic>
    </p:spTree>
    <p:extLst>
      <p:ext uri="{BB962C8B-B14F-4D97-AF65-F5344CB8AC3E}">
        <p14:creationId xmlns:p14="http://schemas.microsoft.com/office/powerpoint/2010/main" val="1069579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66725"/>
            <a:ext cx="10668000" cy="584775"/>
          </a:xfrm>
          <a:prstGeom prst="rect">
            <a:avLst/>
          </a:prstGeom>
          <a:noFill/>
        </p:spPr>
        <p:txBody>
          <a:bodyPr wrap="square" rtlCol="0">
            <a:spAutoFit/>
          </a:bodyPr>
          <a:lstStyle/>
          <a:p>
            <a:r>
              <a:rPr lang="ru-RU" sz="3200" dirty="0" err="1" smtClean="0">
                <a:solidFill>
                  <a:srgbClr val="34428A"/>
                </a:solidFill>
                <a:latin typeface="Segoe UI Light" panose="020B0502040204020203" pitchFamily="34" charset="0"/>
                <a:cs typeface="Segoe UI Light" panose="020B0502040204020203" pitchFamily="34" charset="0"/>
              </a:rPr>
              <a:t>Хостинговые</a:t>
            </a:r>
            <a:r>
              <a:rPr lang="ru-RU" sz="3200" dirty="0" smtClean="0">
                <a:solidFill>
                  <a:srgbClr val="34428A"/>
                </a:solidFill>
                <a:latin typeface="Segoe UI Light" panose="020B0502040204020203" pitchFamily="34" charset="0"/>
                <a:cs typeface="Segoe UI Light" panose="020B0502040204020203" pitchFamily="34" charset="0"/>
              </a:rPr>
              <a:t> компании</a:t>
            </a:r>
            <a:r>
              <a:rPr lang="en-US" sz="3200" dirty="0" smtClean="0">
                <a:solidFill>
                  <a:srgbClr val="34428A"/>
                </a:solidFill>
                <a:latin typeface="Segoe UI Light" panose="020B0502040204020203" pitchFamily="34" charset="0"/>
                <a:cs typeface="Segoe UI Light" panose="020B0502040204020203" pitchFamily="34" charset="0"/>
              </a:rPr>
              <a:t> –</a:t>
            </a:r>
            <a:r>
              <a:rPr lang="ru-RU" sz="3200" dirty="0" smtClean="0">
                <a:solidFill>
                  <a:srgbClr val="34428A"/>
                </a:solidFill>
                <a:latin typeface="Segoe UI Light" panose="020B0502040204020203" pitchFamily="34" charset="0"/>
                <a:cs typeface="Segoe UI Light" panose="020B0502040204020203" pitchFamily="34" charset="0"/>
              </a:rPr>
              <a:t> </a:t>
            </a:r>
            <a:r>
              <a:rPr lang="ru-RU" sz="3200" dirty="0">
                <a:solidFill>
                  <a:srgbClr val="34428A"/>
                </a:solidFill>
                <a:latin typeface="Segoe UI Light" panose="020B0502040204020203" pitchFamily="34" charset="0"/>
                <a:cs typeface="Segoe UI Light" panose="020B0502040204020203" pitchFamily="34" charset="0"/>
              </a:rPr>
              <a:t>клиенты 5</a:t>
            </a:r>
            <a:r>
              <a:rPr lang="en-US" sz="3200" dirty="0" smtClean="0">
                <a:solidFill>
                  <a:srgbClr val="34428A"/>
                </a:solidFill>
                <a:latin typeface="Segoe UI Light" panose="020B0502040204020203" pitchFamily="34" charset="0"/>
                <a:cs typeface="Segoe UI Light" panose="020B0502040204020203" pitchFamily="34" charset="0"/>
              </a:rPr>
              <a:t>nine</a:t>
            </a:r>
            <a:r>
              <a:rPr lang="ru-RU" sz="3200" dirty="0" smtClean="0">
                <a:solidFill>
                  <a:srgbClr val="34428A"/>
                </a:solidFill>
                <a:latin typeface="Segoe UI Light" panose="020B0502040204020203" pitchFamily="34" charset="0"/>
                <a:cs typeface="Segoe UI Light" panose="020B0502040204020203" pitchFamily="34" charset="0"/>
              </a:rPr>
              <a:t> </a:t>
            </a:r>
            <a:r>
              <a:rPr lang="en-US" sz="3200" dirty="0" smtClean="0">
                <a:solidFill>
                  <a:srgbClr val="34428A"/>
                </a:solidFill>
                <a:latin typeface="Segoe UI Light" panose="020B0502040204020203" pitchFamily="34" charset="0"/>
                <a:cs typeface="Segoe UI Light" panose="020B0502040204020203" pitchFamily="34" charset="0"/>
              </a:rPr>
              <a:t>Software</a:t>
            </a:r>
            <a:endParaRPr lang="en-US" sz="3200" dirty="0">
              <a:solidFill>
                <a:srgbClr val="34428A"/>
              </a:solidFill>
              <a:latin typeface="Segoe UI Light" panose="020B0502040204020203" pitchFamily="34" charset="0"/>
              <a:cs typeface="Segoe UI Light" panose="020B05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348" y="4191787"/>
            <a:ext cx="2443601" cy="43374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506271"/>
            <a:ext cx="1943100" cy="5246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226" y="4013949"/>
            <a:ext cx="2109148" cy="5771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8300" y="2416750"/>
            <a:ext cx="2095500" cy="685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2243" y="1811684"/>
            <a:ext cx="2123440" cy="189592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951" y="3348585"/>
            <a:ext cx="1907858" cy="1907858"/>
          </a:xfrm>
          <a:prstGeom prst="rect">
            <a:avLst/>
          </a:prstGeom>
        </p:spPr>
      </p:pic>
      <p:sp>
        <p:nvSpPr>
          <p:cNvPr id="10" name="AutoShape 2" descr="Image result for облакотека"/>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571" y="2137616"/>
            <a:ext cx="2187151" cy="1192991"/>
          </a:xfrm>
          <a:prstGeom prst="rect">
            <a:avLst/>
          </a:prstGeom>
        </p:spPr>
      </p:pic>
    </p:spTree>
    <p:extLst>
      <p:ext uri="{BB962C8B-B14F-4D97-AF65-F5344CB8AC3E}">
        <p14:creationId xmlns:p14="http://schemas.microsoft.com/office/powerpoint/2010/main" val="1879786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4428A"/>
        </a:solidFill>
        <a:effectLst/>
      </p:bgPr>
    </p:bg>
    <p:spTree>
      <p:nvGrpSpPr>
        <p:cNvPr id="1" name=""/>
        <p:cNvGrpSpPr/>
        <p:nvPr/>
      </p:nvGrpSpPr>
      <p:grpSpPr>
        <a:xfrm>
          <a:off x="0" y="0"/>
          <a:ext cx="0" cy="0"/>
          <a:chOff x="0" y="0"/>
          <a:chExt cx="0" cy="0"/>
        </a:xfrm>
      </p:grpSpPr>
      <p:sp>
        <p:nvSpPr>
          <p:cNvPr id="5" name="TextBox 4"/>
          <p:cNvSpPr txBox="1"/>
          <p:nvPr/>
        </p:nvSpPr>
        <p:spPr>
          <a:xfrm>
            <a:off x="1630680" y="1741557"/>
            <a:ext cx="9268461" cy="707886"/>
          </a:xfrm>
          <a:prstGeom prst="rect">
            <a:avLst/>
          </a:prstGeom>
          <a:noFill/>
        </p:spPr>
        <p:txBody>
          <a:bodyPr wrap="square" rtlCol="0">
            <a:spAutoFit/>
          </a:bodyPr>
          <a:lstStyle/>
          <a:p>
            <a:r>
              <a:rPr lang="ru-RU" sz="4000" dirty="0">
                <a:solidFill>
                  <a:schemeClr val="bg1"/>
                </a:solidFill>
                <a:latin typeface="Segoe UI Light" panose="020B0502040204020203" pitchFamily="34" charset="0"/>
                <a:cs typeface="Segoe UI Light" panose="020B0502040204020203" pitchFamily="34" charset="0"/>
              </a:rPr>
              <a:t>Спасибо за внимание!</a:t>
            </a:r>
            <a:endParaRPr lang="en-US" sz="4000" dirty="0">
              <a:solidFill>
                <a:schemeClr val="bg1"/>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1630680" y="4902368"/>
            <a:ext cx="3632947" cy="1015663"/>
          </a:xfrm>
          <a:prstGeom prst="rect">
            <a:avLst/>
          </a:prstGeom>
          <a:noFill/>
        </p:spPr>
        <p:txBody>
          <a:bodyPr wrap="square" rtlCol="0">
            <a:spAutoFit/>
          </a:bodyPr>
          <a:lstStyle/>
          <a:p>
            <a:pPr>
              <a:buClr>
                <a:srgbClr val="00BBE1"/>
              </a:buClr>
            </a:pPr>
            <a:r>
              <a:rPr lang="ru-RU" sz="2000" dirty="0" smtClean="0">
                <a:solidFill>
                  <a:srgbClr val="8BE1FF"/>
                </a:solidFill>
                <a:latin typeface="Segoe UI Light" panose="020B0502040204020203" pitchFamily="34" charset="0"/>
                <a:cs typeface="Segoe UI Light" panose="020B0502040204020203" pitchFamily="34" charset="0"/>
              </a:rPr>
              <a:t>Телефон</a:t>
            </a:r>
            <a:r>
              <a:rPr lang="en-US" sz="2000" dirty="0" smtClean="0">
                <a:solidFill>
                  <a:srgbClr val="8BE1FF"/>
                </a:solidFill>
                <a:latin typeface="Segoe UI Light" panose="020B0502040204020203" pitchFamily="34" charset="0"/>
                <a:cs typeface="Segoe UI Light" panose="020B0502040204020203" pitchFamily="34" charset="0"/>
              </a:rPr>
              <a:t>:</a:t>
            </a:r>
            <a:r>
              <a:rPr lang="ru-RU" sz="2000" dirty="0" smtClean="0">
                <a:solidFill>
                  <a:srgbClr val="8BE1FF"/>
                </a:solidFill>
                <a:latin typeface="Segoe UI Light" panose="020B0502040204020203" pitchFamily="34" charset="0"/>
                <a:cs typeface="Segoe UI Light" panose="020B0502040204020203" pitchFamily="34" charset="0"/>
              </a:rPr>
              <a:t> </a:t>
            </a:r>
            <a:r>
              <a:rPr lang="en-US" sz="2000" dirty="0">
                <a:solidFill>
                  <a:schemeClr val="bg1"/>
                </a:solidFill>
                <a:latin typeface="Segoe UI Light" panose="020B0502040204020203" pitchFamily="34" charset="0"/>
                <a:cs typeface="Segoe UI Light" panose="020B0502040204020203" pitchFamily="34" charset="0"/>
              </a:rPr>
              <a:t>+7 (495) 777-32-82</a:t>
            </a:r>
            <a:r>
              <a:rPr lang="en-US" sz="2000" dirty="0"/>
              <a:t> </a:t>
            </a:r>
            <a:endParaRPr lang="en-US" sz="2000" dirty="0" smtClean="0">
              <a:solidFill>
                <a:schemeClr val="bg1"/>
              </a:solidFill>
              <a:latin typeface="Segoe UI" panose="020B0502040204020203" pitchFamily="34" charset="0"/>
              <a:cs typeface="Segoe UI" panose="020B0502040204020203" pitchFamily="34" charset="0"/>
            </a:endParaRPr>
          </a:p>
          <a:p>
            <a:pPr>
              <a:buClr>
                <a:srgbClr val="00BBE1"/>
              </a:buClr>
            </a:pPr>
            <a:r>
              <a:rPr lang="en-US" sz="2000" dirty="0" smtClean="0">
                <a:solidFill>
                  <a:srgbClr val="8BE1FF"/>
                </a:solidFill>
                <a:latin typeface="Segoe UI Light" panose="020B0502040204020203" pitchFamily="34" charset="0"/>
                <a:cs typeface="Segoe UI Light" panose="020B0502040204020203" pitchFamily="34" charset="0"/>
              </a:rPr>
              <a:t>Email</a:t>
            </a:r>
            <a:r>
              <a:rPr lang="en-US" sz="2000" dirty="0">
                <a:solidFill>
                  <a:srgbClr val="8BE1FF"/>
                </a:solidFill>
                <a:latin typeface="Segoe UI Light" panose="020B0502040204020203" pitchFamily="34" charset="0"/>
                <a:cs typeface="Segoe UI Light" panose="020B0502040204020203" pitchFamily="34" charset="0"/>
              </a:rPr>
              <a:t>: </a:t>
            </a:r>
            <a:r>
              <a:rPr lang="en-US" sz="2000" dirty="0">
                <a:solidFill>
                  <a:schemeClr val="bg1"/>
                </a:solidFill>
                <a:latin typeface="Segoe UI Light" panose="020B0502040204020203" pitchFamily="34" charset="0"/>
                <a:cs typeface="Segoe UI Light" panose="020B0502040204020203" pitchFamily="34" charset="0"/>
              </a:rPr>
              <a:t>info@5nine.ru</a:t>
            </a:r>
            <a:endParaRPr lang="ru-RU" sz="2000" dirty="0" smtClean="0">
              <a:solidFill>
                <a:schemeClr val="bg1"/>
              </a:solidFill>
              <a:latin typeface="Segoe UI Light" panose="020B0502040204020203" pitchFamily="34" charset="0"/>
              <a:cs typeface="Segoe UI Light" panose="020B0502040204020203" pitchFamily="34" charset="0"/>
            </a:endParaRPr>
          </a:p>
          <a:p>
            <a:pPr>
              <a:buClr>
                <a:srgbClr val="00BBE1"/>
              </a:buClr>
            </a:pPr>
            <a:r>
              <a:rPr lang="ru-RU" sz="2000" dirty="0" smtClean="0">
                <a:solidFill>
                  <a:srgbClr val="8BE1FF"/>
                </a:solidFill>
                <a:latin typeface="Segoe UI Light" panose="020B0502040204020203" pitchFamily="34" charset="0"/>
                <a:cs typeface="Segoe UI Light" panose="020B0502040204020203" pitchFamily="34" charset="0"/>
              </a:rPr>
              <a:t>Сайт</a:t>
            </a:r>
            <a:r>
              <a:rPr lang="en-US" sz="2000" dirty="0" smtClean="0">
                <a:solidFill>
                  <a:srgbClr val="8BE1FF"/>
                </a:solidFill>
                <a:latin typeface="Segoe UI Light" panose="020B0502040204020203" pitchFamily="34" charset="0"/>
                <a:cs typeface="Segoe UI Light" panose="020B0502040204020203" pitchFamily="34" charset="0"/>
              </a:rPr>
              <a:t>: </a:t>
            </a:r>
            <a:r>
              <a:rPr lang="en-US" sz="2000" dirty="0" smtClean="0">
                <a:solidFill>
                  <a:schemeClr val="bg1"/>
                </a:solidFill>
                <a:latin typeface="Segoe UI Light" panose="020B0502040204020203" pitchFamily="34" charset="0"/>
                <a:cs typeface="Segoe UI Light" panose="020B0502040204020203" pitchFamily="34" charset="0"/>
              </a:rPr>
              <a:t>www.5nine.ru</a:t>
            </a:r>
            <a:endParaRPr lang="en-US" sz="2000" dirty="0">
              <a:solidFill>
                <a:schemeClr val="bg1"/>
              </a:solidFill>
              <a:latin typeface="Segoe UI Light" panose="020B0502040204020203" pitchFamily="34" charset="0"/>
              <a:cs typeface="Segoe UI Light" panose="020B0502040204020203" pitchFamily="34" charset="0"/>
            </a:endParaRPr>
          </a:p>
        </p:txBody>
      </p:sp>
      <p:sp>
        <p:nvSpPr>
          <p:cNvPr id="6" name="TextBox 5"/>
          <p:cNvSpPr txBox="1"/>
          <p:nvPr/>
        </p:nvSpPr>
        <p:spPr>
          <a:xfrm>
            <a:off x="1638300" y="3469341"/>
            <a:ext cx="3740524" cy="1015663"/>
          </a:xfrm>
          <a:prstGeom prst="rect">
            <a:avLst/>
          </a:prstGeom>
          <a:noFill/>
        </p:spPr>
        <p:txBody>
          <a:bodyPr wrap="square" rtlCol="0">
            <a:spAutoFit/>
          </a:bodyPr>
          <a:lstStyle/>
          <a:p>
            <a:pPr>
              <a:buClr>
                <a:srgbClr val="00BBE1"/>
              </a:buClr>
            </a:pPr>
            <a:r>
              <a:rPr lang="ru-RU" sz="2000" dirty="0" smtClean="0">
                <a:solidFill>
                  <a:schemeClr val="bg1"/>
                </a:solidFill>
                <a:latin typeface="Segoe UI" panose="020B0502040204020203" pitchFamily="34" charset="0"/>
                <a:cs typeface="Segoe UI" panose="020B0502040204020203" pitchFamily="34" charset="0"/>
              </a:rPr>
              <a:t>Юрий Бражников</a:t>
            </a:r>
            <a:endParaRPr lang="en-US" sz="2000" dirty="0" smtClean="0">
              <a:solidFill>
                <a:schemeClr val="bg1"/>
              </a:solidFill>
              <a:latin typeface="Segoe UI" panose="020B0502040204020203" pitchFamily="34" charset="0"/>
              <a:cs typeface="Segoe UI" panose="020B0502040204020203" pitchFamily="34" charset="0"/>
            </a:endParaRPr>
          </a:p>
          <a:p>
            <a:pPr>
              <a:buClr>
                <a:srgbClr val="00BBE1"/>
              </a:buClr>
            </a:pPr>
            <a:r>
              <a:rPr lang="ru-RU" sz="2000" dirty="0" smtClean="0">
                <a:solidFill>
                  <a:srgbClr val="8BE1FF"/>
                </a:solidFill>
                <a:latin typeface="Segoe UI Light" panose="020B0502040204020203" pitchFamily="34" charset="0"/>
                <a:cs typeface="Segoe UI Light" panose="020B0502040204020203" pitchFamily="34" charset="0"/>
              </a:rPr>
              <a:t>Глава российского офиса</a:t>
            </a:r>
          </a:p>
          <a:p>
            <a:pPr>
              <a:buClr>
                <a:srgbClr val="00BBE1"/>
              </a:buClr>
            </a:pPr>
            <a:r>
              <a:rPr lang="en-US" sz="2000" dirty="0" smtClean="0">
                <a:solidFill>
                  <a:srgbClr val="8BE1FF"/>
                </a:solidFill>
                <a:latin typeface="Segoe UI Light" panose="020B0502040204020203" pitchFamily="34" charset="0"/>
                <a:cs typeface="Segoe UI Light" panose="020B0502040204020203" pitchFamily="34" charset="0"/>
              </a:rPr>
              <a:t>5nine Software</a:t>
            </a:r>
            <a:endParaRPr lang="en-US" sz="2000" dirty="0">
              <a:solidFill>
                <a:srgbClr val="8BE1FF"/>
              </a:solidFill>
              <a:latin typeface="Segoe UI Light" panose="020B0502040204020203" pitchFamily="34" charset="0"/>
              <a:cs typeface="Segoe UI Light"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174" y="374681"/>
            <a:ext cx="1081751" cy="81131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925" y="374681"/>
            <a:ext cx="3206690" cy="776620"/>
          </a:xfrm>
          <a:prstGeom prst="rect">
            <a:avLst/>
          </a:prstGeom>
        </p:spPr>
      </p:pic>
    </p:spTree>
    <p:extLst>
      <p:ext uri="{BB962C8B-B14F-4D97-AF65-F5344CB8AC3E}">
        <p14:creationId xmlns:p14="http://schemas.microsoft.com/office/powerpoint/2010/main" val="2451815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36578" y="6027717"/>
            <a:ext cx="3468438" cy="626886"/>
            <a:chOff x="736578" y="6097180"/>
            <a:chExt cx="3468438" cy="626886"/>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22036" b="22368"/>
            <a:stretch/>
          </p:blipFill>
          <p:spPr>
            <a:xfrm>
              <a:off x="736578" y="6224366"/>
              <a:ext cx="880007" cy="36693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85" y="6097180"/>
              <a:ext cx="2588431" cy="626886"/>
            </a:xfrm>
            <a:prstGeom prst="rect">
              <a:avLst/>
            </a:prstGeom>
          </p:spPr>
        </p:pic>
      </p:grpSp>
      <p:sp>
        <p:nvSpPr>
          <p:cNvPr id="4" name="TextBox 3"/>
          <p:cNvSpPr txBox="1"/>
          <p:nvPr/>
        </p:nvSpPr>
        <p:spPr>
          <a:xfrm>
            <a:off x="742949" y="3944838"/>
            <a:ext cx="10791825" cy="1815882"/>
          </a:xfrm>
          <a:prstGeom prst="rect">
            <a:avLst/>
          </a:prstGeom>
          <a:noFill/>
        </p:spPr>
        <p:txBody>
          <a:bodyPr wrap="square" rtlCol="0">
            <a:spAutoFit/>
          </a:bodyPr>
          <a:lstStyle/>
          <a:p>
            <a:pPr marL="34290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Классические антивирусные технологии были нацелены в первую очередь</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на защиту рабочих мест, ПК</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ru-RU"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Основной целью хакеров  теперь являются ЦОД, а не отдельные ПК и почтовые рассылки</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ru-RU"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Существенно выросла база сигнатур  и ее размер  влияет на производительность ПК</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endParaRPr lang="ru-RU"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Ресурс физических серверов ограничен и делится между ВМ.</a:t>
            </a:r>
          </a:p>
        </p:txBody>
      </p:sp>
      <p:sp>
        <p:nvSpPr>
          <p:cNvPr id="5" name="TextBox 4"/>
          <p:cNvSpPr txBox="1"/>
          <p:nvPr/>
        </p:nvSpPr>
        <p:spPr>
          <a:xfrm>
            <a:off x="685800" y="466725"/>
            <a:ext cx="10668000" cy="584775"/>
          </a:xfrm>
          <a:prstGeom prst="rect">
            <a:avLst/>
          </a:prstGeom>
          <a:noFill/>
        </p:spPr>
        <p:txBody>
          <a:bodyPr wrap="square" rtlCol="0">
            <a:spAutoFit/>
          </a:bodyPr>
          <a:lstStyle/>
          <a:p>
            <a:r>
              <a:rPr lang="ru-RU" sz="3200" dirty="0" smtClean="0">
                <a:solidFill>
                  <a:srgbClr val="34428A"/>
                </a:solidFill>
                <a:latin typeface="Segoe UI Light" panose="020B0502040204020203" pitchFamily="34" charset="0"/>
                <a:cs typeface="Segoe UI Light" panose="020B0502040204020203" pitchFamily="34" charset="0"/>
              </a:rPr>
              <a:t>Старые технологии перестают защищать инфраструктуру</a:t>
            </a:r>
            <a:endParaRPr lang="en-US" sz="3200" dirty="0">
              <a:solidFill>
                <a:srgbClr val="34428A"/>
              </a:solidFill>
              <a:latin typeface="Segoe UI Light" panose="020B0502040204020203" pitchFamily="34" charset="0"/>
              <a:cs typeface="Segoe UI Light" panose="020B0502040204020203" pitchFamily="34" charset="0"/>
            </a:endParaRPr>
          </a:p>
        </p:txBody>
      </p:sp>
      <p:grpSp>
        <p:nvGrpSpPr>
          <p:cNvPr id="2" name="Group 1"/>
          <p:cNvGrpSpPr/>
          <p:nvPr/>
        </p:nvGrpSpPr>
        <p:grpSpPr>
          <a:xfrm>
            <a:off x="800100" y="1613688"/>
            <a:ext cx="5124450" cy="2010540"/>
            <a:chOff x="800100" y="1613688"/>
            <a:chExt cx="5124450" cy="2010540"/>
          </a:xfrm>
        </p:grpSpPr>
        <p:sp>
          <p:nvSpPr>
            <p:cNvPr id="7" name="Rectangle 6"/>
            <p:cNvSpPr/>
            <p:nvPr/>
          </p:nvSpPr>
          <p:spPr>
            <a:xfrm>
              <a:off x="800100" y="1613688"/>
              <a:ext cx="5124450" cy="1765411"/>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2098616">
              <a:off x="1049990" y="3133968"/>
              <a:ext cx="438150" cy="490260"/>
            </a:xfrm>
            <a:prstGeom prst="triangle">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52487" y="1664599"/>
              <a:ext cx="5019676" cy="1631216"/>
            </a:xfrm>
            <a:prstGeom prst="rect">
              <a:avLst/>
            </a:prstGeom>
            <a:noFill/>
            <a:ln>
              <a:noFill/>
            </a:ln>
          </p:spPr>
          <p:txBody>
            <a:bodyPr wrap="square" rtlCol="0">
              <a:spAutoFit/>
            </a:bodyPr>
            <a:lstStyle/>
            <a:p>
              <a:r>
                <a:rPr lang="ru-RU" sz="1400" dirty="0" smtClean="0">
                  <a:solidFill>
                    <a:schemeClr val="bg1"/>
                  </a:solidFill>
                  <a:latin typeface="Segoe UI" panose="020B0502040204020203" pitchFamily="34" charset="0"/>
                  <a:cs typeface="Segoe UI" panose="020B0502040204020203" pitchFamily="34" charset="0"/>
                </a:rPr>
                <a:t>«… классические антивирусы обречены на неудачу…</a:t>
              </a:r>
            </a:p>
            <a:p>
              <a:r>
                <a:rPr lang="ru-RU" sz="1400" dirty="0" smtClean="0">
                  <a:solidFill>
                    <a:schemeClr val="bg1"/>
                  </a:solidFill>
                  <a:latin typeface="Segoe UI" panose="020B0502040204020203" pitchFamily="34" charset="0"/>
                  <a:cs typeface="Segoe UI" panose="020B0502040204020203" pitchFamily="34" charset="0"/>
                </a:rPr>
                <a:t>выпуск локальных решений для защиты</a:t>
              </a:r>
              <a:r>
                <a:rPr lang="en-US" sz="1400" dirty="0" smtClean="0">
                  <a:solidFill>
                    <a:schemeClr val="bg1"/>
                  </a:solidFill>
                  <a:latin typeface="Segoe UI" panose="020B0502040204020203" pitchFamily="34" charset="0"/>
                  <a:cs typeface="Segoe UI" panose="020B0502040204020203" pitchFamily="34" charset="0"/>
                </a:rPr>
                <a:t> </a:t>
              </a:r>
              <a:r>
                <a:rPr lang="ru-RU" sz="1400" dirty="0" smtClean="0">
                  <a:solidFill>
                    <a:schemeClr val="bg1"/>
                  </a:solidFill>
                  <a:latin typeface="Segoe UI" panose="020B0502040204020203" pitchFamily="34" charset="0"/>
                  <a:cs typeface="Segoe UI" panose="020B0502040204020203" pitchFamily="34" charset="0"/>
                </a:rPr>
                <a:t>персональных компьютеров </a:t>
              </a:r>
              <a:r>
                <a:rPr lang="en-US" sz="1400" dirty="0" smtClean="0">
                  <a:solidFill>
                    <a:schemeClr val="bg1"/>
                  </a:solidFill>
                  <a:latin typeface="Segoe UI" panose="020B0502040204020203" pitchFamily="34" charset="0"/>
                  <a:cs typeface="Segoe UI" panose="020B0502040204020203" pitchFamily="34" charset="0"/>
                </a:rPr>
                <a:t>-</a:t>
              </a:r>
              <a:r>
                <a:rPr lang="ru-RU" sz="1400" dirty="0" smtClean="0">
                  <a:solidFill>
                    <a:schemeClr val="bg1"/>
                  </a:solidFill>
                  <a:latin typeface="Segoe UI" panose="020B0502040204020203" pitchFamily="34" charset="0"/>
                  <a:cs typeface="Segoe UI" panose="020B0502040204020203" pitchFamily="34" charset="0"/>
                </a:rPr>
                <a:t>не прибыльный бизнес», </a:t>
              </a:r>
            </a:p>
            <a:p>
              <a:r>
                <a:rPr lang="ru-RU" sz="1400" dirty="0" smtClean="0">
                  <a:solidFill>
                    <a:schemeClr val="bg1"/>
                  </a:solidFill>
                  <a:latin typeface="Segoe UI" panose="020B0502040204020203" pitchFamily="34" charset="0"/>
                  <a:cs typeface="Segoe UI" panose="020B0502040204020203" pitchFamily="34" charset="0"/>
                </a:rPr>
                <a:t>«…компании необходимо это учитывать в своей стратегии».</a:t>
              </a:r>
              <a:endParaRPr lang="en-US" sz="1400" dirty="0" smtClean="0">
                <a:solidFill>
                  <a:schemeClr val="bg1"/>
                </a:solidFill>
                <a:latin typeface="Segoe UI" panose="020B0502040204020203" pitchFamily="34" charset="0"/>
                <a:cs typeface="Segoe UI" panose="020B0502040204020203" pitchFamily="34" charset="0"/>
              </a:endParaRPr>
            </a:p>
            <a:p>
              <a:pPr algn="r"/>
              <a:r>
                <a:rPr lang="ru-RU" sz="1000" b="1" dirty="0">
                  <a:solidFill>
                    <a:schemeClr val="bg1"/>
                  </a:solidFill>
                  <a:latin typeface="Segoe UI" panose="020B0502040204020203" pitchFamily="34" charset="0"/>
                  <a:cs typeface="Segoe UI" panose="020B0502040204020203" pitchFamily="34" charset="0"/>
                </a:rPr>
                <a:t>Брайан  Дай  (</a:t>
              </a:r>
              <a:r>
                <a:rPr lang="ru-RU" sz="1000" b="1" dirty="0" err="1">
                  <a:solidFill>
                    <a:schemeClr val="bg1"/>
                  </a:solidFill>
                  <a:latin typeface="Segoe UI" panose="020B0502040204020203" pitchFamily="34" charset="0"/>
                  <a:cs typeface="Segoe UI" panose="020B0502040204020203" pitchFamily="34" charset="0"/>
                </a:rPr>
                <a:t>Brian</a:t>
              </a:r>
              <a:r>
                <a:rPr lang="ru-RU" sz="1000" b="1" dirty="0">
                  <a:solidFill>
                    <a:schemeClr val="bg1"/>
                  </a:solidFill>
                  <a:latin typeface="Segoe UI" panose="020B0502040204020203" pitchFamily="34" charset="0"/>
                  <a:cs typeface="Segoe UI" panose="020B0502040204020203" pitchFamily="34" charset="0"/>
                </a:rPr>
                <a:t> </a:t>
              </a:r>
              <a:r>
                <a:rPr lang="ru-RU" sz="1000" b="1" dirty="0" err="1">
                  <a:solidFill>
                    <a:schemeClr val="bg1"/>
                  </a:solidFill>
                  <a:latin typeface="Segoe UI" panose="020B0502040204020203" pitchFamily="34" charset="0"/>
                  <a:cs typeface="Segoe UI" panose="020B0502040204020203" pitchFamily="34" charset="0"/>
                </a:rPr>
                <a:t>Dye</a:t>
              </a:r>
              <a:r>
                <a:rPr lang="ru-RU" sz="1000" b="1" dirty="0" smtClean="0">
                  <a:solidFill>
                    <a:schemeClr val="bg1"/>
                  </a:solidFill>
                  <a:latin typeface="Segoe UI" panose="020B0502040204020203" pitchFamily="34" charset="0"/>
                  <a:cs typeface="Segoe UI" panose="020B0502040204020203" pitchFamily="34" charset="0"/>
                </a:rPr>
                <a:t>)</a:t>
              </a:r>
              <a:endParaRPr lang="en-US" sz="1000" b="1" dirty="0" smtClean="0">
                <a:solidFill>
                  <a:schemeClr val="bg1"/>
                </a:solidFill>
                <a:latin typeface="Segoe UI" panose="020B0502040204020203" pitchFamily="34" charset="0"/>
                <a:cs typeface="Segoe UI" panose="020B0502040204020203" pitchFamily="34" charset="0"/>
              </a:endParaRPr>
            </a:p>
            <a:p>
              <a:pPr algn="r"/>
              <a:r>
                <a:rPr lang="ru-RU" sz="1000" dirty="0" smtClean="0">
                  <a:solidFill>
                    <a:schemeClr val="bg1"/>
                  </a:solidFill>
                  <a:latin typeface="Segoe UI" panose="020B0502040204020203" pitchFamily="34" charset="0"/>
                  <a:cs typeface="Segoe UI" panose="020B0502040204020203" pitchFamily="34" charset="0"/>
                </a:rPr>
                <a:t>Старший Вице-президент </a:t>
              </a:r>
              <a:r>
                <a:rPr lang="ru-RU" sz="1000" dirty="0" err="1" smtClean="0">
                  <a:solidFill>
                    <a:schemeClr val="bg1"/>
                  </a:solidFill>
                  <a:latin typeface="Segoe UI" panose="020B0502040204020203" pitchFamily="34" charset="0"/>
                  <a:cs typeface="Segoe UI" panose="020B0502040204020203" pitchFamily="34" charset="0"/>
                </a:rPr>
                <a:t>Symantec</a:t>
              </a:r>
              <a:r>
                <a:rPr lang="en-US" sz="1000" dirty="0" smtClean="0">
                  <a:solidFill>
                    <a:schemeClr val="bg1"/>
                  </a:solidFill>
                  <a:latin typeface="Segoe UI" panose="020B0502040204020203" pitchFamily="34" charset="0"/>
                  <a:cs typeface="Segoe UI" panose="020B0502040204020203" pitchFamily="34" charset="0"/>
                </a:rPr>
                <a:t> </a:t>
              </a:r>
              <a:r>
                <a:rPr lang="ru-RU" sz="1000" dirty="0" smtClean="0">
                  <a:solidFill>
                    <a:schemeClr val="bg1"/>
                  </a:solidFill>
                  <a:latin typeface="Segoe UI" panose="020B0502040204020203" pitchFamily="34" charset="0"/>
                  <a:cs typeface="Segoe UI" panose="020B0502040204020203" pitchFamily="34" charset="0"/>
                </a:rPr>
                <a:t>по информационной безопасности</a:t>
              </a:r>
            </a:p>
            <a:p>
              <a:pPr algn="r"/>
              <a:r>
                <a:rPr lang="ru-RU" sz="1000" dirty="0" err="1" smtClean="0">
                  <a:solidFill>
                    <a:schemeClr val="bg1"/>
                  </a:solidFill>
                  <a:latin typeface="Segoe UI" panose="020B0502040204020203" pitchFamily="34" charset="0"/>
                  <a:cs typeface="Segoe UI" panose="020B0502040204020203" pitchFamily="34" charset="0"/>
                </a:rPr>
                <a:t>Wall</a:t>
              </a:r>
              <a:r>
                <a:rPr lang="ru-RU" sz="1000" dirty="0" smtClean="0">
                  <a:solidFill>
                    <a:schemeClr val="bg1"/>
                  </a:solidFill>
                  <a:latin typeface="Segoe UI" panose="020B0502040204020203" pitchFamily="34" charset="0"/>
                  <a:cs typeface="Segoe UI" panose="020B0502040204020203" pitchFamily="34" charset="0"/>
                </a:rPr>
                <a:t> </a:t>
              </a:r>
              <a:r>
                <a:rPr lang="ru-RU" sz="1000" dirty="0" err="1">
                  <a:solidFill>
                    <a:schemeClr val="bg1"/>
                  </a:solidFill>
                  <a:latin typeface="Segoe UI" panose="020B0502040204020203" pitchFamily="34" charset="0"/>
                  <a:cs typeface="Segoe UI" panose="020B0502040204020203" pitchFamily="34" charset="0"/>
                </a:rPr>
                <a:t>Street</a:t>
              </a:r>
              <a:r>
                <a:rPr lang="ru-RU" sz="1000" dirty="0">
                  <a:solidFill>
                    <a:schemeClr val="bg1"/>
                  </a:solidFill>
                  <a:latin typeface="Segoe UI" panose="020B0502040204020203" pitchFamily="34" charset="0"/>
                  <a:cs typeface="Segoe UI" panose="020B0502040204020203" pitchFamily="34" charset="0"/>
                </a:rPr>
                <a:t> </a:t>
              </a:r>
              <a:r>
                <a:rPr lang="ru-RU" sz="1000" dirty="0" err="1">
                  <a:solidFill>
                    <a:schemeClr val="bg1"/>
                  </a:solidFill>
                  <a:latin typeface="Segoe UI" panose="020B0502040204020203" pitchFamily="34" charset="0"/>
                  <a:cs typeface="Segoe UI" panose="020B0502040204020203" pitchFamily="34" charset="0"/>
                </a:rPr>
                <a:t>Journal</a:t>
              </a:r>
              <a:r>
                <a:rPr lang="ru-RU" sz="1000" dirty="0">
                  <a:solidFill>
                    <a:schemeClr val="bg1"/>
                  </a:solidFill>
                  <a:latin typeface="Segoe UI" panose="020B0502040204020203" pitchFamily="34" charset="0"/>
                  <a:cs typeface="Segoe UI" panose="020B0502040204020203" pitchFamily="34" charset="0"/>
                </a:rPr>
                <a:t>, </a:t>
              </a:r>
              <a:r>
                <a:rPr lang="ru-RU" sz="1000" dirty="0" smtClean="0">
                  <a:solidFill>
                    <a:schemeClr val="bg1"/>
                  </a:solidFill>
                  <a:latin typeface="Segoe UI" panose="020B0502040204020203" pitchFamily="34" charset="0"/>
                  <a:cs typeface="Segoe UI" panose="020B0502040204020203" pitchFamily="34" charset="0"/>
                </a:rPr>
                <a:t>09.2014</a:t>
              </a:r>
              <a:endParaRPr lang="ru-RU" sz="1000" dirty="0">
                <a:solidFill>
                  <a:schemeClr val="bg1"/>
                </a:solidFill>
                <a:latin typeface="Segoe UI" panose="020B0502040204020203" pitchFamily="34" charset="0"/>
                <a:cs typeface="Segoe UI" panose="020B0502040204020203" pitchFamily="34" charset="0"/>
              </a:endParaRPr>
            </a:p>
          </p:txBody>
        </p:sp>
      </p:grpSp>
      <p:pic>
        <p:nvPicPr>
          <p:cNvPr id="11"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148" y="1873720"/>
            <a:ext cx="3607935" cy="1443174"/>
          </a:xfrm>
          <a:prstGeom prst="rect">
            <a:avLst/>
          </a:prstGeom>
        </p:spPr>
      </p:pic>
      <p:sp>
        <p:nvSpPr>
          <p:cNvPr id="20" name="Rectangle 19"/>
          <p:cNvSpPr/>
          <p:nvPr/>
        </p:nvSpPr>
        <p:spPr>
          <a:xfrm>
            <a:off x="10778490" y="6154902"/>
            <a:ext cx="575310" cy="703097"/>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915650" y="6236937"/>
            <a:ext cx="381000" cy="369332"/>
          </a:xfrm>
          <a:prstGeom prst="rect">
            <a:avLst/>
          </a:prstGeom>
          <a:noFill/>
        </p:spPr>
        <p:txBody>
          <a:bodyPr wrap="square" rtlCol="0">
            <a:spAutoFit/>
          </a:bodyPr>
          <a:lstStyle/>
          <a:p>
            <a:r>
              <a:rPr lang="en-US" dirty="0" smtClean="0">
                <a:solidFill>
                  <a:schemeClr val="bg1"/>
                </a:solidFill>
                <a:latin typeface="Segoe UI" panose="020B0502040204020203" pitchFamily="34" charset="0"/>
                <a:cs typeface="Segoe UI" panose="020B0502040204020203" pitchFamily="34" charset="0"/>
              </a:rPr>
              <a:t>2</a:t>
            </a:r>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5209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577" y="1638812"/>
            <a:ext cx="8215313" cy="4524315"/>
          </a:xfrm>
          <a:prstGeom prst="rect">
            <a:avLst/>
          </a:prstGeom>
          <a:noFill/>
        </p:spPr>
        <p:txBody>
          <a:bodyPr wrap="square" rtlCol="0">
            <a:spAutoFit/>
          </a:bodyPr>
          <a:lstStyle/>
          <a:p>
            <a:pPr marL="34290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Многоуровневая защита: </a:t>
            </a:r>
            <a:r>
              <a:rPr lang="ru-RU" sz="1600" dirty="0">
                <a:solidFill>
                  <a:schemeClr val="tx1">
                    <a:lumMod val="65000"/>
                    <a:lumOff val="35000"/>
                  </a:schemeClr>
                </a:solidFill>
                <a:latin typeface="Segoe UI" panose="020B0502040204020203" pitchFamily="34" charset="0"/>
                <a:cs typeface="Segoe UI" panose="020B0502040204020203" pitchFamily="34" charset="0"/>
              </a:rPr>
              <a:t>м</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ежсетевой </a:t>
            </a:r>
            <a:r>
              <a:rPr lang="ru-RU" sz="1600" dirty="0">
                <a:solidFill>
                  <a:schemeClr val="tx1">
                    <a:lumMod val="65000"/>
                    <a:lumOff val="35000"/>
                  </a:schemeClr>
                </a:solidFill>
                <a:latin typeface="Segoe UI" panose="020B0502040204020203" pitchFamily="34" charset="0"/>
                <a:cs typeface="Segoe UI" panose="020B0502040204020203" pitchFamily="34" charset="0"/>
              </a:rPr>
              <a:t>экран</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антивирус</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система обнаружения вторжений в едином решении</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r>
              <a:rPr lang="ru-RU" sz="1600" dirty="0" smtClean="0">
                <a:solidFill>
                  <a:schemeClr val="tx1">
                    <a:lumMod val="65000"/>
                    <a:lumOff val="35000"/>
                  </a:schemeClr>
                </a:solidFill>
                <a:latin typeface="Segoe UI" panose="020B0502040204020203" pitchFamily="34" charset="0"/>
                <a:cs typeface="Segoe UI" panose="020B0502040204020203" pitchFamily="34" charset="0"/>
              </a:rPr>
              <a:t> </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Простота управления и интеграция в средства  управления инфраструктурой</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ru-RU"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Защита базируется на сервере, а не АРМ</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пользователя</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ru-RU"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СЗИ максимально интегрировано в ОС, что позволяет использовать все ее  возможности, ускорить работу приложения, уменьшить потребляемый ресурс, повысить эффективность вложений в новые технологии.</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r>
            <a:br>
              <a:rPr lang="en-US" sz="1600" dirty="0" smtClean="0">
                <a:solidFill>
                  <a:schemeClr val="tx1">
                    <a:lumMod val="65000"/>
                    <a:lumOff val="35000"/>
                  </a:schemeClr>
                </a:solidFill>
                <a:latin typeface="Segoe UI" panose="020B0502040204020203" pitchFamily="34" charset="0"/>
                <a:cs typeface="Segoe UI" panose="020B0502040204020203" pitchFamily="34" charset="0"/>
              </a:rPr>
            </a:b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Современные технологии СЗИ позволяют </a:t>
            </a:r>
            <a:r>
              <a:rPr lang="ru-RU" sz="1600" b="1" dirty="0" smtClean="0">
                <a:solidFill>
                  <a:schemeClr val="tx1">
                    <a:lumMod val="65000"/>
                    <a:lumOff val="35000"/>
                  </a:schemeClr>
                </a:solidFill>
                <a:latin typeface="Segoe UI" panose="020B0502040204020203" pitchFamily="34" charset="0"/>
                <a:cs typeface="Segoe UI" panose="020B0502040204020203" pitchFamily="34" charset="0"/>
              </a:rPr>
              <a:t>экономить до 30% ресурсов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сервера</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r>
            <a:br>
              <a:rPr lang="en-US" sz="1600" dirty="0" smtClean="0">
                <a:solidFill>
                  <a:schemeClr val="tx1">
                    <a:lumMod val="65000"/>
                    <a:lumOff val="35000"/>
                  </a:schemeClr>
                </a:solidFill>
                <a:latin typeface="Segoe UI" panose="020B0502040204020203" pitchFamily="34" charset="0"/>
                <a:cs typeface="Segoe UI" panose="020B0502040204020203" pitchFamily="34" charset="0"/>
              </a:rPr>
            </a:b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и </a:t>
            </a:r>
            <a:r>
              <a:rPr lang="ru-RU" sz="1600" b="1" dirty="0" smtClean="0">
                <a:solidFill>
                  <a:schemeClr val="tx1">
                    <a:lumMod val="65000"/>
                    <a:lumOff val="35000"/>
                  </a:schemeClr>
                </a:solidFill>
                <a:latin typeface="Segoe UI" panose="020B0502040204020203" pitchFamily="34" charset="0"/>
                <a:cs typeface="Segoe UI" panose="020B0502040204020203" pitchFamily="34" charset="0"/>
              </a:rPr>
              <a:t>работают</a:t>
            </a:r>
            <a:r>
              <a:rPr lang="en-US" sz="1600" b="1"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b="1" dirty="0" smtClean="0">
                <a:solidFill>
                  <a:schemeClr val="tx1">
                    <a:lumMod val="65000"/>
                    <a:lumOff val="35000"/>
                  </a:schemeClr>
                </a:solidFill>
                <a:latin typeface="Segoe UI" panose="020B0502040204020203" pitchFamily="34" charset="0"/>
                <a:cs typeface="Segoe UI" panose="020B0502040204020203" pitchFamily="34" charset="0"/>
              </a:rPr>
              <a:t>до </a:t>
            </a:r>
            <a:r>
              <a:rPr lang="ru-RU" sz="1600" b="1" dirty="0">
                <a:solidFill>
                  <a:schemeClr val="tx1">
                    <a:lumMod val="65000"/>
                    <a:lumOff val="35000"/>
                  </a:schemeClr>
                </a:solidFill>
                <a:latin typeface="Segoe UI" panose="020B0502040204020203" pitchFamily="34" charset="0"/>
                <a:cs typeface="Segoe UI" panose="020B0502040204020203" pitchFamily="34" charset="0"/>
              </a:rPr>
              <a:t>70 раз быстрее</a:t>
            </a:r>
            <a:r>
              <a:rPr lang="ru-RU" sz="1600" dirty="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классических.</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ru-RU"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err="1" smtClean="0">
                <a:solidFill>
                  <a:schemeClr val="tx1">
                    <a:lumMod val="65000"/>
                    <a:lumOff val="35000"/>
                  </a:schemeClr>
                </a:solidFill>
                <a:latin typeface="Segoe UI" panose="020B0502040204020203" pitchFamily="34" charset="0"/>
                <a:cs typeface="Segoe UI" panose="020B0502040204020203" pitchFamily="34" charset="0"/>
              </a:rPr>
              <a:t>Безагентный</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 способ защиты, не зависящий от действий пользователя и его гостевой ОС. </a:t>
            </a:r>
          </a:p>
          <a:p>
            <a:pPr marL="342900" indent="-342900">
              <a:buFont typeface="Arial" panose="020B0604020202020204" pitchFamily="34" charset="0"/>
              <a:buChar char="•"/>
            </a:pPr>
            <a:endParaRPr lang="ru-RU"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dirty="0">
                <a:solidFill>
                  <a:schemeClr val="tx1">
                    <a:lumMod val="65000"/>
                    <a:lumOff val="35000"/>
                  </a:schemeClr>
                </a:solidFill>
                <a:latin typeface="Segoe UI" panose="020B0502040204020203" pitchFamily="34" charset="0"/>
                <a:cs typeface="Segoe UI" panose="020B0502040204020203" pitchFamily="34" charset="0"/>
              </a:rPr>
              <a:t>может устанавливаться как </a:t>
            </a:r>
            <a:r>
              <a:rPr lang="ru-RU" sz="1600" dirty="0" err="1">
                <a:solidFill>
                  <a:schemeClr val="tx1">
                    <a:lumMod val="65000"/>
                    <a:lumOff val="35000"/>
                  </a:schemeClr>
                </a:solidFill>
                <a:latin typeface="Segoe UI" panose="020B0502040204020203" pitchFamily="34" charset="0"/>
                <a:cs typeface="Segoe UI" panose="020B0502040204020203" pitchFamily="34" charset="0"/>
              </a:rPr>
              <a:t>Plugin</a:t>
            </a:r>
            <a:r>
              <a:rPr lang="ru-RU" sz="1600" dirty="0">
                <a:solidFill>
                  <a:schemeClr val="tx1">
                    <a:lumMod val="65000"/>
                    <a:lumOff val="35000"/>
                  </a:schemeClr>
                </a:solidFill>
                <a:latin typeface="Segoe UI" panose="020B0502040204020203" pitchFamily="34" charset="0"/>
                <a:cs typeface="Segoe UI" panose="020B0502040204020203" pitchFamily="34" charset="0"/>
              </a:rPr>
              <a:t> для </a:t>
            </a:r>
            <a:r>
              <a:rPr lang="ru-RU" sz="1600" dirty="0" err="1">
                <a:solidFill>
                  <a:schemeClr val="tx1">
                    <a:lumMod val="65000"/>
                    <a:lumOff val="35000"/>
                  </a:schemeClr>
                </a:solidFill>
                <a:latin typeface="Segoe UI" panose="020B0502040204020203" pitchFamily="34" charset="0"/>
                <a:cs typeface="Segoe UI" panose="020B0502040204020203" pitchFamily="34" charset="0"/>
              </a:rPr>
              <a:t>System</a:t>
            </a:r>
            <a:r>
              <a:rPr lang="ru-RU" sz="1600" dirty="0">
                <a:solidFill>
                  <a:schemeClr val="tx1">
                    <a:lumMod val="65000"/>
                    <a:lumOff val="35000"/>
                  </a:schemeClr>
                </a:solidFill>
                <a:latin typeface="Segoe UI" panose="020B0502040204020203" pitchFamily="34" charset="0"/>
                <a:cs typeface="Segoe UI" panose="020B0502040204020203" pitchFamily="34" charset="0"/>
              </a:rPr>
              <a:t> </a:t>
            </a:r>
            <a:r>
              <a:rPr lang="ru-RU" sz="1600" dirty="0" err="1">
                <a:solidFill>
                  <a:schemeClr val="tx1">
                    <a:lumMod val="65000"/>
                    <a:lumOff val="35000"/>
                  </a:schemeClr>
                </a:solidFill>
                <a:latin typeface="Segoe UI" panose="020B0502040204020203" pitchFamily="34" charset="0"/>
                <a:cs typeface="Segoe UI" panose="020B0502040204020203" pitchFamily="34" charset="0"/>
              </a:rPr>
              <a:t>Center</a:t>
            </a:r>
            <a:r>
              <a:rPr lang="ru-RU" sz="1600" dirty="0">
                <a:solidFill>
                  <a:schemeClr val="tx1">
                    <a:lumMod val="65000"/>
                    <a:lumOff val="35000"/>
                  </a:schemeClr>
                </a:solidFill>
                <a:latin typeface="Segoe UI" panose="020B0502040204020203" pitchFamily="34" charset="0"/>
                <a:cs typeface="Segoe UI" panose="020B0502040204020203" pitchFamily="34" charset="0"/>
              </a:rPr>
              <a:t> VMM</a:t>
            </a:r>
          </a:p>
          <a:p>
            <a:pPr marL="342900" indent="-342900">
              <a:buFont typeface="Arial" panose="020B0604020202020204" pitchFamily="34" charset="0"/>
              <a:buChar cha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TextBox 4"/>
          <p:cNvSpPr txBox="1"/>
          <p:nvPr/>
        </p:nvSpPr>
        <p:spPr>
          <a:xfrm>
            <a:off x="657225" y="466725"/>
            <a:ext cx="10668000" cy="1077218"/>
          </a:xfrm>
          <a:prstGeom prst="rect">
            <a:avLst/>
          </a:prstGeom>
          <a:noFill/>
        </p:spPr>
        <p:txBody>
          <a:bodyPr wrap="square" rtlCol="0">
            <a:spAutoFit/>
          </a:bodyPr>
          <a:lstStyle/>
          <a:p>
            <a:r>
              <a:rPr lang="ru-RU" sz="3200" dirty="0" smtClean="0">
                <a:solidFill>
                  <a:srgbClr val="34428A"/>
                </a:solidFill>
                <a:latin typeface="Segoe UI Light" panose="020B0502040204020203" pitchFamily="34" charset="0"/>
                <a:cs typeface="Segoe UI Light" panose="020B0502040204020203" pitchFamily="34" charset="0"/>
              </a:rPr>
              <a:t>5</a:t>
            </a:r>
            <a:r>
              <a:rPr lang="en-US" sz="3200" dirty="0" smtClean="0">
                <a:solidFill>
                  <a:srgbClr val="34428A"/>
                </a:solidFill>
                <a:latin typeface="Segoe UI Light" panose="020B0502040204020203" pitchFamily="34" charset="0"/>
                <a:cs typeface="Segoe UI Light" panose="020B0502040204020203" pitchFamily="34" charset="0"/>
              </a:rPr>
              <a:t>nine Cloud Security </a:t>
            </a:r>
            <a:r>
              <a:rPr lang="ru-RU" sz="3200" dirty="0" smtClean="0">
                <a:solidFill>
                  <a:srgbClr val="34428A"/>
                </a:solidFill>
                <a:latin typeface="Segoe UI Light" panose="020B0502040204020203" pitchFamily="34" charset="0"/>
                <a:cs typeface="Segoe UI Light" panose="020B0502040204020203" pitchFamily="34" charset="0"/>
              </a:rPr>
              <a:t>для</a:t>
            </a:r>
            <a:r>
              <a:rPr lang="en-US" sz="3200" dirty="0" smtClean="0">
                <a:solidFill>
                  <a:srgbClr val="34428A"/>
                </a:solidFill>
                <a:latin typeface="Segoe UI Light" panose="020B0502040204020203" pitchFamily="34" charset="0"/>
                <a:cs typeface="Segoe UI Light" panose="020B0502040204020203" pitchFamily="34" charset="0"/>
              </a:rPr>
              <a:t> Hyper-V</a:t>
            </a:r>
            <a:endParaRPr lang="ru-RU" sz="3200" dirty="0" smtClean="0">
              <a:solidFill>
                <a:srgbClr val="34428A"/>
              </a:solidFill>
              <a:latin typeface="Segoe UI Light" panose="020B0502040204020203" pitchFamily="34" charset="0"/>
              <a:cs typeface="Segoe UI Light" panose="020B0502040204020203" pitchFamily="34" charset="0"/>
            </a:endParaRPr>
          </a:p>
          <a:p>
            <a:r>
              <a:rPr lang="ru-RU" sz="3200" dirty="0" smtClean="0">
                <a:solidFill>
                  <a:srgbClr val="34428A"/>
                </a:solidFill>
                <a:latin typeface="Segoe UI Light" panose="020B0502040204020203" pitchFamily="34" charset="0"/>
                <a:cs typeface="Segoe UI Light" panose="020B0502040204020203" pitchFamily="34" charset="0"/>
              </a:rPr>
              <a:t>использует </a:t>
            </a:r>
            <a:r>
              <a:rPr lang="ru-RU" sz="3200" dirty="0">
                <a:solidFill>
                  <a:srgbClr val="34428A"/>
                </a:solidFill>
                <a:latin typeface="Segoe UI Light" panose="020B0502040204020203" pitchFamily="34" charset="0"/>
                <a:cs typeface="Segoe UI Light" panose="020B0502040204020203" pitchFamily="34" charset="0"/>
              </a:rPr>
              <a:t>п</a:t>
            </a:r>
            <a:r>
              <a:rPr lang="ru-RU" sz="3200" dirty="0" smtClean="0">
                <a:solidFill>
                  <a:srgbClr val="34428A"/>
                </a:solidFill>
                <a:latin typeface="Segoe UI Light" panose="020B0502040204020203" pitchFamily="34" charset="0"/>
                <a:cs typeface="Segoe UI Light" panose="020B0502040204020203" pitchFamily="34" charset="0"/>
              </a:rPr>
              <a:t>ринципиально </a:t>
            </a:r>
            <a:r>
              <a:rPr lang="ru-RU" sz="3200" dirty="0">
                <a:solidFill>
                  <a:srgbClr val="34428A"/>
                </a:solidFill>
                <a:latin typeface="Segoe UI Light" panose="020B0502040204020203" pitchFamily="34" charset="0"/>
                <a:cs typeface="Segoe UI Light" panose="020B0502040204020203" pitchFamily="34" charset="0"/>
              </a:rPr>
              <a:t>новые подходы к </a:t>
            </a:r>
            <a:r>
              <a:rPr lang="ru-RU" sz="3200" dirty="0" smtClean="0">
                <a:solidFill>
                  <a:srgbClr val="34428A"/>
                </a:solidFill>
                <a:latin typeface="Segoe UI Light" panose="020B0502040204020203" pitchFamily="34" charset="0"/>
                <a:cs typeface="Segoe UI Light" panose="020B0502040204020203" pitchFamily="34" charset="0"/>
              </a:rPr>
              <a:t>защите</a:t>
            </a:r>
            <a:endParaRPr lang="ru-RU" sz="3200" dirty="0">
              <a:solidFill>
                <a:srgbClr val="34428A"/>
              </a:solidFill>
              <a:latin typeface="Segoe UI Light" panose="020B0502040204020203" pitchFamily="34" charset="0"/>
              <a:cs typeface="Segoe UI Light" panose="020B0502040204020203" pitchFamily="34" charset="0"/>
            </a:endParaRPr>
          </a:p>
        </p:txBody>
      </p:sp>
      <p:grpSp>
        <p:nvGrpSpPr>
          <p:cNvPr id="10" name="Group 9"/>
          <p:cNvGrpSpPr/>
          <p:nvPr/>
        </p:nvGrpSpPr>
        <p:grpSpPr>
          <a:xfrm>
            <a:off x="736578" y="6027717"/>
            <a:ext cx="3468438" cy="626886"/>
            <a:chOff x="736578" y="6097180"/>
            <a:chExt cx="3468438" cy="626886"/>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22036" b="22368"/>
            <a:stretch/>
          </p:blipFill>
          <p:spPr>
            <a:xfrm>
              <a:off x="736578" y="6224366"/>
              <a:ext cx="880007" cy="36693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85" y="6097180"/>
              <a:ext cx="2588431" cy="626886"/>
            </a:xfrm>
            <a:prstGeom prst="rect">
              <a:avLst/>
            </a:prstGeom>
          </p:spPr>
        </p:pic>
      </p:grpSp>
      <p:sp>
        <p:nvSpPr>
          <p:cNvPr id="13" name="Rectangle 12"/>
          <p:cNvSpPr/>
          <p:nvPr/>
        </p:nvSpPr>
        <p:spPr>
          <a:xfrm>
            <a:off x="10778490" y="6154902"/>
            <a:ext cx="575310" cy="703097"/>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915650" y="6236937"/>
            <a:ext cx="381000" cy="369332"/>
          </a:xfrm>
          <a:prstGeom prst="rect">
            <a:avLst/>
          </a:prstGeom>
          <a:noFill/>
        </p:spPr>
        <p:txBody>
          <a:bodyPr wrap="square" rtlCol="0">
            <a:spAutoFit/>
          </a:bodyPr>
          <a:lstStyle/>
          <a:p>
            <a:r>
              <a:rPr lang="en-US" dirty="0" smtClean="0">
                <a:solidFill>
                  <a:schemeClr val="bg1"/>
                </a:solidFill>
                <a:latin typeface="Segoe UI" panose="020B0502040204020203" pitchFamily="34" charset="0"/>
                <a:cs typeface="Segoe UI" panose="020B0502040204020203" pitchFamily="34" charset="0"/>
              </a:rPr>
              <a:t>3</a:t>
            </a:r>
            <a:endParaRPr lang="en-US" dirty="0">
              <a:solidFill>
                <a:schemeClr val="bg1"/>
              </a:solidFill>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2466" y="2000490"/>
            <a:ext cx="2251334" cy="3554739"/>
          </a:xfrm>
          <a:prstGeom prst="rect">
            <a:avLst/>
          </a:prstGeom>
        </p:spPr>
      </p:pic>
    </p:spTree>
    <p:extLst>
      <p:ext uri="{BB962C8B-B14F-4D97-AF65-F5344CB8AC3E}">
        <p14:creationId xmlns:p14="http://schemas.microsoft.com/office/powerpoint/2010/main" val="229365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66725"/>
            <a:ext cx="10668000" cy="584775"/>
          </a:xfrm>
          <a:prstGeom prst="rect">
            <a:avLst/>
          </a:prstGeom>
          <a:noFill/>
        </p:spPr>
        <p:txBody>
          <a:bodyPr wrap="square" rtlCol="0">
            <a:spAutoFit/>
          </a:bodyPr>
          <a:lstStyle/>
          <a:p>
            <a:r>
              <a:rPr lang="ru-RU" sz="3200" dirty="0" smtClean="0">
                <a:solidFill>
                  <a:srgbClr val="34428A"/>
                </a:solidFill>
                <a:latin typeface="Segoe UI Light" panose="020B0502040204020203" pitchFamily="34" charset="0"/>
                <a:cs typeface="Segoe UI Light" panose="020B0502040204020203" pitchFamily="34" charset="0"/>
              </a:rPr>
              <a:t>Основные </a:t>
            </a:r>
            <a:r>
              <a:rPr lang="ru-RU" sz="3200" dirty="0">
                <a:solidFill>
                  <a:srgbClr val="34428A"/>
                </a:solidFill>
                <a:latin typeface="Segoe UI Light" panose="020B0502040204020203" pitchFamily="34" charset="0"/>
                <a:cs typeface="Segoe UI Light" panose="020B0502040204020203" pitchFamily="34" charset="0"/>
              </a:rPr>
              <a:t>угрозы </a:t>
            </a:r>
            <a:r>
              <a:rPr lang="ru-RU" sz="3200" dirty="0" smtClean="0">
                <a:solidFill>
                  <a:srgbClr val="34428A"/>
                </a:solidFill>
                <a:latin typeface="Segoe UI Light" panose="020B0502040204020203" pitchFamily="34" charset="0"/>
                <a:cs typeface="Segoe UI Light" panose="020B0502040204020203" pitchFamily="34" charset="0"/>
              </a:rPr>
              <a:t>информационной </a:t>
            </a:r>
            <a:r>
              <a:rPr lang="ru-RU" sz="3200" dirty="0">
                <a:solidFill>
                  <a:srgbClr val="34428A"/>
                </a:solidFill>
                <a:latin typeface="Segoe UI Light" panose="020B0502040204020203" pitchFamily="34" charset="0"/>
                <a:cs typeface="Segoe UI Light" panose="020B0502040204020203" pitchFamily="34" charset="0"/>
              </a:rPr>
              <a:t>безопасности </a:t>
            </a:r>
            <a:r>
              <a:rPr lang="ru-RU" sz="3200" dirty="0" smtClean="0">
                <a:solidFill>
                  <a:srgbClr val="34428A"/>
                </a:solidFill>
                <a:latin typeface="Segoe UI Light" panose="020B0502040204020203" pitchFamily="34" charset="0"/>
                <a:cs typeface="Segoe UI Light" panose="020B0502040204020203" pitchFamily="34" charset="0"/>
              </a:rPr>
              <a:t>ЦОД</a:t>
            </a:r>
            <a:endParaRPr lang="en-US" sz="3200" dirty="0">
              <a:solidFill>
                <a:srgbClr val="34428A"/>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701040" y="1994565"/>
            <a:ext cx="7386436" cy="3539430"/>
          </a:xfrm>
          <a:prstGeom prst="rect">
            <a:avLst/>
          </a:prstGeom>
          <a:noFill/>
        </p:spPr>
        <p:txBody>
          <a:bodyPr wrap="square" rtlCol="0">
            <a:spAutoFit/>
          </a:bodyPr>
          <a:lstStyle/>
          <a:p>
            <a:pPr marL="34290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Несанкционированный </a:t>
            </a:r>
            <a:r>
              <a:rPr lang="ru-RU" sz="1600" dirty="0">
                <a:solidFill>
                  <a:schemeClr val="tx1">
                    <a:lumMod val="65000"/>
                    <a:lumOff val="35000"/>
                  </a:schemeClr>
                </a:solidFill>
                <a:latin typeface="Segoe UI" panose="020B0502040204020203" pitchFamily="34" charset="0"/>
                <a:cs typeface="Segoe UI" panose="020B0502040204020203" pitchFamily="34" charset="0"/>
              </a:rPr>
              <a:t>доступ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к </a:t>
            </a:r>
            <a:r>
              <a:rPr lang="ru-RU" sz="1600" dirty="0">
                <a:solidFill>
                  <a:schemeClr val="tx1">
                    <a:lumMod val="65000"/>
                    <a:lumOff val="35000"/>
                  </a:schemeClr>
                </a:solidFill>
                <a:latin typeface="Segoe UI" panose="020B0502040204020203" pitchFamily="34" charset="0"/>
                <a:cs typeface="Segoe UI" panose="020B0502040204020203" pitchFamily="34" charset="0"/>
              </a:rPr>
              <a:t>компонентам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ЦОД,</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реализуемый </a:t>
            </a:r>
            <a:r>
              <a:rPr lang="ru-RU" sz="1600" dirty="0">
                <a:solidFill>
                  <a:schemeClr val="tx1">
                    <a:lumMod val="65000"/>
                    <a:lumOff val="35000"/>
                  </a:schemeClr>
                </a:solidFill>
                <a:latin typeface="Segoe UI" panose="020B0502040204020203" pitchFamily="34" charset="0"/>
                <a:cs typeface="Segoe UI" panose="020B0502040204020203" pitchFamily="34" charset="0"/>
              </a:rPr>
              <a:t>на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прикладном,</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общесистемном </a:t>
            </a:r>
            <a:r>
              <a:rPr lang="ru-RU" sz="1600" dirty="0">
                <a:solidFill>
                  <a:schemeClr val="tx1">
                    <a:lumMod val="65000"/>
                    <a:lumOff val="35000"/>
                  </a:schemeClr>
                </a:solidFill>
                <a:latin typeface="Segoe UI" panose="020B0502040204020203" pitchFamily="34" charset="0"/>
                <a:cs typeface="Segoe UI" panose="020B0502040204020203" pitchFamily="34" charset="0"/>
              </a:rPr>
              <a:t>и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сетевом</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уровнях</a:t>
            </a:r>
            <a:r>
              <a:rPr lang="ru-RU" sz="1600" dirty="0">
                <a:solidFill>
                  <a:schemeClr val="tx1">
                    <a:lumMod val="65000"/>
                    <a:lumOff val="35000"/>
                  </a:schemeClr>
                </a:solidFill>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ru-RU" sz="1600" dirty="0">
                <a:solidFill>
                  <a:schemeClr val="tx1">
                    <a:lumMod val="65000"/>
                    <a:lumOff val="35000"/>
                  </a:schemeClr>
                </a:solidFill>
                <a:latin typeface="Segoe UI" panose="020B0502040204020203" pitchFamily="34" charset="0"/>
                <a:cs typeface="Segoe UI" panose="020B0502040204020203" pitchFamily="34" charset="0"/>
              </a:rPr>
              <a:t>Отказ в обслуживании, реализуемый на прикладном и сетевом уровнях.</a:t>
            </a:r>
          </a:p>
          <a:p>
            <a:pPr marL="342900" lvl="0" indent="-342900">
              <a:buFont typeface="Arial" panose="020B0604020202020204" pitchFamily="34" charset="0"/>
              <a:buChar cha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ru-RU" sz="1600" dirty="0">
                <a:solidFill>
                  <a:schemeClr val="tx1">
                    <a:lumMod val="65000"/>
                    <a:lumOff val="35000"/>
                  </a:schemeClr>
                </a:solidFill>
                <a:latin typeface="Segoe UI" panose="020B0502040204020203" pitchFamily="34" charset="0"/>
                <a:cs typeface="Segoe UI" panose="020B0502040204020203" pitchFamily="34" charset="0"/>
              </a:rPr>
              <a:t>Несанкционированный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доступ к защищаемой </a:t>
            </a:r>
            <a:r>
              <a:rPr lang="ru-RU" sz="1600" dirty="0">
                <a:solidFill>
                  <a:schemeClr val="tx1">
                    <a:lumMod val="65000"/>
                    <a:lumOff val="35000"/>
                  </a:schemeClr>
                </a:solidFill>
                <a:latin typeface="Segoe UI" panose="020B0502040204020203" pitchFamily="34" charset="0"/>
                <a:cs typeface="Segoe UI" panose="020B0502040204020203" pitchFamily="34" charset="0"/>
              </a:rPr>
              <a:t>информации, которая передается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по каналам</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связи</a:t>
            </a:r>
            <a:r>
              <a:rPr lang="ru-RU" sz="1600" dirty="0">
                <a:solidFill>
                  <a:schemeClr val="tx1">
                    <a:lumMod val="65000"/>
                    <a:lumOff val="35000"/>
                  </a:schemeClr>
                </a:solidFill>
                <a:latin typeface="Segoe UI" panose="020B0502040204020203" pitchFamily="34" charset="0"/>
                <a:cs typeface="Segoe UI" panose="020B0502040204020203" pitchFamily="34" charset="0"/>
              </a:rPr>
              <a:t>.</a:t>
            </a:r>
          </a:p>
          <a:p>
            <a:pPr marL="342900" lvl="0" indent="-342900">
              <a:buFont typeface="Arial" panose="020B0604020202020204" pitchFamily="34" charset="0"/>
              <a:buChar cha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Угрозы</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человеческого </a:t>
            </a:r>
            <a:r>
              <a:rPr lang="ru-RU" sz="1600" dirty="0">
                <a:solidFill>
                  <a:schemeClr val="tx1">
                    <a:lumMod val="65000"/>
                    <a:lumOff val="35000"/>
                  </a:schemeClr>
                </a:solidFill>
                <a:latin typeface="Segoe UI" panose="020B0502040204020203" pitchFamily="34" charset="0"/>
                <a:cs typeface="Segoe UI" panose="020B0502040204020203" pitchFamily="34" charset="0"/>
              </a:rPr>
              <a:t>фактора.</a:t>
            </a:r>
          </a:p>
          <a:p>
            <a:pPr marL="342900" lvl="0" indent="-342900">
              <a:buFont typeface="Arial" panose="020B0604020202020204" pitchFamily="34" charset="0"/>
              <a:buChar cha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ru-RU" sz="1600" dirty="0">
                <a:solidFill>
                  <a:schemeClr val="tx1">
                    <a:lumMod val="65000"/>
                    <a:lumOff val="35000"/>
                  </a:schemeClr>
                </a:solidFill>
                <a:latin typeface="Segoe UI" panose="020B0502040204020203" pitchFamily="34" charset="0"/>
                <a:cs typeface="Segoe UI" panose="020B0502040204020203" pitchFamily="34" charset="0"/>
              </a:rPr>
              <a:t>Нарушение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требований </a:t>
            </a:r>
            <a:r>
              <a:rPr lang="ru-RU" sz="1600" dirty="0">
                <a:solidFill>
                  <a:schemeClr val="tx1">
                    <a:lumMod val="65000"/>
                    <a:lumOff val="35000"/>
                  </a:schemeClr>
                </a:solidFill>
                <a:latin typeface="Segoe UI" panose="020B0502040204020203" pitchFamily="34" charset="0"/>
                <a:cs typeface="Segoe UI" panose="020B0502040204020203" pitchFamily="34" charset="0"/>
              </a:rPr>
              <a:t>законодательства по персональным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данным </a:t>
            </a:r>
            <a:r>
              <a:rPr lang="ru-RU" sz="1600" dirty="0">
                <a:solidFill>
                  <a:schemeClr val="tx1">
                    <a:lumMod val="65000"/>
                    <a:lumOff val="35000"/>
                  </a:schemeClr>
                </a:solidFill>
                <a:latin typeface="Segoe UI" panose="020B0502040204020203" pitchFamily="34" charset="0"/>
                <a:cs typeface="Segoe UI" panose="020B0502040204020203" pitchFamily="34" charset="0"/>
              </a:rPr>
              <a:t>и защите информации</a:t>
            </a:r>
          </a:p>
          <a:p>
            <a:pPr marL="342900" lvl="0" indent="-342900">
              <a:buFont typeface="Arial" panose="020B0604020202020204" pitchFamily="34" charset="0"/>
              <a:buChar char="•"/>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ru-RU" sz="1600" dirty="0">
                <a:solidFill>
                  <a:schemeClr val="tx1">
                    <a:lumMod val="65000"/>
                    <a:lumOff val="35000"/>
                  </a:schemeClr>
                </a:solidFill>
                <a:latin typeface="Segoe UI" panose="020B0502040204020203" pitchFamily="34" charset="0"/>
                <a:cs typeface="Segoe UI" panose="020B0502040204020203" pitchFamily="34" charset="0"/>
              </a:rPr>
              <a:t>Незащищенные каналы связи и сетевая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инфраструктура</a:t>
            </a:r>
            <a:r>
              <a:rPr lang="ru-RU" sz="1400" dirty="0" smtClean="0"/>
              <a:t>  </a:t>
            </a:r>
            <a:r>
              <a:rPr lang="ru-RU" sz="14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241" y="1051500"/>
            <a:ext cx="3403167" cy="5104751"/>
          </a:xfrm>
          <a:prstGeom prst="rect">
            <a:avLst/>
          </a:prstGeom>
        </p:spPr>
      </p:pic>
      <p:grpSp>
        <p:nvGrpSpPr>
          <p:cNvPr id="11" name="Group 10"/>
          <p:cNvGrpSpPr/>
          <p:nvPr/>
        </p:nvGrpSpPr>
        <p:grpSpPr>
          <a:xfrm>
            <a:off x="736578" y="6027717"/>
            <a:ext cx="3468438" cy="626886"/>
            <a:chOff x="736578" y="6097180"/>
            <a:chExt cx="3468438" cy="626886"/>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22036" b="22368"/>
            <a:stretch/>
          </p:blipFill>
          <p:spPr>
            <a:xfrm>
              <a:off x="736578" y="6224366"/>
              <a:ext cx="880007" cy="36693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585" y="6097180"/>
              <a:ext cx="2588431" cy="626886"/>
            </a:xfrm>
            <a:prstGeom prst="rect">
              <a:avLst/>
            </a:prstGeom>
          </p:spPr>
        </p:pic>
      </p:grpSp>
      <p:sp>
        <p:nvSpPr>
          <p:cNvPr id="14" name="Rectangle 13"/>
          <p:cNvSpPr/>
          <p:nvPr/>
        </p:nvSpPr>
        <p:spPr>
          <a:xfrm>
            <a:off x="10778490" y="6154902"/>
            <a:ext cx="575310" cy="703097"/>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915650" y="6236937"/>
            <a:ext cx="381000" cy="369332"/>
          </a:xfrm>
          <a:prstGeom prst="rect">
            <a:avLst/>
          </a:prstGeom>
          <a:noFill/>
        </p:spPr>
        <p:txBody>
          <a:bodyPr wrap="square" rtlCol="0">
            <a:spAutoFit/>
          </a:bodyPr>
          <a:lstStyle/>
          <a:p>
            <a:r>
              <a:rPr lang="en-US" dirty="0" smtClean="0">
                <a:solidFill>
                  <a:schemeClr val="bg1"/>
                </a:solidFill>
                <a:latin typeface="Segoe UI" panose="020B0502040204020203" pitchFamily="34" charset="0"/>
                <a:cs typeface="Segoe UI" panose="020B0502040204020203" pitchFamily="34" charset="0"/>
              </a:rPr>
              <a:t>4</a:t>
            </a:r>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8627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66725"/>
            <a:ext cx="10668000" cy="1077218"/>
          </a:xfrm>
          <a:prstGeom prst="rect">
            <a:avLst/>
          </a:prstGeom>
          <a:noFill/>
        </p:spPr>
        <p:txBody>
          <a:bodyPr wrap="square" rtlCol="0">
            <a:spAutoFit/>
          </a:bodyPr>
          <a:lstStyle/>
          <a:p>
            <a:pPr algn="ctr"/>
            <a:r>
              <a:rPr lang="ru-RU" sz="3200" dirty="0" smtClean="0">
                <a:solidFill>
                  <a:srgbClr val="34428A"/>
                </a:solidFill>
                <a:latin typeface="Segoe UI Light" panose="020B0502040204020203" pitchFamily="34" charset="0"/>
                <a:cs typeface="Segoe UI Light" panose="020B0502040204020203" pitchFamily="34" charset="0"/>
              </a:rPr>
              <a:t>Повышение безопасности </a:t>
            </a:r>
            <a:r>
              <a:rPr lang="en-US" sz="3200" dirty="0" smtClean="0">
                <a:solidFill>
                  <a:srgbClr val="34428A"/>
                </a:solidFill>
                <a:latin typeface="Segoe UI Light" panose="020B0502040204020203" pitchFamily="34" charset="0"/>
                <a:cs typeface="Segoe UI Light" panose="020B0502040204020203" pitchFamily="34" charset="0"/>
              </a:rPr>
              <a:t>Cloud OS </a:t>
            </a:r>
            <a:r>
              <a:rPr lang="ru-RU" sz="3200" dirty="0" smtClean="0">
                <a:solidFill>
                  <a:srgbClr val="34428A"/>
                </a:solidFill>
                <a:latin typeface="Segoe UI Light" panose="020B0502040204020203" pitchFamily="34" charset="0"/>
                <a:cs typeface="Segoe UI Light" panose="020B0502040204020203" pitchFamily="34" charset="0"/>
              </a:rPr>
              <a:t>при помощи </a:t>
            </a:r>
            <a:r>
              <a:rPr lang="en-US" sz="3200" dirty="0">
                <a:solidFill>
                  <a:srgbClr val="34428A"/>
                </a:solidFill>
                <a:latin typeface="Segoe UI Light" panose="020B0502040204020203" pitchFamily="34" charset="0"/>
                <a:cs typeface="Segoe UI Light" panose="020B0502040204020203" pitchFamily="34" charset="0"/>
              </a:rPr>
              <a:t/>
            </a:r>
            <a:br>
              <a:rPr lang="en-US" sz="3200" dirty="0">
                <a:solidFill>
                  <a:srgbClr val="34428A"/>
                </a:solidFill>
                <a:latin typeface="Segoe UI Light" panose="020B0502040204020203" pitchFamily="34" charset="0"/>
                <a:cs typeface="Segoe UI Light" panose="020B0502040204020203" pitchFamily="34" charset="0"/>
              </a:rPr>
            </a:br>
            <a:r>
              <a:rPr lang="ru-RU" sz="3200" dirty="0" smtClean="0">
                <a:solidFill>
                  <a:srgbClr val="34428A"/>
                </a:solidFill>
                <a:latin typeface="Segoe UI Light" panose="020B0502040204020203" pitchFamily="34" charset="0"/>
                <a:cs typeface="Segoe UI Light" panose="020B0502040204020203" pitchFamily="34" charset="0"/>
              </a:rPr>
              <a:t> МСЭ </a:t>
            </a:r>
            <a:r>
              <a:rPr lang="en-US" sz="3200" dirty="0" smtClean="0">
                <a:solidFill>
                  <a:srgbClr val="34428A"/>
                </a:solidFill>
                <a:latin typeface="Segoe UI Light" panose="020B0502040204020203" pitchFamily="34" charset="0"/>
                <a:cs typeface="Segoe UI Light" panose="020B0502040204020203" pitchFamily="34" charset="0"/>
              </a:rPr>
              <a:t>5nine</a:t>
            </a:r>
            <a:r>
              <a:rPr lang="ru-RU" sz="3200" dirty="0" smtClean="0">
                <a:solidFill>
                  <a:srgbClr val="34428A"/>
                </a:solidFill>
                <a:latin typeface="Segoe UI Light" panose="020B0502040204020203" pitchFamily="34" charset="0"/>
                <a:cs typeface="Segoe UI Light" panose="020B0502040204020203" pitchFamily="34" charset="0"/>
              </a:rPr>
              <a:t> </a:t>
            </a:r>
            <a:r>
              <a:rPr lang="en-US" sz="3200" dirty="0">
                <a:solidFill>
                  <a:srgbClr val="34428A"/>
                </a:solidFill>
                <a:latin typeface="Segoe UI Light" panose="020B0502040204020203" pitchFamily="34" charset="0"/>
                <a:cs typeface="Segoe UI Light" panose="020B0502040204020203" pitchFamily="34" charset="0"/>
              </a:rPr>
              <a:t>Cloud </a:t>
            </a:r>
            <a:r>
              <a:rPr lang="en-US" sz="3200" dirty="0" smtClean="0">
                <a:solidFill>
                  <a:srgbClr val="34428A"/>
                </a:solidFill>
                <a:latin typeface="Segoe UI Light" panose="020B0502040204020203" pitchFamily="34" charset="0"/>
                <a:cs typeface="Segoe UI Light" panose="020B0502040204020203" pitchFamily="34" charset="0"/>
              </a:rPr>
              <a:t>Security</a:t>
            </a:r>
            <a:endParaRPr lang="en-US" sz="3200" dirty="0">
              <a:solidFill>
                <a:srgbClr val="34428A"/>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308994" y="1636454"/>
            <a:ext cx="4806971" cy="4770537"/>
          </a:xfrm>
          <a:prstGeom prst="rect">
            <a:avLst/>
          </a:prstGeom>
          <a:noFill/>
        </p:spPr>
        <p:txBody>
          <a:bodyPr wrap="square" rtlCol="0">
            <a:spAutoFit/>
          </a:bodyPr>
          <a:lstStyle/>
          <a:p>
            <a:pPr defTabSz="914099"/>
            <a:r>
              <a:rPr lang="ru-RU" sz="1600" b="1" dirty="0">
                <a:solidFill>
                  <a:schemeClr val="tx1">
                    <a:lumMod val="65000"/>
                    <a:lumOff val="35000"/>
                  </a:schemeClr>
                </a:solidFill>
                <a:latin typeface="Segoe UI" panose="020B0502040204020203" pitchFamily="34" charset="0"/>
                <a:cs typeface="Segoe UI" panose="020B0502040204020203" pitchFamily="34" charset="0"/>
              </a:rPr>
              <a:t>Сложности, возникающие при использовании встроенного </a:t>
            </a:r>
            <a:r>
              <a:rPr lang="ru-RU" sz="1600" b="1" dirty="0" err="1">
                <a:solidFill>
                  <a:schemeClr val="tx1">
                    <a:lumMod val="65000"/>
                    <a:lumOff val="35000"/>
                  </a:schemeClr>
                </a:solidFill>
                <a:latin typeface="Segoe UI" panose="020B0502040204020203" pitchFamily="34" charset="0"/>
                <a:cs typeface="Segoe UI" panose="020B0502040204020203" pitchFamily="34" charset="0"/>
              </a:rPr>
              <a:t>Windows</a:t>
            </a:r>
            <a:r>
              <a:rPr lang="ru-RU" sz="1600" b="1" dirty="0">
                <a:solidFill>
                  <a:schemeClr val="tx1">
                    <a:lumMod val="65000"/>
                    <a:lumOff val="35000"/>
                  </a:schemeClr>
                </a:solidFill>
                <a:latin typeface="Segoe UI" panose="020B0502040204020203" pitchFamily="34" charset="0"/>
                <a:cs typeface="Segoe UI" panose="020B0502040204020203" pitchFamily="34" charset="0"/>
              </a:rPr>
              <a:t> </a:t>
            </a:r>
            <a:r>
              <a:rPr lang="ru-RU" sz="1600" b="1" dirty="0" err="1">
                <a:solidFill>
                  <a:schemeClr val="tx1">
                    <a:lumMod val="65000"/>
                    <a:lumOff val="35000"/>
                  </a:schemeClr>
                </a:solidFill>
                <a:latin typeface="Segoe UI" panose="020B0502040204020203" pitchFamily="34" charset="0"/>
                <a:cs typeface="Segoe UI" panose="020B0502040204020203" pitchFamily="34" charset="0"/>
              </a:rPr>
              <a:t>Firewall</a:t>
            </a:r>
            <a:r>
              <a:rPr lang="ru-RU" sz="1600" b="1" dirty="0" smtClean="0">
                <a:solidFill>
                  <a:schemeClr val="tx1">
                    <a:lumMod val="65000"/>
                    <a:lumOff val="35000"/>
                  </a:schemeClr>
                </a:solidFill>
                <a:latin typeface="Segoe UI" panose="020B0502040204020203" pitchFamily="34" charset="0"/>
                <a:cs typeface="Segoe UI" panose="020B0502040204020203" pitchFamily="34" charset="0"/>
              </a:rPr>
              <a:t>:</a:t>
            </a:r>
          </a:p>
          <a:p>
            <a:pPr defTabSz="914099"/>
            <a:endParaRPr lang="ru-RU" sz="1600" b="1"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defTabSz="914099">
              <a:buAutoNum type="arabicPeriod"/>
            </a:pPr>
            <a:r>
              <a:rPr lang="ru-RU" sz="1600" dirty="0" err="1" smtClean="0">
                <a:solidFill>
                  <a:schemeClr val="tx1">
                    <a:lumMod val="65000"/>
                    <a:lumOff val="35000"/>
                  </a:schemeClr>
                </a:solidFill>
                <a:latin typeface="Segoe UI" panose="020B0502040204020203" pitchFamily="34" charset="0"/>
                <a:cs typeface="Segoe UI" panose="020B0502040204020203" pitchFamily="34" charset="0"/>
              </a:rPr>
              <a:t>Windows</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err="1">
                <a:solidFill>
                  <a:schemeClr val="tx1">
                    <a:lumMod val="65000"/>
                    <a:lumOff val="35000"/>
                  </a:schemeClr>
                </a:solidFill>
                <a:latin typeface="Segoe UI" panose="020B0502040204020203" pitchFamily="34" charset="0"/>
                <a:cs typeface="Segoe UI" panose="020B0502040204020203" pitchFamily="34" charset="0"/>
              </a:rPr>
              <a:t>Firewall</a:t>
            </a:r>
            <a:r>
              <a:rPr lang="ru-RU" sz="1600" dirty="0">
                <a:solidFill>
                  <a:schemeClr val="tx1">
                    <a:lumMod val="65000"/>
                    <a:lumOff val="35000"/>
                  </a:schemeClr>
                </a:solidFill>
                <a:latin typeface="Segoe UI" panose="020B0502040204020203" pitchFamily="34" charset="0"/>
                <a:cs typeface="Segoe UI" panose="020B0502040204020203" pitchFamily="34" charset="0"/>
              </a:rPr>
              <a:t> не работает на </a:t>
            </a:r>
            <a:r>
              <a:rPr lang="ru-RU" sz="1600" dirty="0" err="1">
                <a:solidFill>
                  <a:schemeClr val="tx1">
                    <a:lumMod val="65000"/>
                    <a:lumOff val="35000"/>
                  </a:schemeClr>
                </a:solidFill>
                <a:latin typeface="Segoe UI" panose="020B0502040204020203" pitchFamily="34" charset="0"/>
                <a:cs typeface="Segoe UI" panose="020B0502040204020203" pitchFamily="34" charset="0"/>
              </a:rPr>
              <a:t>Linux</a:t>
            </a:r>
            <a:r>
              <a:rPr lang="ru-RU" sz="1600" dirty="0">
                <a:solidFill>
                  <a:schemeClr val="tx1">
                    <a:lumMod val="65000"/>
                    <a:lumOff val="35000"/>
                  </a:schemeClr>
                </a:solidFill>
                <a:latin typeface="Segoe UI" panose="020B0502040204020203" pitchFamily="34" charset="0"/>
                <a:cs typeface="Segoe UI" panose="020B0502040204020203" pitchFamily="34" charset="0"/>
              </a:rPr>
              <a:t> ВМ</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a:t>
            </a:r>
          </a:p>
          <a:p>
            <a:pPr marL="342900" indent="-342900" defTabSz="914099">
              <a:buAutoNum type="arabicPeriod"/>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sz="1600" dirty="0">
                <a:solidFill>
                  <a:schemeClr val="tx1">
                    <a:lumMod val="65000"/>
                    <a:lumOff val="35000"/>
                  </a:schemeClr>
                </a:solidFill>
                <a:latin typeface="Segoe UI" panose="020B0502040204020203" pitchFamily="34" charset="0"/>
                <a:cs typeface="Segoe UI" panose="020B0502040204020203" pitchFamily="34" charset="0"/>
              </a:rPr>
              <a:t>2. </a:t>
            </a:r>
            <a:r>
              <a:rPr lang="ru-RU" sz="1600" dirty="0" err="1">
                <a:solidFill>
                  <a:schemeClr val="tx1">
                    <a:lumMod val="65000"/>
                    <a:lumOff val="35000"/>
                  </a:schemeClr>
                </a:solidFill>
                <a:latin typeface="Segoe UI" panose="020B0502040204020203" pitchFamily="34" charset="0"/>
                <a:cs typeface="Segoe UI" panose="020B0502040204020203" pitchFamily="34" charset="0"/>
              </a:rPr>
              <a:t>Windows</a:t>
            </a:r>
            <a:r>
              <a:rPr lang="ru-RU" sz="1600" dirty="0">
                <a:solidFill>
                  <a:schemeClr val="tx1">
                    <a:lumMod val="65000"/>
                    <a:lumOff val="35000"/>
                  </a:schemeClr>
                </a:solidFill>
                <a:latin typeface="Segoe UI" panose="020B0502040204020203" pitchFamily="34" charset="0"/>
                <a:cs typeface="Segoe UI" panose="020B0502040204020203" pitchFamily="34" charset="0"/>
              </a:rPr>
              <a:t> </a:t>
            </a:r>
            <a:r>
              <a:rPr lang="ru-RU" sz="1600" dirty="0" err="1">
                <a:solidFill>
                  <a:schemeClr val="tx1">
                    <a:lumMod val="65000"/>
                    <a:lumOff val="35000"/>
                  </a:schemeClr>
                </a:solidFill>
                <a:latin typeface="Segoe UI" panose="020B0502040204020203" pitchFamily="34" charset="0"/>
                <a:cs typeface="Segoe UI" panose="020B0502040204020203" pitchFamily="34" charset="0"/>
              </a:rPr>
              <a:t>Firewall</a:t>
            </a:r>
            <a:r>
              <a:rPr lang="ru-RU" sz="1600" dirty="0">
                <a:solidFill>
                  <a:schemeClr val="tx1">
                    <a:lumMod val="65000"/>
                    <a:lumOff val="35000"/>
                  </a:schemeClr>
                </a:solidFill>
                <a:latin typeface="Segoe UI" panose="020B0502040204020203" pitchFamily="34" charset="0"/>
                <a:cs typeface="Segoe UI" panose="020B0502040204020203" pitchFamily="34" charset="0"/>
              </a:rPr>
              <a:t> отслеживает только внутренние и внешние сетевые соединения. </a:t>
            </a:r>
          </a:p>
          <a:p>
            <a:pPr defTabSz="914099"/>
            <a:r>
              <a:rPr lang="ru-RU" sz="1600" dirty="0">
                <a:solidFill>
                  <a:schemeClr val="tx1">
                    <a:lumMod val="65000"/>
                    <a:lumOff val="35000"/>
                  </a:schemeClr>
                </a:solidFill>
                <a:latin typeface="Segoe UI" panose="020B0502040204020203" pitchFamily="34" charset="0"/>
                <a:cs typeface="Segoe UI" panose="020B0502040204020203" pitchFamily="34" charset="0"/>
              </a:rPr>
              <a:t>При этом не контролируются частные сети ВМ, трафик между ВМ и группой ВМ</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a:t>
            </a:r>
          </a:p>
          <a:p>
            <a:pPr defTabSz="914099"/>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sz="1600" dirty="0">
                <a:solidFill>
                  <a:schemeClr val="tx1">
                    <a:lumMod val="65000"/>
                    <a:lumOff val="35000"/>
                  </a:schemeClr>
                </a:solidFill>
                <a:latin typeface="Segoe UI" panose="020B0502040204020203" pitchFamily="34" charset="0"/>
                <a:cs typeface="Segoe UI" panose="020B0502040204020203" pitchFamily="34" charset="0"/>
              </a:rPr>
              <a:t>3. Для  изоляции виртуальных машин и групп администраторы выбирают VLAN, но это не решает вопрос защиты при  межсетевом взаимодействии  в виртуальной среде и обмене с внешними ресурсами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интернет, </a:t>
            </a:r>
            <a:r>
              <a:rPr lang="ru-RU" sz="1600" dirty="0">
                <a:solidFill>
                  <a:schemeClr val="tx1">
                    <a:lumMod val="65000"/>
                    <a:lumOff val="35000"/>
                  </a:schemeClr>
                </a:solidFill>
                <a:latin typeface="Segoe UI" panose="020B0502040204020203" pitchFamily="34" charset="0"/>
                <a:cs typeface="Segoe UI" panose="020B0502040204020203" pitchFamily="34" charset="0"/>
              </a:rPr>
              <a:t>удаленные физические машины и сети</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 и </a:t>
            </a:r>
          </a:p>
          <a:p>
            <a:pPr defTabSz="914099"/>
            <a:r>
              <a:rPr lang="ru-RU" sz="1600" dirty="0">
                <a:solidFill>
                  <a:schemeClr val="tx1">
                    <a:lumMod val="65000"/>
                    <a:lumOff val="35000"/>
                  </a:schemeClr>
                </a:solidFill>
                <a:latin typeface="Segoe UI" panose="020B0502040204020203" pitchFamily="34" charset="0"/>
                <a:cs typeface="Segoe UI" panose="020B0502040204020203" pitchFamily="34" charset="0"/>
              </a:rPr>
              <a:t>у</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сложняет администрирование .</a:t>
            </a: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defTabSz="914099"/>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defTabSz="914099"/>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2" name="Rectangle 1"/>
          <p:cNvSpPr/>
          <p:nvPr/>
        </p:nvSpPr>
        <p:spPr>
          <a:xfrm>
            <a:off x="308994" y="2293422"/>
            <a:ext cx="248786" cy="369332"/>
          </a:xfrm>
          <a:prstGeom prst="rect">
            <a:avLst/>
          </a:prstGeom>
        </p:spPr>
        <p:txBody>
          <a:bodyPr wrap="none">
            <a:spAutoFit/>
          </a:bodyPr>
          <a:lstStyle/>
          <a:p>
            <a:r>
              <a:rPr lang="ru-RU" b="1" dirty="0" smtClean="0">
                <a:solidFill>
                  <a:schemeClr val="tx1">
                    <a:lumMod val="65000"/>
                    <a:lumOff val="35000"/>
                  </a:schemeClr>
                </a:solidFill>
                <a:latin typeface="Segoe UI" panose="020B0502040204020203" pitchFamily="34" charset="0"/>
                <a:cs typeface="Segoe UI" panose="020B0502040204020203" pitchFamily="34" charset="0"/>
              </a:rPr>
              <a:t> </a:t>
            </a:r>
            <a:endParaRPr lang="en-US" dirty="0"/>
          </a:p>
        </p:txBody>
      </p:sp>
      <p:grpSp>
        <p:nvGrpSpPr>
          <p:cNvPr id="15" name="Group 14"/>
          <p:cNvGrpSpPr/>
          <p:nvPr/>
        </p:nvGrpSpPr>
        <p:grpSpPr>
          <a:xfrm>
            <a:off x="736578" y="6027717"/>
            <a:ext cx="3468438" cy="626886"/>
            <a:chOff x="736578" y="6097180"/>
            <a:chExt cx="3468438" cy="626886"/>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22036" b="22368"/>
            <a:stretch/>
          </p:blipFill>
          <p:spPr>
            <a:xfrm>
              <a:off x="736578" y="6224366"/>
              <a:ext cx="880007" cy="36693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85" y="6097180"/>
              <a:ext cx="2588431" cy="626886"/>
            </a:xfrm>
            <a:prstGeom prst="rect">
              <a:avLst/>
            </a:prstGeom>
          </p:spPr>
        </p:pic>
      </p:grpSp>
      <p:sp>
        <p:nvSpPr>
          <p:cNvPr id="18" name="Rectangle 17"/>
          <p:cNvSpPr/>
          <p:nvPr/>
        </p:nvSpPr>
        <p:spPr>
          <a:xfrm>
            <a:off x="10778490" y="6154902"/>
            <a:ext cx="575310" cy="703097"/>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15650" y="6236937"/>
            <a:ext cx="381000" cy="369332"/>
          </a:xfrm>
          <a:prstGeom prst="rect">
            <a:avLst/>
          </a:prstGeom>
          <a:noFill/>
        </p:spPr>
        <p:txBody>
          <a:bodyPr wrap="square" rtlCol="0">
            <a:spAutoFit/>
          </a:bodyPr>
          <a:lstStyle/>
          <a:p>
            <a:r>
              <a:rPr lang="en-US" dirty="0" smtClean="0">
                <a:solidFill>
                  <a:schemeClr val="bg1"/>
                </a:solidFill>
                <a:latin typeface="Segoe UI" panose="020B0502040204020203" pitchFamily="34" charset="0"/>
                <a:cs typeface="Segoe UI" panose="020B0502040204020203" pitchFamily="34" charset="0"/>
              </a:rPr>
              <a:t>5</a:t>
            </a:r>
            <a:endParaRPr lang="en-US" dirty="0">
              <a:solidFill>
                <a:schemeClr val="bg1"/>
              </a:solidFill>
              <a:latin typeface="Segoe UI" panose="020B0502040204020203" pitchFamily="34" charset="0"/>
              <a:cs typeface="Segoe UI" panose="020B0502040204020203" pitchFamily="34" charset="0"/>
            </a:endParaRPr>
          </a:p>
        </p:txBody>
      </p:sp>
      <p:sp>
        <p:nvSpPr>
          <p:cNvPr id="6" name="TextBox 5"/>
          <p:cNvSpPr txBox="1"/>
          <p:nvPr/>
        </p:nvSpPr>
        <p:spPr>
          <a:xfrm>
            <a:off x="5608864" y="1717355"/>
            <a:ext cx="6253397" cy="4247317"/>
          </a:xfrm>
          <a:prstGeom prst="rect">
            <a:avLst/>
          </a:prstGeom>
          <a:noFill/>
        </p:spPr>
        <p:txBody>
          <a:bodyPr wrap="square" rtlCol="0">
            <a:spAutoFit/>
          </a:bodyPr>
          <a:lstStyle/>
          <a:p>
            <a:pPr defTabSz="914099"/>
            <a:r>
              <a:rPr lang="ru-RU" b="1" dirty="0">
                <a:solidFill>
                  <a:schemeClr val="tx1">
                    <a:lumMod val="65000"/>
                    <a:lumOff val="35000"/>
                  </a:schemeClr>
                </a:solidFill>
                <a:latin typeface="Segoe UI" panose="020B0502040204020203" pitchFamily="34" charset="0"/>
                <a:cs typeface="Segoe UI" panose="020B0502040204020203" pitchFamily="34" charset="0"/>
              </a:rPr>
              <a:t>С уникальным </a:t>
            </a:r>
            <a:r>
              <a:rPr lang="en-US" b="1" dirty="0">
                <a:solidFill>
                  <a:schemeClr val="tx1">
                    <a:lumMod val="65000"/>
                    <a:lumOff val="35000"/>
                  </a:schemeClr>
                </a:solidFill>
                <a:latin typeface="Segoe UI" panose="020B0502040204020203" pitchFamily="34" charset="0"/>
                <a:cs typeface="Segoe UI" panose="020B0502040204020203" pitchFamily="34" charset="0"/>
              </a:rPr>
              <a:t>V</a:t>
            </a:r>
            <a:r>
              <a:rPr lang="ru-RU" b="1" dirty="0" err="1" smtClean="0">
                <a:solidFill>
                  <a:schemeClr val="tx1">
                    <a:lumMod val="65000"/>
                    <a:lumOff val="35000"/>
                  </a:schemeClr>
                </a:solidFill>
                <a:latin typeface="Segoe UI" panose="020B0502040204020203" pitchFamily="34" charset="0"/>
                <a:cs typeface="Segoe UI" panose="020B0502040204020203" pitchFamily="34" charset="0"/>
              </a:rPr>
              <a:t>irtual</a:t>
            </a:r>
            <a:r>
              <a:rPr lang="ru-RU" b="1" dirty="0" smtClean="0">
                <a:solidFill>
                  <a:schemeClr val="tx1">
                    <a:lumMod val="65000"/>
                    <a:lumOff val="35000"/>
                  </a:schemeClr>
                </a:solidFill>
                <a:latin typeface="Segoe UI" panose="020B0502040204020203" pitchFamily="34" charset="0"/>
                <a:cs typeface="Segoe UI" panose="020B0502040204020203" pitchFamily="34" charset="0"/>
              </a:rPr>
              <a:t> </a:t>
            </a:r>
            <a:r>
              <a:rPr lang="ru-RU" b="1" dirty="0" err="1">
                <a:solidFill>
                  <a:schemeClr val="tx1">
                    <a:lumMod val="65000"/>
                    <a:lumOff val="35000"/>
                  </a:schemeClr>
                </a:solidFill>
                <a:latin typeface="Segoe UI" panose="020B0502040204020203" pitchFamily="34" charset="0"/>
                <a:cs typeface="Segoe UI" panose="020B0502040204020203" pitchFamily="34" charset="0"/>
              </a:rPr>
              <a:t>Firewall</a:t>
            </a:r>
            <a:r>
              <a:rPr lang="ru-RU" b="1" dirty="0">
                <a:solidFill>
                  <a:schemeClr val="tx1">
                    <a:lumMod val="65000"/>
                    <a:lumOff val="35000"/>
                  </a:schemeClr>
                </a:solidFill>
                <a:latin typeface="Segoe UI" panose="020B0502040204020203" pitchFamily="34" charset="0"/>
                <a:cs typeface="Segoe UI" panose="020B0502040204020203" pitchFamily="34" charset="0"/>
              </a:rPr>
              <a:t> от </a:t>
            </a:r>
            <a:r>
              <a:rPr lang="ru-RU" b="1" dirty="0" smtClean="0">
                <a:solidFill>
                  <a:schemeClr val="tx1">
                    <a:lumMod val="65000"/>
                    <a:lumOff val="35000"/>
                  </a:schemeClr>
                </a:solidFill>
                <a:latin typeface="Segoe UI" panose="020B0502040204020203" pitchFamily="34" charset="0"/>
                <a:cs typeface="Segoe UI" panose="020B0502040204020203" pitchFamily="34" charset="0"/>
              </a:rPr>
              <a:t>5nine, пользователи получают </a:t>
            </a:r>
            <a:r>
              <a:rPr lang="ru-RU" b="1" dirty="0">
                <a:solidFill>
                  <a:schemeClr val="tx1">
                    <a:lumMod val="65000"/>
                    <a:lumOff val="35000"/>
                  </a:schemeClr>
                </a:solidFill>
                <a:latin typeface="Segoe UI" panose="020B0502040204020203" pitchFamily="34" charset="0"/>
                <a:cs typeface="Segoe UI" panose="020B0502040204020203" pitchFamily="34" charset="0"/>
              </a:rPr>
              <a:t>возможность</a:t>
            </a:r>
            <a:r>
              <a:rPr lang="ru-RU" b="1" dirty="0" smtClean="0">
                <a:solidFill>
                  <a:schemeClr val="tx1">
                    <a:lumMod val="65000"/>
                    <a:lumOff val="35000"/>
                  </a:schemeClr>
                </a:solidFill>
                <a:latin typeface="Segoe UI" panose="020B0502040204020203" pitchFamily="34" charset="0"/>
                <a:cs typeface="Segoe UI" panose="020B0502040204020203" pitchFamily="34" charset="0"/>
              </a:rPr>
              <a:t>:</a:t>
            </a:r>
          </a:p>
          <a:p>
            <a:pPr defTabSz="914099"/>
            <a:endParaRPr lang="ru-RU" b="1"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defTabSz="914099">
              <a:buAutoNum type="arabicPeriod"/>
            </a:pPr>
            <a:r>
              <a:rPr lang="ru-RU" dirty="0" smtClean="0">
                <a:solidFill>
                  <a:schemeClr val="tx1">
                    <a:lumMod val="65000"/>
                    <a:lumOff val="35000"/>
                  </a:schemeClr>
                </a:solidFill>
                <a:latin typeface="Segoe UI" panose="020B0502040204020203" pitchFamily="34" charset="0"/>
                <a:cs typeface="Segoe UI" panose="020B0502040204020203" pitchFamily="34" charset="0"/>
              </a:rPr>
              <a:t>Контролировать </a:t>
            </a:r>
            <a:r>
              <a:rPr lang="ru-RU" dirty="0">
                <a:solidFill>
                  <a:schemeClr val="tx1">
                    <a:lumMod val="65000"/>
                    <a:lumOff val="35000"/>
                  </a:schemeClr>
                </a:solidFill>
                <a:latin typeface="Segoe UI" panose="020B0502040204020203" pitchFamily="34" charset="0"/>
                <a:cs typeface="Segoe UI" panose="020B0502040204020203" pitchFamily="34" charset="0"/>
              </a:rPr>
              <a:t>трафик в виртуальной среде через расширение </a:t>
            </a:r>
            <a:r>
              <a:rPr lang="ru-RU" dirty="0" err="1">
                <a:solidFill>
                  <a:schemeClr val="tx1">
                    <a:lumMod val="65000"/>
                    <a:lumOff val="35000"/>
                  </a:schemeClr>
                </a:solidFill>
                <a:latin typeface="Segoe UI" panose="020B0502040204020203" pitchFamily="34" charset="0"/>
                <a:cs typeface="Segoe UI" panose="020B0502040204020203" pitchFamily="34" charset="0"/>
              </a:rPr>
              <a:t>Hyper</a:t>
            </a:r>
            <a:r>
              <a:rPr lang="ru-RU" dirty="0">
                <a:solidFill>
                  <a:schemeClr val="tx1">
                    <a:lumMod val="65000"/>
                    <a:lumOff val="35000"/>
                  </a:schemeClr>
                </a:solidFill>
                <a:latin typeface="Segoe UI" panose="020B0502040204020203" pitchFamily="34" charset="0"/>
                <a:cs typeface="Segoe UI" panose="020B0502040204020203" pitchFamily="34" charset="0"/>
              </a:rPr>
              <a:t>-V </a:t>
            </a:r>
            <a:r>
              <a:rPr lang="ru-RU" dirty="0" err="1">
                <a:solidFill>
                  <a:schemeClr val="tx1">
                    <a:lumMod val="65000"/>
                    <a:lumOff val="35000"/>
                  </a:schemeClr>
                </a:solidFill>
                <a:latin typeface="Segoe UI" panose="020B0502040204020203" pitchFamily="34" charset="0"/>
                <a:cs typeface="Segoe UI" panose="020B0502040204020203" pitchFamily="34" charset="0"/>
              </a:rPr>
              <a:t>Virtual</a:t>
            </a:r>
            <a:r>
              <a:rPr lang="ru-RU" dirty="0">
                <a:solidFill>
                  <a:schemeClr val="tx1">
                    <a:lumMod val="65000"/>
                    <a:lumOff val="35000"/>
                  </a:schemeClr>
                </a:solidFill>
                <a:latin typeface="Segoe UI" panose="020B0502040204020203" pitchFamily="34" charset="0"/>
                <a:cs typeface="Segoe UI" panose="020B0502040204020203" pitchFamily="34" charset="0"/>
              </a:rPr>
              <a:t> </a:t>
            </a:r>
            <a:r>
              <a:rPr lang="ru-RU" dirty="0" err="1">
                <a:solidFill>
                  <a:schemeClr val="tx1">
                    <a:lumMod val="65000"/>
                    <a:lumOff val="35000"/>
                  </a:schemeClr>
                </a:solidFill>
                <a:latin typeface="Segoe UI" panose="020B0502040204020203" pitchFamily="34" charset="0"/>
                <a:cs typeface="Segoe UI" panose="020B0502040204020203" pitchFamily="34" charset="0"/>
              </a:rPr>
              <a:t>Switch</a:t>
            </a:r>
            <a:r>
              <a:rPr lang="ru-RU" dirty="0">
                <a:solidFill>
                  <a:schemeClr val="tx1">
                    <a:lumMod val="65000"/>
                    <a:lumOff val="35000"/>
                  </a:schemeClr>
                </a:solidFill>
                <a:latin typeface="Segoe UI" panose="020B0502040204020203" pitchFamily="34" charset="0"/>
                <a:cs typeface="Segoe UI" panose="020B0502040204020203" pitchFamily="34" charset="0"/>
              </a:rPr>
              <a:t>, включая частные сети ВМ</a:t>
            </a:r>
            <a:r>
              <a:rPr lang="ru-RU" dirty="0" smtClean="0">
                <a:solidFill>
                  <a:schemeClr val="tx1">
                    <a:lumMod val="65000"/>
                    <a:lumOff val="35000"/>
                  </a:schemeClr>
                </a:solidFill>
                <a:latin typeface="Segoe UI" panose="020B0502040204020203" pitchFamily="34" charset="0"/>
                <a:cs typeface="Segoe UI" panose="020B0502040204020203" pitchFamily="34" charset="0"/>
              </a:rPr>
              <a:t>;</a:t>
            </a:r>
          </a:p>
          <a:p>
            <a:pPr marL="342900" indent="-342900" defTabSz="914099">
              <a:buAutoNum type="arabicPeriod"/>
            </a:pPr>
            <a:endParaRPr lang="ru-RU"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defTabSz="914099">
              <a:buAutoNum type="arabicPeriod"/>
            </a:pPr>
            <a:r>
              <a:rPr lang="ru-RU" dirty="0" smtClean="0">
                <a:solidFill>
                  <a:schemeClr val="tx1">
                    <a:lumMod val="65000"/>
                    <a:lumOff val="35000"/>
                  </a:schemeClr>
                </a:solidFill>
                <a:latin typeface="Segoe UI" panose="020B0502040204020203" pitchFamily="34" charset="0"/>
                <a:cs typeface="Segoe UI" panose="020B0502040204020203" pitchFamily="34" charset="0"/>
              </a:rPr>
              <a:t>Используя </a:t>
            </a:r>
            <a:r>
              <a:rPr lang="ru-RU" dirty="0">
                <a:solidFill>
                  <a:schemeClr val="tx1">
                    <a:lumMod val="65000"/>
                    <a:lumOff val="35000"/>
                  </a:schemeClr>
                </a:solidFill>
                <a:latin typeface="Segoe UI" panose="020B0502040204020203" pitchFamily="34" charset="0"/>
                <a:cs typeface="Segoe UI" panose="020B0502040204020203" pitchFamily="34" charset="0"/>
              </a:rPr>
              <a:t>режим ядра, проверять, отклонять, модифицировать и вставлять пакеты в поток трафика</a:t>
            </a:r>
            <a:r>
              <a:rPr lang="ru-RU" dirty="0" smtClean="0">
                <a:solidFill>
                  <a:schemeClr val="tx1">
                    <a:lumMod val="65000"/>
                    <a:lumOff val="35000"/>
                  </a:schemeClr>
                </a:solidFill>
                <a:latin typeface="Segoe UI" panose="020B0502040204020203" pitchFamily="34" charset="0"/>
                <a:cs typeface="Segoe UI" panose="020B0502040204020203" pitchFamily="34" charset="0"/>
              </a:rPr>
              <a:t>;</a:t>
            </a:r>
          </a:p>
          <a:p>
            <a:pPr marL="342900" indent="-342900" defTabSz="914099">
              <a:buAutoNum type="arabicPeriod"/>
            </a:pPr>
            <a:endParaRPr lang="ru-RU"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defTabSz="914099">
              <a:buAutoNum type="arabicPeriod"/>
            </a:pPr>
            <a:r>
              <a:rPr lang="ru-RU" dirty="0" smtClean="0">
                <a:solidFill>
                  <a:schemeClr val="tx1">
                    <a:lumMod val="65000"/>
                    <a:lumOff val="35000"/>
                  </a:schemeClr>
                </a:solidFill>
                <a:latin typeface="Segoe UI" panose="020B0502040204020203" pitchFamily="34" charset="0"/>
                <a:cs typeface="Segoe UI" panose="020B0502040204020203" pitchFamily="34" charset="0"/>
              </a:rPr>
              <a:t>Централизовать </a:t>
            </a:r>
            <a:r>
              <a:rPr lang="ru-RU" dirty="0">
                <a:solidFill>
                  <a:schemeClr val="tx1">
                    <a:lumMod val="65000"/>
                    <a:lumOff val="35000"/>
                  </a:schemeClr>
                </a:solidFill>
                <a:latin typeface="Segoe UI" panose="020B0502040204020203" pitchFamily="34" charset="0"/>
                <a:cs typeface="Segoe UI" panose="020B0502040204020203" pitchFamily="34" charset="0"/>
              </a:rPr>
              <a:t>управление и детальный контроль</a:t>
            </a:r>
            <a:r>
              <a:rPr lang="ru-RU" dirty="0" smtClean="0">
                <a:solidFill>
                  <a:schemeClr val="tx1">
                    <a:lumMod val="65000"/>
                    <a:lumOff val="35000"/>
                  </a:schemeClr>
                </a:solidFill>
                <a:latin typeface="Segoe UI" panose="020B0502040204020203" pitchFamily="34" charset="0"/>
                <a:cs typeface="Segoe UI" panose="020B0502040204020203" pitchFamily="34" charset="0"/>
              </a:rPr>
              <a:t>;</a:t>
            </a:r>
          </a:p>
          <a:p>
            <a:pPr marL="342900" indent="-342900" defTabSz="914099">
              <a:buAutoNum type="arabicPeriod"/>
            </a:pPr>
            <a:endParaRPr lang="ru-RU"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defTabSz="914099">
              <a:buAutoNum type="arabicPeriod"/>
            </a:pPr>
            <a:r>
              <a:rPr lang="ru-RU" dirty="0" smtClean="0">
                <a:solidFill>
                  <a:schemeClr val="tx1">
                    <a:lumMod val="65000"/>
                    <a:lumOff val="35000"/>
                  </a:schemeClr>
                </a:solidFill>
                <a:latin typeface="Segoe UI" panose="020B0502040204020203" pitchFamily="34" charset="0"/>
                <a:cs typeface="Segoe UI" panose="020B0502040204020203" pitchFamily="34" charset="0"/>
              </a:rPr>
              <a:t>Реализовать </a:t>
            </a:r>
            <a:r>
              <a:rPr lang="ru-RU" dirty="0">
                <a:solidFill>
                  <a:schemeClr val="tx1">
                    <a:lumMod val="65000"/>
                    <a:lumOff val="35000"/>
                  </a:schemeClr>
                </a:solidFill>
                <a:latin typeface="Segoe UI" panose="020B0502040204020203" pitchFamily="34" charset="0"/>
                <a:cs typeface="Segoe UI" panose="020B0502040204020203" pitchFamily="34" charset="0"/>
              </a:rPr>
              <a:t>простой механизм отчетов. </a:t>
            </a:r>
            <a:r>
              <a:rPr lang="ru-RU" dirty="0" err="1">
                <a:solidFill>
                  <a:schemeClr val="tx1">
                    <a:lumMod val="65000"/>
                    <a:lumOff val="35000"/>
                  </a:schemeClr>
                </a:solidFill>
                <a:latin typeface="Segoe UI" panose="020B0502040204020203" pitchFamily="34" charset="0"/>
                <a:cs typeface="Segoe UI" panose="020B0502040204020203" pitchFamily="34" charset="0"/>
              </a:rPr>
              <a:t>Логи</a:t>
            </a:r>
            <a:r>
              <a:rPr lang="ru-RU" dirty="0">
                <a:solidFill>
                  <a:schemeClr val="tx1">
                    <a:lumMod val="65000"/>
                    <a:lumOff val="35000"/>
                  </a:schemeClr>
                </a:solidFill>
                <a:latin typeface="Segoe UI" panose="020B0502040204020203" pitchFamily="34" charset="0"/>
                <a:cs typeface="Segoe UI" panose="020B0502040204020203" pitchFamily="34" charset="0"/>
              </a:rPr>
              <a:t> хранятся в SQL и позволяют использовать его стандартные методы.</a:t>
            </a:r>
          </a:p>
        </p:txBody>
      </p:sp>
    </p:spTree>
    <p:extLst>
      <p:ext uri="{BB962C8B-B14F-4D97-AF65-F5344CB8AC3E}">
        <p14:creationId xmlns:p14="http://schemas.microsoft.com/office/powerpoint/2010/main" val="1664905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66725"/>
            <a:ext cx="10668000" cy="1077218"/>
          </a:xfrm>
          <a:prstGeom prst="rect">
            <a:avLst/>
          </a:prstGeom>
          <a:noFill/>
        </p:spPr>
        <p:txBody>
          <a:bodyPr wrap="square" rtlCol="0">
            <a:spAutoFit/>
          </a:bodyPr>
          <a:lstStyle/>
          <a:p>
            <a:pPr algn="ctr"/>
            <a:r>
              <a:rPr lang="ru-RU" sz="3200" dirty="0" smtClean="0">
                <a:solidFill>
                  <a:srgbClr val="34428A"/>
                </a:solidFill>
                <a:latin typeface="Segoe UI Light" panose="020B0502040204020203" pitchFamily="34" charset="0"/>
                <a:cs typeface="Segoe UI Light" panose="020B0502040204020203" pitchFamily="34" charset="0"/>
              </a:rPr>
              <a:t>Повышение антивирусной безопасности </a:t>
            </a:r>
            <a:r>
              <a:rPr lang="en-US" sz="3200" dirty="0" smtClean="0">
                <a:solidFill>
                  <a:srgbClr val="34428A"/>
                </a:solidFill>
                <a:latin typeface="Segoe UI Light" panose="020B0502040204020203" pitchFamily="34" charset="0"/>
                <a:cs typeface="Segoe UI Light" panose="020B0502040204020203" pitchFamily="34" charset="0"/>
              </a:rPr>
              <a:t>Cloud OS </a:t>
            </a:r>
            <a:r>
              <a:rPr lang="ru-RU" sz="3200" dirty="0" smtClean="0">
                <a:solidFill>
                  <a:srgbClr val="34428A"/>
                </a:solidFill>
                <a:latin typeface="Segoe UI Light" panose="020B0502040204020203" pitchFamily="34" charset="0"/>
                <a:cs typeface="Segoe UI Light" panose="020B0502040204020203" pitchFamily="34" charset="0"/>
              </a:rPr>
              <a:t>при помощи </a:t>
            </a:r>
            <a:r>
              <a:rPr lang="en-US" sz="3200" dirty="0" smtClean="0">
                <a:solidFill>
                  <a:srgbClr val="34428A"/>
                </a:solidFill>
                <a:latin typeface="Segoe UI Light" panose="020B0502040204020203" pitchFamily="34" charset="0"/>
                <a:cs typeface="Segoe UI Light" panose="020B0502040204020203" pitchFamily="34" charset="0"/>
              </a:rPr>
              <a:t>5nine</a:t>
            </a:r>
            <a:r>
              <a:rPr lang="ru-RU" sz="3200" dirty="0" smtClean="0">
                <a:solidFill>
                  <a:srgbClr val="34428A"/>
                </a:solidFill>
                <a:latin typeface="Segoe UI Light" panose="020B0502040204020203" pitchFamily="34" charset="0"/>
                <a:cs typeface="Segoe UI Light" panose="020B0502040204020203" pitchFamily="34" charset="0"/>
              </a:rPr>
              <a:t> </a:t>
            </a:r>
            <a:r>
              <a:rPr lang="en-US" sz="3200" dirty="0">
                <a:solidFill>
                  <a:srgbClr val="34428A"/>
                </a:solidFill>
                <a:latin typeface="Segoe UI Light" panose="020B0502040204020203" pitchFamily="34" charset="0"/>
                <a:cs typeface="Segoe UI Light" panose="020B0502040204020203" pitchFamily="34" charset="0"/>
              </a:rPr>
              <a:t>Cloud </a:t>
            </a:r>
            <a:r>
              <a:rPr lang="en-US" sz="3200" dirty="0" smtClean="0">
                <a:solidFill>
                  <a:srgbClr val="34428A"/>
                </a:solidFill>
                <a:latin typeface="Segoe UI Light" panose="020B0502040204020203" pitchFamily="34" charset="0"/>
                <a:cs typeface="Segoe UI Light" panose="020B0502040204020203" pitchFamily="34" charset="0"/>
              </a:rPr>
              <a:t>Security</a:t>
            </a:r>
            <a:endParaRPr lang="en-US" sz="3200" dirty="0">
              <a:solidFill>
                <a:srgbClr val="34428A"/>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308994" y="1636454"/>
            <a:ext cx="4965135" cy="4524315"/>
          </a:xfrm>
          <a:prstGeom prst="rect">
            <a:avLst/>
          </a:prstGeom>
          <a:noFill/>
        </p:spPr>
        <p:txBody>
          <a:bodyPr wrap="square" rtlCol="0">
            <a:spAutoFit/>
          </a:bodyPr>
          <a:lstStyle/>
          <a:p>
            <a:pPr defTabSz="914099"/>
            <a:r>
              <a:rPr lang="ru-RU" sz="1600" b="1" dirty="0">
                <a:solidFill>
                  <a:schemeClr val="tx1">
                    <a:lumMod val="65000"/>
                    <a:lumOff val="35000"/>
                  </a:schemeClr>
                </a:solidFill>
                <a:latin typeface="Segoe UI" panose="020B0502040204020203" pitchFamily="34" charset="0"/>
                <a:cs typeface="Segoe UI" panose="020B0502040204020203" pitchFamily="34" charset="0"/>
              </a:rPr>
              <a:t>Сложности, возникающие при использовании традиционных антивирусов. </a:t>
            </a:r>
            <a:endParaRPr lang="en-US" sz="1600" b="1" dirty="0" smtClean="0">
              <a:solidFill>
                <a:schemeClr val="tx1">
                  <a:lumMod val="65000"/>
                  <a:lumOff val="35000"/>
                </a:schemeClr>
              </a:solidFill>
              <a:latin typeface="Segoe UI" panose="020B0502040204020203" pitchFamily="34" charset="0"/>
              <a:cs typeface="Segoe UI" panose="020B0502040204020203" pitchFamily="34" charset="0"/>
            </a:endParaRPr>
          </a:p>
          <a:p>
            <a:pPr defTabSz="914099"/>
            <a:endParaRPr lang="en-US" sz="1600" b="1"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sz="1600" dirty="0" smtClean="0">
                <a:solidFill>
                  <a:schemeClr val="tx1">
                    <a:lumMod val="65000"/>
                    <a:lumOff val="35000"/>
                  </a:schemeClr>
                </a:solidFill>
                <a:latin typeface="Segoe UI" panose="020B0502040204020203" pitchFamily="34" charset="0"/>
                <a:cs typeface="Segoe UI" panose="020B0502040204020203" pitchFamily="34" charset="0"/>
              </a:rPr>
              <a:t>1. Администратор </a:t>
            </a:r>
            <a:r>
              <a:rPr lang="ru-RU" sz="1600" dirty="0">
                <a:solidFill>
                  <a:schemeClr val="tx1">
                    <a:lumMod val="65000"/>
                    <a:lumOff val="35000"/>
                  </a:schemeClr>
                </a:solidFill>
                <a:latin typeface="Segoe UI" panose="020B0502040204020203" pitchFamily="34" charset="0"/>
                <a:cs typeface="Segoe UI" panose="020B0502040204020203" pitchFamily="34" charset="0"/>
              </a:rPr>
              <a:t>может не иметь доступа к гостевой ОС, или клиент может удалить антивирусный агент из ВМ</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pPr defTabSz="914099"/>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sz="1600" dirty="0" smtClean="0">
                <a:solidFill>
                  <a:schemeClr val="tx1">
                    <a:lumMod val="65000"/>
                    <a:lumOff val="35000"/>
                  </a:schemeClr>
                </a:solidFill>
                <a:latin typeface="Segoe UI" panose="020B0502040204020203" pitchFamily="34" charset="0"/>
                <a:cs typeface="Segoe UI" panose="020B0502040204020203" pitchFamily="34" charset="0"/>
              </a:rPr>
              <a:t>2. Сканирование </a:t>
            </a:r>
            <a:r>
              <a:rPr lang="ru-RU" sz="1600" dirty="0">
                <a:solidFill>
                  <a:schemeClr val="tx1">
                    <a:lumMod val="65000"/>
                    <a:lumOff val="35000"/>
                  </a:schemeClr>
                </a:solidFill>
                <a:latin typeface="Segoe UI" panose="020B0502040204020203" pitchFamily="34" charset="0"/>
                <a:cs typeface="Segoe UI" panose="020B0502040204020203" pitchFamily="34" charset="0"/>
              </a:rPr>
              <a:t>при помощи АВ, установленного в ВМ, может приводить к существенному уменьшению производительности хоста</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pPr defTabSz="914099"/>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sz="1600" dirty="0" smtClean="0">
                <a:solidFill>
                  <a:schemeClr val="tx1">
                    <a:lumMod val="65000"/>
                    <a:lumOff val="35000"/>
                  </a:schemeClr>
                </a:solidFill>
                <a:latin typeface="Segoe UI" panose="020B0502040204020203" pitchFamily="34" charset="0"/>
                <a:cs typeface="Segoe UI" panose="020B0502040204020203" pitchFamily="34" charset="0"/>
              </a:rPr>
              <a:t>3. При </a:t>
            </a:r>
            <a:r>
              <a:rPr lang="ru-RU" sz="1600" dirty="0">
                <a:solidFill>
                  <a:schemeClr val="tx1">
                    <a:lumMod val="65000"/>
                    <a:lumOff val="35000"/>
                  </a:schemeClr>
                </a:solidFill>
                <a:latin typeface="Segoe UI" panose="020B0502040204020203" pitchFamily="34" charset="0"/>
                <a:cs typeface="Segoe UI" panose="020B0502040204020203" pitchFamily="34" charset="0"/>
              </a:rPr>
              <a:t>высокой плотности виртуализации сканирование всех ВМ может привести к «антивирусному шторму»;</a:t>
            </a:r>
          </a:p>
          <a:p>
            <a:pPr defTabSz="914099"/>
            <a:r>
              <a:rPr lang="ru-RU" sz="1600" dirty="0" smtClean="0">
                <a:solidFill>
                  <a:schemeClr val="tx1">
                    <a:lumMod val="65000"/>
                    <a:lumOff val="35000"/>
                  </a:schemeClr>
                </a:solidFill>
                <a:latin typeface="Segoe UI" panose="020B0502040204020203" pitchFamily="34" charset="0"/>
                <a:cs typeface="Segoe UI" panose="020B0502040204020203" pitchFamily="34" charset="0"/>
              </a:rPr>
              <a:t>4. Производительность </a:t>
            </a:r>
            <a:r>
              <a:rPr lang="ru-RU" sz="1600" dirty="0">
                <a:solidFill>
                  <a:schemeClr val="tx1">
                    <a:lumMod val="65000"/>
                    <a:lumOff val="35000"/>
                  </a:schemeClr>
                </a:solidFill>
                <a:latin typeface="Segoe UI" panose="020B0502040204020203" pitchFamily="34" charset="0"/>
                <a:cs typeface="Segoe UI" panose="020B0502040204020203" pitchFamily="34" charset="0"/>
              </a:rPr>
              <a:t>ВМ может падать из-за недостатка памяти, распределяемой под АВ;</a:t>
            </a:r>
          </a:p>
          <a:p>
            <a:pPr defTabSz="914099"/>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defTabSz="914099"/>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2" name="Rectangle 1"/>
          <p:cNvSpPr/>
          <p:nvPr/>
        </p:nvSpPr>
        <p:spPr>
          <a:xfrm>
            <a:off x="308994" y="2293422"/>
            <a:ext cx="248786" cy="369332"/>
          </a:xfrm>
          <a:prstGeom prst="rect">
            <a:avLst/>
          </a:prstGeom>
        </p:spPr>
        <p:txBody>
          <a:bodyPr wrap="none">
            <a:spAutoFit/>
          </a:bodyPr>
          <a:lstStyle/>
          <a:p>
            <a:r>
              <a:rPr lang="ru-RU" b="1" dirty="0" smtClean="0">
                <a:solidFill>
                  <a:schemeClr val="tx1">
                    <a:lumMod val="65000"/>
                    <a:lumOff val="35000"/>
                  </a:schemeClr>
                </a:solidFill>
                <a:latin typeface="Segoe UI" panose="020B0502040204020203" pitchFamily="34" charset="0"/>
                <a:cs typeface="Segoe UI" panose="020B0502040204020203" pitchFamily="34" charset="0"/>
              </a:rPr>
              <a:t> </a:t>
            </a:r>
            <a:endParaRPr lang="en-US" dirty="0"/>
          </a:p>
        </p:txBody>
      </p:sp>
      <p:grpSp>
        <p:nvGrpSpPr>
          <p:cNvPr id="15" name="Group 14"/>
          <p:cNvGrpSpPr/>
          <p:nvPr/>
        </p:nvGrpSpPr>
        <p:grpSpPr>
          <a:xfrm>
            <a:off x="736578" y="6027717"/>
            <a:ext cx="3468438" cy="626886"/>
            <a:chOff x="736578" y="6097180"/>
            <a:chExt cx="3468438" cy="626886"/>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22036" b="22368"/>
            <a:stretch/>
          </p:blipFill>
          <p:spPr>
            <a:xfrm>
              <a:off x="736578" y="6224366"/>
              <a:ext cx="880007" cy="36693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85" y="6097180"/>
              <a:ext cx="2588431" cy="626886"/>
            </a:xfrm>
            <a:prstGeom prst="rect">
              <a:avLst/>
            </a:prstGeom>
          </p:spPr>
        </p:pic>
      </p:grpSp>
      <p:sp>
        <p:nvSpPr>
          <p:cNvPr id="18" name="Rectangle 17"/>
          <p:cNvSpPr/>
          <p:nvPr/>
        </p:nvSpPr>
        <p:spPr>
          <a:xfrm>
            <a:off x="10778490" y="6154902"/>
            <a:ext cx="575310" cy="703097"/>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15650" y="6236937"/>
            <a:ext cx="381000" cy="369332"/>
          </a:xfrm>
          <a:prstGeom prst="rect">
            <a:avLst/>
          </a:prstGeom>
          <a:noFill/>
        </p:spPr>
        <p:txBody>
          <a:bodyPr wrap="square" rtlCol="0">
            <a:spAutoFit/>
          </a:bodyPr>
          <a:lstStyle/>
          <a:p>
            <a:r>
              <a:rPr lang="en-US" dirty="0" smtClean="0">
                <a:solidFill>
                  <a:schemeClr val="bg1"/>
                </a:solidFill>
                <a:latin typeface="Segoe UI" panose="020B0502040204020203" pitchFamily="34" charset="0"/>
                <a:cs typeface="Segoe UI" panose="020B0502040204020203" pitchFamily="34" charset="0"/>
              </a:rPr>
              <a:t>5</a:t>
            </a:r>
            <a:endParaRPr lang="en-US" dirty="0">
              <a:solidFill>
                <a:schemeClr val="bg1"/>
              </a:solidFill>
              <a:latin typeface="Segoe UI" panose="020B0502040204020203" pitchFamily="34" charset="0"/>
              <a:cs typeface="Segoe UI" panose="020B0502040204020203" pitchFamily="34" charset="0"/>
            </a:endParaRPr>
          </a:p>
        </p:txBody>
      </p:sp>
      <p:sp>
        <p:nvSpPr>
          <p:cNvPr id="6" name="TextBox 5"/>
          <p:cNvSpPr txBox="1"/>
          <p:nvPr/>
        </p:nvSpPr>
        <p:spPr>
          <a:xfrm>
            <a:off x="5608864" y="1717355"/>
            <a:ext cx="6253397" cy="4801314"/>
          </a:xfrm>
          <a:prstGeom prst="rect">
            <a:avLst/>
          </a:prstGeom>
          <a:noFill/>
        </p:spPr>
        <p:txBody>
          <a:bodyPr wrap="square" rtlCol="0">
            <a:spAutoFit/>
          </a:bodyPr>
          <a:lstStyle/>
          <a:p>
            <a:pPr defTabSz="914099"/>
            <a:r>
              <a:rPr lang="ru-RU" b="1" dirty="0">
                <a:solidFill>
                  <a:schemeClr val="tx1">
                    <a:lumMod val="65000"/>
                    <a:lumOff val="35000"/>
                  </a:schemeClr>
                </a:solidFill>
                <a:latin typeface="Segoe UI" panose="020B0502040204020203" pitchFamily="34" charset="0"/>
                <a:cs typeface="Segoe UI" panose="020B0502040204020203" pitchFamily="34" charset="0"/>
              </a:rPr>
              <a:t>Лучшей практикой антивирусного решения для </a:t>
            </a:r>
            <a:r>
              <a:rPr lang="ru-RU" b="1" dirty="0" err="1">
                <a:solidFill>
                  <a:schemeClr val="tx1">
                    <a:lumMod val="65000"/>
                    <a:lumOff val="35000"/>
                  </a:schemeClr>
                </a:solidFill>
                <a:latin typeface="Segoe UI" panose="020B0502040204020203" pitchFamily="34" charset="0"/>
                <a:cs typeface="Segoe UI" panose="020B0502040204020203" pitchFamily="34" charset="0"/>
              </a:rPr>
              <a:t>Hyper</a:t>
            </a:r>
            <a:r>
              <a:rPr lang="ru-RU" b="1" dirty="0">
                <a:solidFill>
                  <a:schemeClr val="tx1">
                    <a:lumMod val="65000"/>
                    <a:lumOff val="35000"/>
                  </a:schemeClr>
                </a:solidFill>
                <a:latin typeface="Segoe UI" panose="020B0502040204020203" pitchFamily="34" charset="0"/>
                <a:cs typeface="Segoe UI" panose="020B0502040204020203" pitchFamily="34" charset="0"/>
              </a:rPr>
              <a:t>-V является использование </a:t>
            </a:r>
            <a:r>
              <a:rPr lang="ru-RU" b="1" dirty="0" err="1">
                <a:solidFill>
                  <a:schemeClr val="tx1">
                    <a:lumMod val="65000"/>
                    <a:lumOff val="35000"/>
                  </a:schemeClr>
                </a:solidFill>
                <a:latin typeface="Segoe UI" panose="020B0502040204020203" pitchFamily="34" charset="0"/>
                <a:cs typeface="Segoe UI" panose="020B0502040204020203" pitchFamily="34" charset="0"/>
              </a:rPr>
              <a:t>безагентного</a:t>
            </a:r>
            <a:r>
              <a:rPr lang="ru-RU" b="1" dirty="0">
                <a:solidFill>
                  <a:schemeClr val="tx1">
                    <a:lumMod val="65000"/>
                    <a:lumOff val="35000"/>
                  </a:schemeClr>
                </a:solidFill>
                <a:latin typeface="Segoe UI" panose="020B0502040204020203" pitchFamily="34" charset="0"/>
                <a:cs typeface="Segoe UI" panose="020B0502040204020203" pitchFamily="34" charset="0"/>
              </a:rPr>
              <a:t> 5nine </a:t>
            </a:r>
            <a:r>
              <a:rPr lang="ru-RU" b="1" dirty="0" err="1">
                <a:solidFill>
                  <a:schemeClr val="tx1">
                    <a:lumMod val="65000"/>
                    <a:lumOff val="35000"/>
                  </a:schemeClr>
                </a:solidFill>
                <a:latin typeface="Segoe UI" panose="020B0502040204020203" pitchFamily="34" charset="0"/>
                <a:cs typeface="Segoe UI" panose="020B0502040204020203" pitchFamily="34" charset="0"/>
              </a:rPr>
              <a:t>Cloud</a:t>
            </a:r>
            <a:r>
              <a:rPr lang="ru-RU" b="1" dirty="0">
                <a:solidFill>
                  <a:schemeClr val="tx1">
                    <a:lumMod val="65000"/>
                    <a:lumOff val="35000"/>
                  </a:schemeClr>
                </a:solidFill>
                <a:latin typeface="Segoe UI" panose="020B0502040204020203" pitchFamily="34" charset="0"/>
                <a:cs typeface="Segoe UI" panose="020B0502040204020203" pitchFamily="34" charset="0"/>
              </a:rPr>
              <a:t> </a:t>
            </a:r>
            <a:r>
              <a:rPr lang="ru-RU" b="1" dirty="0" err="1">
                <a:solidFill>
                  <a:schemeClr val="tx1">
                    <a:lumMod val="65000"/>
                    <a:lumOff val="35000"/>
                  </a:schemeClr>
                </a:solidFill>
                <a:latin typeface="Segoe UI" panose="020B0502040204020203" pitchFamily="34" charset="0"/>
                <a:cs typeface="Segoe UI" panose="020B0502040204020203" pitchFamily="34" charset="0"/>
              </a:rPr>
              <a:t>Security</a:t>
            </a:r>
            <a:r>
              <a:rPr lang="ru-RU" b="1" dirty="0">
                <a:solidFill>
                  <a:schemeClr val="tx1">
                    <a:lumMod val="65000"/>
                    <a:lumOff val="35000"/>
                  </a:schemeClr>
                </a:solidFill>
                <a:latin typeface="Segoe UI" panose="020B0502040204020203" pitchFamily="34" charset="0"/>
                <a:cs typeface="Segoe UI" panose="020B0502040204020203" pitchFamily="34" charset="0"/>
              </a:rPr>
              <a:t>:</a:t>
            </a:r>
          </a:p>
          <a:p>
            <a:pPr defTabSz="914099"/>
            <a:r>
              <a:rPr lang="ru-RU" dirty="0" smtClean="0">
                <a:solidFill>
                  <a:schemeClr val="tx1">
                    <a:lumMod val="65000"/>
                    <a:lumOff val="35000"/>
                  </a:schemeClr>
                </a:solidFill>
                <a:latin typeface="Segoe UI" panose="020B0502040204020203" pitchFamily="34" charset="0"/>
                <a:cs typeface="Segoe UI" panose="020B0502040204020203" pitchFamily="34" charset="0"/>
              </a:rPr>
              <a:t>1. Агент </a:t>
            </a:r>
            <a:r>
              <a:rPr lang="ru-RU" dirty="0">
                <a:solidFill>
                  <a:schemeClr val="tx1">
                    <a:lumMod val="65000"/>
                    <a:lumOff val="35000"/>
                  </a:schemeClr>
                </a:solidFill>
                <a:latin typeface="Segoe UI" panose="020B0502040204020203" pitchFamily="34" charset="0"/>
                <a:cs typeface="Segoe UI" panose="020B0502040204020203" pitchFamily="34" charset="0"/>
              </a:rPr>
              <a:t>работает на уровне хоста</a:t>
            </a:r>
            <a:r>
              <a:rPr lang="ru-RU" dirty="0" smtClean="0">
                <a:solidFill>
                  <a:schemeClr val="tx1">
                    <a:lumMod val="65000"/>
                    <a:lumOff val="35000"/>
                  </a:schemeClr>
                </a:solidFill>
                <a:latin typeface="Segoe UI" panose="020B0502040204020203" pitchFamily="34" charset="0"/>
                <a:cs typeface="Segoe UI" panose="020B0502040204020203" pitchFamily="34" charset="0"/>
              </a:rPr>
              <a:t>;</a:t>
            </a:r>
          </a:p>
          <a:p>
            <a:pPr marL="342900" indent="-342900" defTabSz="914099">
              <a:buAutoNum type="arabicPeriod"/>
            </a:pPr>
            <a:endParaRPr lang="ru-RU"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dirty="0" smtClean="0">
                <a:solidFill>
                  <a:schemeClr val="tx1">
                    <a:lumMod val="65000"/>
                    <a:lumOff val="35000"/>
                  </a:schemeClr>
                </a:solidFill>
                <a:latin typeface="Segoe UI" panose="020B0502040204020203" pitchFamily="34" charset="0"/>
                <a:cs typeface="Segoe UI" panose="020B0502040204020203" pitchFamily="34" charset="0"/>
              </a:rPr>
              <a:t>2. Клиент </a:t>
            </a:r>
            <a:r>
              <a:rPr lang="ru-RU" dirty="0">
                <a:solidFill>
                  <a:schemeClr val="tx1">
                    <a:lumMod val="65000"/>
                    <a:lumOff val="35000"/>
                  </a:schemeClr>
                </a:solidFill>
                <a:latin typeface="Segoe UI" panose="020B0502040204020203" pitchFamily="34" charset="0"/>
                <a:cs typeface="Segoe UI" panose="020B0502040204020203" pitchFamily="34" charset="0"/>
              </a:rPr>
              <a:t>не может удалить АВ из ВМ, все ВМ на 100% защищены</a:t>
            </a:r>
            <a:r>
              <a:rPr lang="ru-RU" dirty="0" smtClean="0">
                <a:solidFill>
                  <a:schemeClr val="tx1">
                    <a:lumMod val="65000"/>
                    <a:lumOff val="35000"/>
                  </a:schemeClr>
                </a:solidFill>
                <a:latin typeface="Segoe UI" panose="020B0502040204020203" pitchFamily="34" charset="0"/>
                <a:cs typeface="Segoe UI" panose="020B0502040204020203" pitchFamily="34" charset="0"/>
              </a:rPr>
              <a:t>;</a:t>
            </a:r>
          </a:p>
          <a:p>
            <a:pPr defTabSz="914099"/>
            <a:endParaRPr lang="ru-RU"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dirty="0" smtClean="0">
                <a:solidFill>
                  <a:schemeClr val="tx1">
                    <a:lumMod val="65000"/>
                    <a:lumOff val="35000"/>
                  </a:schemeClr>
                </a:solidFill>
                <a:latin typeface="Segoe UI" panose="020B0502040204020203" pitchFamily="34" charset="0"/>
                <a:cs typeface="Segoe UI" panose="020B0502040204020203" pitchFamily="34" charset="0"/>
              </a:rPr>
              <a:t>3. Предотвращаются </a:t>
            </a:r>
            <a:r>
              <a:rPr lang="ru-RU" dirty="0">
                <a:solidFill>
                  <a:schemeClr val="tx1">
                    <a:lumMod val="65000"/>
                    <a:lumOff val="35000"/>
                  </a:schemeClr>
                </a:solidFill>
                <a:latin typeface="Segoe UI" panose="020B0502040204020203" pitchFamily="34" charset="0"/>
                <a:cs typeface="Segoe UI" panose="020B0502040204020203" pitchFamily="34" charset="0"/>
              </a:rPr>
              <a:t>«антивирусные штормы», проблемы с сетью и падение производительности хоста</a:t>
            </a:r>
            <a:r>
              <a:rPr lang="ru-RU" dirty="0" smtClean="0">
                <a:solidFill>
                  <a:schemeClr val="tx1">
                    <a:lumMod val="65000"/>
                    <a:lumOff val="35000"/>
                  </a:schemeClr>
                </a:solidFill>
                <a:latin typeface="Segoe UI" panose="020B0502040204020203" pitchFamily="34" charset="0"/>
                <a:cs typeface="Segoe UI" panose="020B0502040204020203" pitchFamily="34" charset="0"/>
              </a:rPr>
              <a:t>;</a:t>
            </a:r>
          </a:p>
          <a:p>
            <a:pPr marL="342900" indent="-342900" defTabSz="914099">
              <a:buAutoNum type="arabicPeriod" startAt="3"/>
            </a:pPr>
            <a:endParaRPr lang="ru-RU"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dirty="0" smtClean="0">
                <a:solidFill>
                  <a:schemeClr val="tx1">
                    <a:lumMod val="65000"/>
                    <a:lumOff val="35000"/>
                  </a:schemeClr>
                </a:solidFill>
                <a:latin typeface="Segoe UI" panose="020B0502040204020203" pitchFamily="34" charset="0"/>
                <a:cs typeface="Segoe UI" panose="020B0502040204020203" pitchFamily="34" charset="0"/>
              </a:rPr>
              <a:t>4. Устраняются </a:t>
            </a:r>
            <a:r>
              <a:rPr lang="ru-RU" dirty="0">
                <a:solidFill>
                  <a:schemeClr val="tx1">
                    <a:lumMod val="65000"/>
                    <a:lumOff val="35000"/>
                  </a:schemeClr>
                </a:solidFill>
                <a:latin typeface="Segoe UI" panose="020B0502040204020203" pitchFamily="34" charset="0"/>
                <a:cs typeface="Segoe UI" panose="020B0502040204020203" pitchFamily="34" charset="0"/>
              </a:rPr>
              <a:t>сетевые уязвимости в среде </a:t>
            </a:r>
            <a:r>
              <a:rPr lang="ru-RU" dirty="0" err="1">
                <a:solidFill>
                  <a:schemeClr val="tx1">
                    <a:lumMod val="65000"/>
                    <a:lumOff val="35000"/>
                  </a:schemeClr>
                </a:solidFill>
                <a:latin typeface="Segoe UI" panose="020B0502040204020203" pitchFamily="34" charset="0"/>
                <a:cs typeface="Segoe UI" panose="020B0502040204020203" pitchFamily="34" charset="0"/>
              </a:rPr>
              <a:t>Hyper</a:t>
            </a:r>
            <a:r>
              <a:rPr lang="ru-RU" dirty="0">
                <a:solidFill>
                  <a:schemeClr val="tx1">
                    <a:lumMod val="65000"/>
                    <a:lumOff val="35000"/>
                  </a:schemeClr>
                </a:solidFill>
                <a:latin typeface="Segoe UI" panose="020B0502040204020203" pitchFamily="34" charset="0"/>
                <a:cs typeface="Segoe UI" panose="020B0502040204020203" pitchFamily="34" charset="0"/>
              </a:rPr>
              <a:t>-V. </a:t>
            </a:r>
            <a:endParaRPr lang="ru-RU" dirty="0" smtClean="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dirty="0" smtClean="0">
                <a:solidFill>
                  <a:schemeClr val="tx1">
                    <a:lumMod val="65000"/>
                    <a:lumOff val="35000"/>
                  </a:schemeClr>
                </a:solidFill>
                <a:latin typeface="Segoe UI" panose="020B0502040204020203" pitchFamily="34" charset="0"/>
                <a:cs typeface="Segoe UI" panose="020B0502040204020203" pitchFamily="34" charset="0"/>
              </a:rPr>
              <a:t> </a:t>
            </a:r>
            <a:endParaRPr lang="ru-RU"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dirty="0" smtClean="0">
                <a:solidFill>
                  <a:schemeClr val="tx1">
                    <a:lumMod val="65000"/>
                    <a:lumOff val="35000"/>
                  </a:schemeClr>
                </a:solidFill>
                <a:latin typeface="Segoe UI" panose="020B0502040204020203" pitchFamily="34" charset="0"/>
                <a:cs typeface="Segoe UI" panose="020B0502040204020203" pitchFamily="34" charset="0"/>
              </a:rPr>
              <a:t>5. Инкрементальная </a:t>
            </a:r>
            <a:r>
              <a:rPr lang="ru-RU" dirty="0">
                <a:solidFill>
                  <a:schemeClr val="tx1">
                    <a:lumMod val="65000"/>
                    <a:lumOff val="35000"/>
                  </a:schemeClr>
                </a:solidFill>
                <a:latin typeface="Segoe UI" panose="020B0502040204020203" pitchFamily="34" charset="0"/>
                <a:cs typeface="Segoe UI" panose="020B0502040204020203" pitchFamily="34" charset="0"/>
              </a:rPr>
              <a:t>технология сканирования 5nine позволяет экономить </a:t>
            </a:r>
            <a:r>
              <a:rPr lang="ru-RU" dirty="0" smtClean="0">
                <a:solidFill>
                  <a:schemeClr val="tx1">
                    <a:lumMod val="65000"/>
                    <a:lumOff val="35000"/>
                  </a:schemeClr>
                </a:solidFill>
                <a:latin typeface="Segoe UI" panose="020B0502040204020203" pitchFamily="34" charset="0"/>
                <a:cs typeface="Segoe UI" panose="020B0502040204020203" pitchFamily="34" charset="0"/>
              </a:rPr>
              <a:t>ресурсы сервера, что </a:t>
            </a:r>
            <a:r>
              <a:rPr lang="ru-RU" dirty="0">
                <a:solidFill>
                  <a:schemeClr val="tx1">
                    <a:lumMod val="65000"/>
                    <a:lumOff val="35000"/>
                  </a:schemeClr>
                </a:solidFill>
                <a:latin typeface="Segoe UI" panose="020B0502040204020203" pitchFamily="34" charset="0"/>
                <a:cs typeface="Segoe UI" panose="020B0502040204020203" pitchFamily="34" charset="0"/>
              </a:rPr>
              <a:t>позволяет выделить больше ресурсов для клиентских ВМ и приложений.</a:t>
            </a:r>
          </a:p>
        </p:txBody>
      </p:sp>
    </p:spTree>
    <p:extLst>
      <p:ext uri="{BB962C8B-B14F-4D97-AF65-F5344CB8AC3E}">
        <p14:creationId xmlns:p14="http://schemas.microsoft.com/office/powerpoint/2010/main" val="323501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66725"/>
            <a:ext cx="10668000" cy="1077218"/>
          </a:xfrm>
          <a:prstGeom prst="rect">
            <a:avLst/>
          </a:prstGeom>
          <a:noFill/>
        </p:spPr>
        <p:txBody>
          <a:bodyPr wrap="square" rtlCol="0">
            <a:spAutoFit/>
          </a:bodyPr>
          <a:lstStyle/>
          <a:p>
            <a:pPr algn="ctr"/>
            <a:r>
              <a:rPr lang="ru-RU" sz="3200" dirty="0" smtClean="0">
                <a:solidFill>
                  <a:srgbClr val="34428A"/>
                </a:solidFill>
                <a:latin typeface="Segoe UI Light" panose="020B0502040204020203" pitchFamily="34" charset="0"/>
                <a:cs typeface="Segoe UI Light" panose="020B0502040204020203" pitchFamily="34" charset="0"/>
              </a:rPr>
              <a:t>Повышение антивирусной безопасности хоста </a:t>
            </a:r>
            <a:r>
              <a:rPr lang="en-US" sz="3200" dirty="0" smtClean="0">
                <a:solidFill>
                  <a:srgbClr val="34428A"/>
                </a:solidFill>
                <a:latin typeface="Segoe UI Light" panose="020B0502040204020203" pitchFamily="34" charset="0"/>
                <a:cs typeface="Segoe UI Light" panose="020B0502040204020203" pitchFamily="34" charset="0"/>
              </a:rPr>
              <a:t>Cloud OS </a:t>
            </a:r>
            <a:r>
              <a:rPr lang="ru-RU" sz="3200" dirty="0" smtClean="0">
                <a:solidFill>
                  <a:srgbClr val="34428A"/>
                </a:solidFill>
                <a:latin typeface="Segoe UI Light" panose="020B0502040204020203" pitchFamily="34" charset="0"/>
                <a:cs typeface="Segoe UI Light" panose="020B0502040204020203" pitchFamily="34" charset="0"/>
              </a:rPr>
              <a:t>при помощи </a:t>
            </a:r>
            <a:r>
              <a:rPr lang="en-US" sz="3200" dirty="0" smtClean="0">
                <a:solidFill>
                  <a:srgbClr val="34428A"/>
                </a:solidFill>
                <a:latin typeface="Segoe UI Light" panose="020B0502040204020203" pitchFamily="34" charset="0"/>
                <a:cs typeface="Segoe UI Light" panose="020B0502040204020203" pitchFamily="34" charset="0"/>
              </a:rPr>
              <a:t>5nine</a:t>
            </a:r>
            <a:r>
              <a:rPr lang="ru-RU" sz="3200" dirty="0" smtClean="0">
                <a:solidFill>
                  <a:srgbClr val="34428A"/>
                </a:solidFill>
                <a:latin typeface="Segoe UI Light" panose="020B0502040204020203" pitchFamily="34" charset="0"/>
                <a:cs typeface="Segoe UI Light" panose="020B0502040204020203" pitchFamily="34" charset="0"/>
              </a:rPr>
              <a:t> </a:t>
            </a:r>
            <a:r>
              <a:rPr lang="en-US" sz="3200" dirty="0">
                <a:solidFill>
                  <a:srgbClr val="34428A"/>
                </a:solidFill>
                <a:latin typeface="Segoe UI Light" panose="020B0502040204020203" pitchFamily="34" charset="0"/>
                <a:cs typeface="Segoe UI Light" panose="020B0502040204020203" pitchFamily="34" charset="0"/>
              </a:rPr>
              <a:t>Cloud </a:t>
            </a:r>
            <a:r>
              <a:rPr lang="en-US" sz="3200" dirty="0" smtClean="0">
                <a:solidFill>
                  <a:srgbClr val="34428A"/>
                </a:solidFill>
                <a:latin typeface="Segoe UI Light" panose="020B0502040204020203" pitchFamily="34" charset="0"/>
                <a:cs typeface="Segoe UI Light" panose="020B0502040204020203" pitchFamily="34" charset="0"/>
              </a:rPr>
              <a:t>Security</a:t>
            </a:r>
            <a:endParaRPr lang="en-US" sz="3200" dirty="0">
              <a:solidFill>
                <a:srgbClr val="34428A"/>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358660" y="1663060"/>
            <a:ext cx="10937990" cy="1077218"/>
          </a:xfrm>
          <a:prstGeom prst="rect">
            <a:avLst/>
          </a:prstGeom>
          <a:noFill/>
        </p:spPr>
        <p:txBody>
          <a:bodyPr wrap="square" rtlCol="0">
            <a:spAutoFit/>
          </a:bodyPr>
          <a:lstStyle/>
          <a:p>
            <a:pPr defTabSz="914099"/>
            <a:r>
              <a:rPr lang="en-US" sz="1600" b="1" dirty="0">
                <a:solidFill>
                  <a:schemeClr val="tx1">
                    <a:lumMod val="65000"/>
                    <a:lumOff val="35000"/>
                  </a:schemeClr>
                </a:solidFill>
                <a:latin typeface="Segoe UI" panose="020B0502040204020203" pitchFamily="34" charset="0"/>
                <a:cs typeface="Segoe UI" panose="020B0502040204020203" pitchFamily="34" charset="0"/>
              </a:rPr>
              <a:t>Microsoft </a:t>
            </a:r>
            <a:r>
              <a:rPr lang="ru-RU" sz="1600" b="1" dirty="0" smtClean="0">
                <a:solidFill>
                  <a:schemeClr val="tx1">
                    <a:lumMod val="65000"/>
                    <a:lumOff val="35000"/>
                  </a:schemeClr>
                </a:solidFill>
                <a:latin typeface="Segoe UI" panose="020B0502040204020203" pitchFamily="34" charset="0"/>
                <a:cs typeface="Segoe UI" panose="020B0502040204020203" pitchFamily="34" charset="0"/>
              </a:rPr>
              <a:t>не рекомендует сканировать хост традиционными антивирусами </a:t>
            </a:r>
            <a:r>
              <a:rPr lang="en-US" sz="1600" b="1" dirty="0" smtClean="0">
                <a:solidFill>
                  <a:schemeClr val="tx1">
                    <a:lumMod val="65000"/>
                    <a:lumOff val="35000"/>
                  </a:schemeClr>
                </a:solidFill>
                <a:latin typeface="Segoe UI" panose="020B0502040204020203" pitchFamily="34" charset="0"/>
                <a:cs typeface="Segoe UI" panose="020B0502040204020203" pitchFamily="34" charset="0"/>
              </a:rPr>
              <a:t> </a:t>
            </a:r>
            <a:r>
              <a:rPr lang="en-US" sz="1600" b="1" dirty="0">
                <a:solidFill>
                  <a:schemeClr val="tx1">
                    <a:lumMod val="65000"/>
                    <a:lumOff val="35000"/>
                  </a:schemeClr>
                </a:solidFill>
                <a:latin typeface="Segoe UI" panose="020B0502040204020203" pitchFamily="34" charset="0"/>
                <a:cs typeface="Segoe UI" panose="020B0502040204020203" pitchFamily="34" charset="0"/>
              </a:rPr>
              <a:t>– KB 961804</a:t>
            </a:r>
          </a:p>
          <a:p>
            <a:pPr defTabSz="914099"/>
            <a:r>
              <a:rPr lang="ru-RU" sz="1600" b="1" dirty="0" smtClean="0">
                <a:solidFill>
                  <a:schemeClr val="tx1">
                    <a:lumMod val="65000"/>
                    <a:lumOff val="35000"/>
                  </a:schemeClr>
                </a:solidFill>
                <a:latin typeface="Segoe UI" panose="020B0502040204020203" pitchFamily="34" charset="0"/>
                <a:cs typeface="Segoe UI" panose="020B0502040204020203" pitchFamily="34" charset="0"/>
              </a:rPr>
              <a:t>            «</a:t>
            </a:r>
            <a:r>
              <a:rPr lang="en-US" sz="1600" b="1" dirty="0" smtClean="0">
                <a:solidFill>
                  <a:schemeClr val="tx1">
                    <a:lumMod val="65000"/>
                    <a:lumOff val="35000"/>
                  </a:schemeClr>
                </a:solidFill>
                <a:latin typeface="Segoe UI" panose="020B0502040204020203" pitchFamily="34" charset="0"/>
                <a:cs typeface="Segoe UI" panose="020B0502040204020203" pitchFamily="34" charset="0"/>
              </a:rPr>
              <a:t>Scanning </a:t>
            </a:r>
            <a:r>
              <a:rPr lang="en-US" sz="1600" b="1" dirty="0">
                <a:solidFill>
                  <a:schemeClr val="tx1">
                    <a:lumMod val="65000"/>
                    <a:lumOff val="35000"/>
                  </a:schemeClr>
                </a:solidFill>
                <a:latin typeface="Segoe UI" panose="020B0502040204020203" pitchFamily="34" charset="0"/>
                <a:cs typeface="Segoe UI" panose="020B0502040204020203" pitchFamily="34" charset="0"/>
              </a:rPr>
              <a:t>CSV disks, VM folders and processes can cause </a:t>
            </a:r>
            <a:r>
              <a:rPr lang="en-US" sz="1600" b="1" dirty="0" smtClean="0">
                <a:solidFill>
                  <a:schemeClr val="tx1">
                    <a:lumMod val="65000"/>
                    <a:lumOff val="35000"/>
                  </a:schemeClr>
                </a:solidFill>
                <a:latin typeface="Segoe UI" panose="020B0502040204020203" pitchFamily="34" charset="0"/>
                <a:cs typeface="Segoe UI" panose="020B0502040204020203" pitchFamily="34" charset="0"/>
              </a:rPr>
              <a:t>corruption</a:t>
            </a:r>
            <a:r>
              <a:rPr lang="ru-RU" sz="1600" b="1" dirty="0" smtClean="0">
                <a:solidFill>
                  <a:schemeClr val="tx1">
                    <a:lumMod val="65000"/>
                    <a:lumOff val="35000"/>
                  </a:schemeClr>
                </a:solidFill>
                <a:latin typeface="Segoe UI" panose="020B0502040204020203" pitchFamily="34" charset="0"/>
                <a:cs typeface="Segoe UI" panose="020B0502040204020203" pitchFamily="34" charset="0"/>
              </a:rPr>
              <a:t>»</a:t>
            </a:r>
          </a:p>
          <a:p>
            <a:pPr defTabSz="914099"/>
            <a:endParaRPr lang="en-US" sz="1600" b="1" dirty="0">
              <a:solidFill>
                <a:schemeClr val="tx1">
                  <a:lumMod val="65000"/>
                  <a:lumOff val="35000"/>
                </a:schemeClr>
              </a:solidFill>
              <a:latin typeface="Segoe UI" panose="020B0502040204020203" pitchFamily="34" charset="0"/>
              <a:cs typeface="Segoe UI" panose="020B0502040204020203" pitchFamily="34" charset="0"/>
            </a:endParaRPr>
          </a:p>
          <a:p>
            <a:pPr defTabSz="914099"/>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2" name="Rectangle 1"/>
          <p:cNvSpPr/>
          <p:nvPr/>
        </p:nvSpPr>
        <p:spPr>
          <a:xfrm>
            <a:off x="308994" y="2293422"/>
            <a:ext cx="248786" cy="369332"/>
          </a:xfrm>
          <a:prstGeom prst="rect">
            <a:avLst/>
          </a:prstGeom>
        </p:spPr>
        <p:txBody>
          <a:bodyPr wrap="none">
            <a:spAutoFit/>
          </a:bodyPr>
          <a:lstStyle/>
          <a:p>
            <a:r>
              <a:rPr lang="ru-RU" b="1" dirty="0" smtClean="0">
                <a:solidFill>
                  <a:schemeClr val="tx1">
                    <a:lumMod val="65000"/>
                    <a:lumOff val="35000"/>
                  </a:schemeClr>
                </a:solidFill>
                <a:latin typeface="Segoe UI" panose="020B0502040204020203" pitchFamily="34" charset="0"/>
                <a:cs typeface="Segoe UI" panose="020B0502040204020203" pitchFamily="34" charset="0"/>
              </a:rPr>
              <a:t> </a:t>
            </a:r>
            <a:endParaRPr lang="en-US" dirty="0"/>
          </a:p>
        </p:txBody>
      </p:sp>
      <p:grpSp>
        <p:nvGrpSpPr>
          <p:cNvPr id="15" name="Group 14"/>
          <p:cNvGrpSpPr/>
          <p:nvPr/>
        </p:nvGrpSpPr>
        <p:grpSpPr>
          <a:xfrm>
            <a:off x="736578" y="6027717"/>
            <a:ext cx="3468438" cy="626886"/>
            <a:chOff x="736578" y="6097180"/>
            <a:chExt cx="3468438" cy="626886"/>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22036" b="22368"/>
            <a:stretch/>
          </p:blipFill>
          <p:spPr>
            <a:xfrm>
              <a:off x="736578" y="6224366"/>
              <a:ext cx="880007" cy="36693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85" y="6097180"/>
              <a:ext cx="2588431" cy="626886"/>
            </a:xfrm>
            <a:prstGeom prst="rect">
              <a:avLst/>
            </a:prstGeom>
          </p:spPr>
        </p:pic>
      </p:grpSp>
      <p:sp>
        <p:nvSpPr>
          <p:cNvPr id="18" name="Rectangle 17"/>
          <p:cNvSpPr/>
          <p:nvPr/>
        </p:nvSpPr>
        <p:spPr>
          <a:xfrm>
            <a:off x="10778490" y="6154902"/>
            <a:ext cx="575310" cy="703097"/>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15650" y="6236937"/>
            <a:ext cx="381000" cy="369332"/>
          </a:xfrm>
          <a:prstGeom prst="rect">
            <a:avLst/>
          </a:prstGeom>
          <a:noFill/>
        </p:spPr>
        <p:txBody>
          <a:bodyPr wrap="square" rtlCol="0">
            <a:spAutoFit/>
          </a:bodyPr>
          <a:lstStyle/>
          <a:p>
            <a:r>
              <a:rPr lang="en-US" dirty="0" smtClean="0">
                <a:solidFill>
                  <a:schemeClr val="bg1"/>
                </a:solidFill>
                <a:latin typeface="Segoe UI" panose="020B0502040204020203" pitchFamily="34" charset="0"/>
                <a:cs typeface="Segoe UI" panose="020B0502040204020203" pitchFamily="34" charset="0"/>
              </a:rPr>
              <a:t>5</a:t>
            </a:r>
            <a:endParaRPr lang="en-US" dirty="0">
              <a:solidFill>
                <a:schemeClr val="bg1"/>
              </a:solidFill>
              <a:latin typeface="Segoe UI" panose="020B0502040204020203" pitchFamily="34" charset="0"/>
              <a:cs typeface="Segoe UI" panose="020B0502040204020203"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78" y="2373119"/>
            <a:ext cx="9351962"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6578" y="5396593"/>
            <a:ext cx="8422434" cy="369332"/>
          </a:xfrm>
          <a:prstGeom prst="rect">
            <a:avLst/>
          </a:prstGeom>
          <a:noFill/>
        </p:spPr>
        <p:txBody>
          <a:bodyPr wrap="none" rtlCol="0">
            <a:spAutoFit/>
          </a:bodyPr>
          <a:lstStyle/>
          <a:p>
            <a:r>
              <a:rPr lang="en-US" dirty="0"/>
              <a:t>5nine Cloud Security </a:t>
            </a:r>
            <a:r>
              <a:rPr lang="ru-RU" dirty="0"/>
              <a:t>проверяет </a:t>
            </a:r>
            <a:r>
              <a:rPr lang="en-US" dirty="0"/>
              <a:t>parent partition </a:t>
            </a:r>
            <a:r>
              <a:rPr lang="ru-RU" dirty="0"/>
              <a:t>без ущерба для виртуальной среды .</a:t>
            </a:r>
          </a:p>
        </p:txBody>
      </p:sp>
    </p:spTree>
    <p:extLst>
      <p:ext uri="{BB962C8B-B14F-4D97-AF65-F5344CB8AC3E}">
        <p14:creationId xmlns:p14="http://schemas.microsoft.com/office/powerpoint/2010/main" val="3227562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66725"/>
            <a:ext cx="10668000" cy="1077218"/>
          </a:xfrm>
          <a:prstGeom prst="rect">
            <a:avLst/>
          </a:prstGeom>
          <a:noFill/>
        </p:spPr>
        <p:txBody>
          <a:bodyPr wrap="square" rtlCol="0">
            <a:spAutoFit/>
          </a:bodyPr>
          <a:lstStyle/>
          <a:p>
            <a:r>
              <a:rPr lang="ru-RU" sz="3200" dirty="0" smtClean="0">
                <a:solidFill>
                  <a:srgbClr val="34428A"/>
                </a:solidFill>
                <a:latin typeface="Segoe UI Light" panose="020B0502040204020203" pitchFamily="34" charset="0"/>
                <a:cs typeface="Segoe UI Light" panose="020B0502040204020203" pitchFamily="34" charset="0"/>
              </a:rPr>
              <a:t>Повышение безопасности </a:t>
            </a:r>
            <a:r>
              <a:rPr lang="en-US" sz="3200" dirty="0" smtClean="0">
                <a:solidFill>
                  <a:srgbClr val="34428A"/>
                </a:solidFill>
                <a:latin typeface="Segoe UI Light" panose="020B0502040204020203" pitchFamily="34" charset="0"/>
                <a:cs typeface="Segoe UI Light" panose="020B0502040204020203" pitchFamily="34" charset="0"/>
              </a:rPr>
              <a:t>Cloud OS </a:t>
            </a:r>
            <a:r>
              <a:rPr lang="ru-RU" sz="3200" dirty="0" smtClean="0">
                <a:solidFill>
                  <a:srgbClr val="34428A"/>
                </a:solidFill>
                <a:latin typeface="Segoe UI Light" panose="020B0502040204020203" pitchFamily="34" charset="0"/>
                <a:cs typeface="Segoe UI Light" panose="020B0502040204020203" pitchFamily="34" charset="0"/>
              </a:rPr>
              <a:t>при угрозах на уровне приложений при помощи </a:t>
            </a:r>
            <a:r>
              <a:rPr lang="en-US" sz="3200" dirty="0" smtClean="0">
                <a:solidFill>
                  <a:srgbClr val="34428A"/>
                </a:solidFill>
                <a:latin typeface="Segoe UI Light" panose="020B0502040204020203" pitchFamily="34" charset="0"/>
                <a:cs typeface="Segoe UI Light" panose="020B0502040204020203" pitchFamily="34" charset="0"/>
              </a:rPr>
              <a:t>IDS 5nine</a:t>
            </a:r>
            <a:r>
              <a:rPr lang="ru-RU" sz="3200" dirty="0" smtClean="0">
                <a:solidFill>
                  <a:srgbClr val="34428A"/>
                </a:solidFill>
                <a:latin typeface="Segoe UI Light" panose="020B0502040204020203" pitchFamily="34" charset="0"/>
                <a:cs typeface="Segoe UI Light" panose="020B0502040204020203" pitchFamily="34" charset="0"/>
              </a:rPr>
              <a:t> </a:t>
            </a:r>
            <a:r>
              <a:rPr lang="en-US" sz="3200" dirty="0">
                <a:solidFill>
                  <a:srgbClr val="34428A"/>
                </a:solidFill>
                <a:latin typeface="Segoe UI Light" panose="020B0502040204020203" pitchFamily="34" charset="0"/>
                <a:cs typeface="Segoe UI Light" panose="020B0502040204020203" pitchFamily="34" charset="0"/>
              </a:rPr>
              <a:t>Cloud </a:t>
            </a:r>
            <a:r>
              <a:rPr lang="en-US" sz="3200" dirty="0" smtClean="0">
                <a:solidFill>
                  <a:srgbClr val="34428A"/>
                </a:solidFill>
                <a:latin typeface="Segoe UI Light" panose="020B0502040204020203" pitchFamily="34" charset="0"/>
                <a:cs typeface="Segoe UI Light" panose="020B0502040204020203" pitchFamily="34" charset="0"/>
              </a:rPr>
              <a:t>Security</a:t>
            </a:r>
            <a:endParaRPr lang="en-US" sz="3200" dirty="0">
              <a:solidFill>
                <a:srgbClr val="34428A"/>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308993" y="1930369"/>
            <a:ext cx="4806971" cy="3293209"/>
          </a:xfrm>
          <a:prstGeom prst="rect">
            <a:avLst/>
          </a:prstGeom>
          <a:noFill/>
        </p:spPr>
        <p:txBody>
          <a:bodyPr wrap="square" rtlCol="0">
            <a:spAutoFit/>
          </a:bodyPr>
          <a:lstStyle/>
          <a:p>
            <a:pPr defTabSz="914099"/>
            <a:r>
              <a:rPr lang="ru-RU" sz="1600" b="1" dirty="0">
                <a:solidFill>
                  <a:schemeClr val="tx1">
                    <a:lumMod val="65000"/>
                    <a:lumOff val="35000"/>
                  </a:schemeClr>
                </a:solidFill>
                <a:latin typeface="Segoe UI" panose="020B0502040204020203" pitchFamily="34" charset="0"/>
                <a:cs typeface="Segoe UI" panose="020B0502040204020203" pitchFamily="34" charset="0"/>
              </a:rPr>
              <a:t>Сложности, возникающие при использовании аппаратной СОВ</a:t>
            </a:r>
            <a:r>
              <a:rPr lang="ru-RU" sz="1600" b="1" dirty="0" smtClean="0">
                <a:solidFill>
                  <a:schemeClr val="tx1">
                    <a:lumMod val="65000"/>
                    <a:lumOff val="35000"/>
                  </a:schemeClr>
                </a:solidFill>
                <a:latin typeface="Segoe UI" panose="020B0502040204020203" pitchFamily="34" charset="0"/>
                <a:cs typeface="Segoe UI" panose="020B0502040204020203" pitchFamily="34" charset="0"/>
              </a:rPr>
              <a:t>:</a:t>
            </a:r>
            <a:endParaRPr lang="en-US" sz="1600" b="1" dirty="0" smtClean="0">
              <a:solidFill>
                <a:schemeClr val="tx1">
                  <a:lumMod val="65000"/>
                  <a:lumOff val="35000"/>
                </a:schemeClr>
              </a:solidFill>
              <a:latin typeface="Segoe UI" panose="020B0502040204020203" pitchFamily="34" charset="0"/>
              <a:cs typeface="Segoe UI" panose="020B0502040204020203" pitchFamily="34" charset="0"/>
            </a:endParaRPr>
          </a:p>
          <a:p>
            <a:pPr defTabSz="914099"/>
            <a:endParaRPr lang="en-US" sz="1600" b="1" dirty="0">
              <a:solidFill>
                <a:schemeClr val="tx1">
                  <a:lumMod val="65000"/>
                  <a:lumOff val="35000"/>
                </a:schemeClr>
              </a:solidFill>
              <a:latin typeface="Segoe UI" panose="020B0502040204020203" pitchFamily="34" charset="0"/>
              <a:cs typeface="Segoe UI" panose="020B0502040204020203" pitchFamily="34" charset="0"/>
            </a:endParaRPr>
          </a:p>
          <a:p>
            <a:pPr defTabSz="914099"/>
            <a:endParaRPr lang="ru-RU" sz="1600" b="1" dirty="0">
              <a:solidFill>
                <a:schemeClr val="tx1">
                  <a:lumMod val="65000"/>
                  <a:lumOff val="35000"/>
                </a:schemeClr>
              </a:solidFill>
              <a:latin typeface="Segoe UI" panose="020B0502040204020203" pitchFamily="34" charset="0"/>
              <a:cs typeface="Segoe UI" panose="020B0502040204020203" pitchFamily="34" charset="0"/>
            </a:endParaRPr>
          </a:p>
          <a:p>
            <a:pPr marL="342900" indent="-342900" defTabSz="914099">
              <a:buAutoNum type="arabicPeriod"/>
            </a:pP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Аппаратная </a:t>
            </a:r>
            <a:r>
              <a:rPr lang="ru-RU" sz="1600" dirty="0">
                <a:solidFill>
                  <a:schemeClr val="tx1">
                    <a:lumMod val="65000"/>
                    <a:lumOff val="35000"/>
                  </a:schemeClr>
                </a:solidFill>
                <a:latin typeface="Segoe UI" panose="020B0502040204020203" pitchFamily="34" charset="0"/>
                <a:cs typeface="Segoe UI" panose="020B0502040204020203" pitchFamily="34" charset="0"/>
              </a:rPr>
              <a:t>СОВ анализирует только внешние и внутренние сетевые соединения</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a:t>
            </a:r>
            <a:endParaRPr lang="en-US" sz="1600"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defTabSz="914099">
              <a:buAutoNum type="arabicPeriod"/>
            </a:pPr>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sz="1600" dirty="0" smtClean="0">
                <a:solidFill>
                  <a:schemeClr val="tx1">
                    <a:lumMod val="65000"/>
                    <a:lumOff val="35000"/>
                  </a:schemeClr>
                </a:solidFill>
                <a:latin typeface="Segoe UI" panose="020B0502040204020203" pitchFamily="34" charset="0"/>
                <a:cs typeface="Segoe UI" panose="020B0502040204020203" pitchFamily="34" charset="0"/>
              </a:rPr>
              <a:t>2.</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Угрозы </a:t>
            </a:r>
            <a:r>
              <a:rPr lang="ru-RU" sz="1600" dirty="0">
                <a:solidFill>
                  <a:schemeClr val="tx1">
                    <a:lumMod val="65000"/>
                    <a:lumOff val="35000"/>
                  </a:schemeClr>
                </a:solidFill>
                <a:latin typeface="Segoe UI" panose="020B0502040204020203" pitchFamily="34" charset="0"/>
                <a:cs typeface="Segoe UI" panose="020B0502040204020203" pitchFamily="34" charset="0"/>
              </a:rPr>
              <a:t>в частных сетях ВМ не детектируются и представляют собой неконтролируемую уязвимость, которая может быстро распространятся внутри инфраструктуры.</a:t>
            </a:r>
          </a:p>
          <a:p>
            <a:pPr defTabSz="914099"/>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a:p>
            <a:pPr defTabSz="914099"/>
            <a:endParaRPr lang="ru-RU" sz="16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2" name="Rectangle 1"/>
          <p:cNvSpPr/>
          <p:nvPr/>
        </p:nvSpPr>
        <p:spPr>
          <a:xfrm>
            <a:off x="308994" y="2293422"/>
            <a:ext cx="248786" cy="369332"/>
          </a:xfrm>
          <a:prstGeom prst="rect">
            <a:avLst/>
          </a:prstGeom>
        </p:spPr>
        <p:txBody>
          <a:bodyPr wrap="none">
            <a:spAutoFit/>
          </a:bodyPr>
          <a:lstStyle/>
          <a:p>
            <a:r>
              <a:rPr lang="ru-RU" b="1" dirty="0" smtClean="0">
                <a:solidFill>
                  <a:schemeClr val="tx1">
                    <a:lumMod val="65000"/>
                    <a:lumOff val="35000"/>
                  </a:schemeClr>
                </a:solidFill>
                <a:latin typeface="Segoe UI" panose="020B0502040204020203" pitchFamily="34" charset="0"/>
                <a:cs typeface="Segoe UI" panose="020B0502040204020203" pitchFamily="34" charset="0"/>
              </a:rPr>
              <a:t> </a:t>
            </a:r>
            <a:endParaRPr lang="en-US" dirty="0"/>
          </a:p>
        </p:txBody>
      </p:sp>
      <p:grpSp>
        <p:nvGrpSpPr>
          <p:cNvPr id="15" name="Group 14"/>
          <p:cNvGrpSpPr/>
          <p:nvPr/>
        </p:nvGrpSpPr>
        <p:grpSpPr>
          <a:xfrm>
            <a:off x="736578" y="6027717"/>
            <a:ext cx="3468438" cy="626886"/>
            <a:chOff x="736578" y="6097180"/>
            <a:chExt cx="3468438" cy="626886"/>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22036" b="22368"/>
            <a:stretch/>
          </p:blipFill>
          <p:spPr>
            <a:xfrm>
              <a:off x="736578" y="6224366"/>
              <a:ext cx="880007" cy="36693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85" y="6097180"/>
              <a:ext cx="2588431" cy="626886"/>
            </a:xfrm>
            <a:prstGeom prst="rect">
              <a:avLst/>
            </a:prstGeom>
          </p:spPr>
        </p:pic>
      </p:grpSp>
      <p:sp>
        <p:nvSpPr>
          <p:cNvPr id="18" name="Rectangle 17"/>
          <p:cNvSpPr/>
          <p:nvPr/>
        </p:nvSpPr>
        <p:spPr>
          <a:xfrm>
            <a:off x="10778490" y="6154902"/>
            <a:ext cx="575310" cy="703097"/>
          </a:xfrm>
          <a:prstGeom prst="rect">
            <a:avLst/>
          </a:prstGeom>
          <a:solidFill>
            <a:srgbClr val="34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15650" y="6236937"/>
            <a:ext cx="381000" cy="369332"/>
          </a:xfrm>
          <a:prstGeom prst="rect">
            <a:avLst/>
          </a:prstGeom>
          <a:noFill/>
        </p:spPr>
        <p:txBody>
          <a:bodyPr wrap="square" rtlCol="0">
            <a:spAutoFit/>
          </a:bodyPr>
          <a:lstStyle/>
          <a:p>
            <a:r>
              <a:rPr lang="en-US" dirty="0" smtClean="0">
                <a:solidFill>
                  <a:schemeClr val="bg1"/>
                </a:solidFill>
                <a:latin typeface="Segoe UI" panose="020B0502040204020203" pitchFamily="34" charset="0"/>
                <a:cs typeface="Segoe UI" panose="020B0502040204020203" pitchFamily="34" charset="0"/>
              </a:rPr>
              <a:t>5</a:t>
            </a:r>
            <a:endParaRPr lang="en-US" dirty="0">
              <a:solidFill>
                <a:schemeClr val="bg1"/>
              </a:solidFill>
              <a:latin typeface="Segoe UI" panose="020B0502040204020203" pitchFamily="34" charset="0"/>
              <a:cs typeface="Segoe UI" panose="020B0502040204020203" pitchFamily="34" charset="0"/>
            </a:endParaRPr>
          </a:p>
        </p:txBody>
      </p:sp>
      <p:sp>
        <p:nvSpPr>
          <p:cNvPr id="6" name="TextBox 5"/>
          <p:cNvSpPr txBox="1"/>
          <p:nvPr/>
        </p:nvSpPr>
        <p:spPr>
          <a:xfrm>
            <a:off x="5429249" y="2020019"/>
            <a:ext cx="6253397" cy="3139321"/>
          </a:xfrm>
          <a:prstGeom prst="rect">
            <a:avLst/>
          </a:prstGeom>
          <a:noFill/>
        </p:spPr>
        <p:txBody>
          <a:bodyPr wrap="square" rtlCol="0">
            <a:spAutoFit/>
          </a:bodyPr>
          <a:lstStyle/>
          <a:p>
            <a:pPr defTabSz="914099"/>
            <a:r>
              <a:rPr lang="ru-RU" b="1" dirty="0">
                <a:solidFill>
                  <a:schemeClr val="tx1">
                    <a:lumMod val="65000"/>
                    <a:lumOff val="35000"/>
                  </a:schemeClr>
                </a:solidFill>
                <a:latin typeface="Segoe UI" panose="020B0502040204020203" pitchFamily="34" charset="0"/>
                <a:cs typeface="Segoe UI" panose="020B0502040204020203" pitchFamily="34" charset="0"/>
              </a:rPr>
              <a:t>При помощи встроенного СОВ от компании 5nine </a:t>
            </a:r>
            <a:r>
              <a:rPr lang="ru-RU" b="1" dirty="0" smtClean="0">
                <a:solidFill>
                  <a:schemeClr val="tx1">
                    <a:lumMod val="65000"/>
                    <a:lumOff val="35000"/>
                  </a:schemeClr>
                </a:solidFill>
                <a:latin typeface="Segoe UI" panose="020B0502040204020203" pitchFamily="34" charset="0"/>
                <a:cs typeface="Segoe UI" panose="020B0502040204020203" pitchFamily="34" charset="0"/>
              </a:rPr>
              <a:t>пользователь получает:</a:t>
            </a:r>
            <a:endParaRPr lang="en-US" b="1" dirty="0" smtClean="0">
              <a:solidFill>
                <a:schemeClr val="tx1">
                  <a:lumMod val="65000"/>
                  <a:lumOff val="35000"/>
                </a:schemeClr>
              </a:solidFill>
              <a:latin typeface="Segoe UI" panose="020B0502040204020203" pitchFamily="34" charset="0"/>
              <a:cs typeface="Segoe UI" panose="020B0502040204020203" pitchFamily="34" charset="0"/>
            </a:endParaRPr>
          </a:p>
          <a:p>
            <a:pPr defTabSz="914099"/>
            <a:endParaRPr lang="ru-RU" b="1"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en-US" dirty="0" smtClean="0">
                <a:solidFill>
                  <a:schemeClr val="tx1">
                    <a:lumMod val="65000"/>
                    <a:lumOff val="35000"/>
                  </a:schemeClr>
                </a:solidFill>
                <a:latin typeface="Segoe UI" panose="020B0502040204020203" pitchFamily="34" charset="0"/>
                <a:cs typeface="Segoe UI" panose="020B0502040204020203" pitchFamily="34" charset="0"/>
              </a:rPr>
              <a:t>1. </a:t>
            </a:r>
            <a:r>
              <a:rPr lang="ru-RU" dirty="0" smtClean="0">
                <a:solidFill>
                  <a:schemeClr val="tx1">
                    <a:lumMod val="65000"/>
                    <a:lumOff val="35000"/>
                  </a:schemeClr>
                </a:solidFill>
                <a:latin typeface="Segoe UI" panose="020B0502040204020203" pitchFamily="34" charset="0"/>
                <a:cs typeface="Segoe UI" panose="020B0502040204020203" pitchFamily="34" charset="0"/>
              </a:rPr>
              <a:t>Решение</a:t>
            </a:r>
            <a:r>
              <a:rPr lang="ru-RU" dirty="0">
                <a:solidFill>
                  <a:schemeClr val="tx1">
                    <a:lumMod val="65000"/>
                    <a:lumOff val="35000"/>
                  </a:schemeClr>
                </a:solidFill>
                <a:latin typeface="Segoe UI" panose="020B0502040204020203" pitchFamily="34" charset="0"/>
                <a:cs typeface="Segoe UI" panose="020B0502040204020203" pitchFamily="34" charset="0"/>
              </a:rPr>
              <a:t>, контролирующее частные сети ВМ с централизованным управлением</a:t>
            </a:r>
            <a:r>
              <a:rPr lang="ru-RU" dirty="0" smtClean="0">
                <a:solidFill>
                  <a:schemeClr val="tx1">
                    <a:lumMod val="65000"/>
                    <a:lumOff val="35000"/>
                  </a:schemeClr>
                </a:solidFill>
                <a:latin typeface="Segoe UI" panose="020B0502040204020203" pitchFamily="34" charset="0"/>
                <a:cs typeface="Segoe UI" panose="020B0502040204020203" pitchFamily="34" charset="0"/>
              </a:rPr>
              <a:t>;</a:t>
            </a:r>
            <a:endParaRPr lang="en-US"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defTabSz="914099">
              <a:buAutoNum type="arabicPeriod"/>
            </a:pPr>
            <a:endParaRPr lang="ru-RU"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en-US" dirty="0" smtClean="0">
                <a:solidFill>
                  <a:schemeClr val="tx1">
                    <a:lumMod val="65000"/>
                    <a:lumOff val="35000"/>
                  </a:schemeClr>
                </a:solidFill>
                <a:latin typeface="Segoe UI" panose="020B0502040204020203" pitchFamily="34" charset="0"/>
                <a:cs typeface="Segoe UI" panose="020B0502040204020203" pitchFamily="34" charset="0"/>
              </a:rPr>
              <a:t>2. </a:t>
            </a:r>
            <a:r>
              <a:rPr lang="ru-RU" dirty="0" smtClean="0">
                <a:solidFill>
                  <a:schemeClr val="tx1">
                    <a:lumMod val="65000"/>
                    <a:lumOff val="35000"/>
                  </a:schemeClr>
                </a:solidFill>
                <a:latin typeface="Segoe UI" panose="020B0502040204020203" pitchFamily="34" charset="0"/>
                <a:cs typeface="Segoe UI" panose="020B0502040204020203" pitchFamily="34" charset="0"/>
              </a:rPr>
              <a:t>Высокое </a:t>
            </a:r>
            <a:r>
              <a:rPr lang="ru-RU" dirty="0">
                <a:solidFill>
                  <a:schemeClr val="tx1">
                    <a:lumMod val="65000"/>
                    <a:lumOff val="35000"/>
                  </a:schemeClr>
                </a:solidFill>
                <a:latin typeface="Segoe UI" panose="020B0502040204020203" pitchFamily="34" charset="0"/>
                <a:cs typeface="Segoe UI" panose="020B0502040204020203" pitchFamily="34" charset="0"/>
              </a:rPr>
              <a:t>быстродействие системы обнаружения вторжений</a:t>
            </a:r>
            <a:r>
              <a:rPr lang="ru-RU" dirty="0" smtClean="0">
                <a:solidFill>
                  <a:schemeClr val="tx1">
                    <a:lumMod val="65000"/>
                    <a:lumOff val="35000"/>
                  </a:schemeClr>
                </a:solidFill>
                <a:latin typeface="Segoe UI" panose="020B0502040204020203" pitchFamily="34" charset="0"/>
                <a:cs typeface="Segoe UI" panose="020B0502040204020203" pitchFamily="34" charset="0"/>
              </a:rPr>
              <a:t>;</a:t>
            </a:r>
            <a:endParaRPr lang="en-US" dirty="0" smtClean="0">
              <a:solidFill>
                <a:schemeClr val="tx1">
                  <a:lumMod val="65000"/>
                  <a:lumOff val="35000"/>
                </a:schemeClr>
              </a:solidFill>
              <a:latin typeface="Segoe UI" panose="020B0502040204020203" pitchFamily="34" charset="0"/>
              <a:cs typeface="Segoe UI" panose="020B0502040204020203" pitchFamily="34" charset="0"/>
            </a:endParaRPr>
          </a:p>
          <a:p>
            <a:pPr marL="342900" indent="-342900" defTabSz="914099">
              <a:buAutoNum type="arabicPeriod" startAt="2"/>
            </a:pPr>
            <a:endParaRPr lang="ru-RU" dirty="0">
              <a:solidFill>
                <a:schemeClr val="tx1">
                  <a:lumMod val="65000"/>
                  <a:lumOff val="35000"/>
                </a:schemeClr>
              </a:solidFill>
              <a:latin typeface="Segoe UI" panose="020B0502040204020203" pitchFamily="34" charset="0"/>
              <a:cs typeface="Segoe UI" panose="020B0502040204020203" pitchFamily="34" charset="0"/>
            </a:endParaRPr>
          </a:p>
          <a:p>
            <a:pPr defTabSz="914099"/>
            <a:r>
              <a:rPr lang="ru-RU" dirty="0" smtClean="0">
                <a:solidFill>
                  <a:schemeClr val="tx1">
                    <a:lumMod val="65000"/>
                    <a:lumOff val="35000"/>
                  </a:schemeClr>
                </a:solidFill>
                <a:latin typeface="Segoe UI" panose="020B0502040204020203" pitchFamily="34" charset="0"/>
                <a:cs typeface="Segoe UI" panose="020B0502040204020203" pitchFamily="34" charset="0"/>
              </a:rPr>
              <a:t>3.</a:t>
            </a:r>
            <a:r>
              <a:rPr lang="en-US" dirty="0" smtClean="0">
                <a:solidFill>
                  <a:schemeClr val="tx1">
                    <a:lumMod val="65000"/>
                    <a:lumOff val="35000"/>
                  </a:schemeClr>
                </a:solidFill>
                <a:latin typeface="Segoe UI" panose="020B0502040204020203" pitchFamily="34" charset="0"/>
                <a:cs typeface="Segoe UI" panose="020B0502040204020203" pitchFamily="34" charset="0"/>
              </a:rPr>
              <a:t> </a:t>
            </a:r>
            <a:r>
              <a:rPr lang="ru-RU" dirty="0" err="1" smtClean="0">
                <a:solidFill>
                  <a:schemeClr val="tx1">
                    <a:lumMod val="65000"/>
                    <a:lumOff val="35000"/>
                  </a:schemeClr>
                </a:solidFill>
                <a:latin typeface="Segoe UI" panose="020B0502040204020203" pitchFamily="34" charset="0"/>
                <a:cs typeface="Segoe UI" panose="020B0502040204020203" pitchFamily="34" charset="0"/>
              </a:rPr>
              <a:t>Логирование</a:t>
            </a:r>
            <a:r>
              <a:rPr lang="ru-RU" dirty="0" smtClean="0">
                <a:solidFill>
                  <a:schemeClr val="tx1">
                    <a:lumMod val="65000"/>
                    <a:lumOff val="35000"/>
                  </a:schemeClr>
                </a:solidFill>
                <a:latin typeface="Segoe UI" panose="020B0502040204020203" pitchFamily="34" charset="0"/>
                <a:cs typeface="Segoe UI" panose="020B0502040204020203" pitchFamily="34" charset="0"/>
              </a:rPr>
              <a:t> </a:t>
            </a:r>
            <a:r>
              <a:rPr lang="ru-RU" dirty="0">
                <a:solidFill>
                  <a:schemeClr val="tx1">
                    <a:lumMod val="65000"/>
                    <a:lumOff val="35000"/>
                  </a:schemeClr>
                </a:solidFill>
                <a:latin typeface="Segoe UI" panose="020B0502040204020203" pitchFamily="34" charset="0"/>
                <a:cs typeface="Segoe UI" panose="020B0502040204020203" pitchFamily="34" charset="0"/>
              </a:rPr>
              <a:t>атак на уровне приложений.</a:t>
            </a:r>
          </a:p>
          <a:p>
            <a:pPr defTabSz="914099"/>
            <a:endParaRPr lang="ru-RU"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65115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69241" y="1590074"/>
            <a:ext cx="11653523" cy="3277942"/>
          </a:xfrm>
        </p:spPr>
        <p:txBody>
          <a:bodyPr/>
          <a:lstStyle/>
          <a:p>
            <a:r>
              <a:rPr lang="ru-RU" sz="1600" b="1" dirty="0">
                <a:solidFill>
                  <a:schemeClr val="tx1">
                    <a:lumMod val="65000"/>
                    <a:lumOff val="35000"/>
                  </a:schemeClr>
                </a:solidFill>
                <a:latin typeface="Segoe UI" panose="020B0502040204020203" pitchFamily="34" charset="0"/>
                <a:cs typeface="Segoe UI" panose="020B0502040204020203" pitchFamily="34" charset="0"/>
              </a:rPr>
              <a:t>Защита ВМ как </a:t>
            </a:r>
            <a:r>
              <a:rPr lang="ru-RU" sz="1600" b="1" dirty="0" smtClean="0">
                <a:solidFill>
                  <a:schemeClr val="tx1">
                    <a:lumMod val="65000"/>
                    <a:lumOff val="35000"/>
                  </a:schemeClr>
                </a:solidFill>
                <a:latin typeface="Segoe UI" panose="020B0502040204020203" pitchFamily="34" charset="0"/>
                <a:cs typeface="Segoe UI" panose="020B0502040204020203" pitchFamily="34" charset="0"/>
              </a:rPr>
              <a:t>сервис</a:t>
            </a:r>
            <a:r>
              <a:rPr lang="en-US" sz="1600" b="1" dirty="0" smtClean="0">
                <a:solidFill>
                  <a:schemeClr val="tx1">
                    <a:lumMod val="65000"/>
                    <a:lumOff val="35000"/>
                  </a:schemeClr>
                </a:solidFill>
                <a:latin typeface="Segoe UI" panose="020B0502040204020203" pitchFamily="34" charset="0"/>
                <a:cs typeface="Segoe UI" panose="020B0502040204020203" pitchFamily="34" charset="0"/>
              </a:rPr>
              <a:t> </a:t>
            </a:r>
            <a:endParaRPr lang="ru-RU" sz="1600" b="1" dirty="0" smtClean="0">
              <a:solidFill>
                <a:schemeClr val="tx1">
                  <a:lumMod val="65000"/>
                  <a:lumOff val="35000"/>
                </a:schemeClr>
              </a:solidFill>
              <a:latin typeface="Segoe UI" panose="020B0502040204020203" pitchFamily="34" charset="0"/>
              <a:cs typeface="Segoe UI" panose="020B0502040204020203" pitchFamily="34" charset="0"/>
            </a:endParaRPr>
          </a:p>
          <a:p>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Позволяет </a:t>
            </a:r>
            <a:r>
              <a:rPr lang="ru-RU" sz="1600" dirty="0">
                <a:solidFill>
                  <a:schemeClr val="tx1">
                    <a:lumMod val="65000"/>
                    <a:lumOff val="35000"/>
                  </a:schemeClr>
                </a:solidFill>
                <a:latin typeface="Segoe UI" panose="020B0502040204020203" pitchFamily="34" charset="0"/>
                <a:cs typeface="Segoe UI" panose="020B0502040204020203" pitchFamily="34" charset="0"/>
              </a:rPr>
              <a:t>пользователям </a:t>
            </a:r>
            <a:r>
              <a:rPr lang="en-US" sz="1600" dirty="0" err="1">
                <a:solidFill>
                  <a:schemeClr val="tx1">
                    <a:lumMod val="65000"/>
                    <a:lumOff val="35000"/>
                  </a:schemeClr>
                </a:solidFill>
                <a:latin typeface="Segoe UI" panose="020B0502040204020203" pitchFamily="34" charset="0"/>
                <a:cs typeface="Segoe UI" panose="020B0502040204020203" pitchFamily="34" charset="0"/>
              </a:rPr>
              <a:t>CloudOS</a:t>
            </a:r>
            <a:r>
              <a:rPr lang="ru-RU" sz="1600" dirty="0">
                <a:solidFill>
                  <a:schemeClr val="tx1">
                    <a:lumMod val="65000"/>
                    <a:lumOff val="35000"/>
                  </a:schemeClr>
                </a:solidFill>
                <a:latin typeface="Segoe UI" panose="020B0502040204020203" pitchFamily="34" charset="0"/>
                <a:cs typeface="Segoe UI" panose="020B0502040204020203" pitchFamily="34" charset="0"/>
              </a:rPr>
              <a:t> обеспечивать безопасность ВМ  как сервис (</a:t>
            </a:r>
            <a:r>
              <a:rPr lang="en-US" sz="1600" dirty="0" err="1">
                <a:solidFill>
                  <a:schemeClr val="tx1">
                    <a:lumMod val="65000"/>
                    <a:lumOff val="35000"/>
                  </a:schemeClr>
                </a:solidFill>
                <a:latin typeface="Segoe UI" panose="020B0502040204020203" pitchFamily="34" charset="0"/>
                <a:cs typeface="Segoe UI" panose="020B0502040204020203" pitchFamily="34" charset="0"/>
              </a:rPr>
              <a:t>SECaaS</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a:t>
            </a:r>
            <a:endParaRPr lang="ru-RU" sz="1600" dirty="0" smtClean="0">
              <a:solidFill>
                <a:schemeClr val="tx1">
                  <a:lumMod val="65000"/>
                  <a:lumOff val="35000"/>
                </a:schemeClr>
              </a:solidFill>
              <a:latin typeface="Segoe UI" panose="020B0502040204020203" pitchFamily="34" charset="0"/>
              <a:cs typeface="Segoe UI" panose="020B0502040204020203" pitchFamily="34" charset="0"/>
            </a:endParaRPr>
          </a:p>
          <a:p>
            <a:endParaRPr lang="en-US" sz="1600" dirty="0">
              <a:solidFill>
                <a:schemeClr val="tx1">
                  <a:lumMod val="65000"/>
                  <a:lumOff val="35000"/>
                </a:schemeClr>
              </a:solidFill>
              <a:latin typeface="Segoe UI" panose="020B0502040204020203" pitchFamily="34" charset="0"/>
              <a:cs typeface="Segoe UI" panose="020B0502040204020203" pitchFamily="34" charset="0"/>
            </a:endParaRPr>
          </a:p>
          <a:p>
            <a:r>
              <a:rPr lang="en-US" sz="1600" b="1" dirty="0">
                <a:solidFill>
                  <a:schemeClr val="tx1">
                    <a:lumMod val="65000"/>
                    <a:lumOff val="35000"/>
                  </a:schemeClr>
                </a:solidFill>
                <a:latin typeface="Segoe UI" panose="020B0502040204020203" pitchFamily="34" charset="0"/>
                <a:cs typeface="Segoe UI" panose="020B0502040204020203" pitchFamily="34" charset="0"/>
              </a:rPr>
              <a:t>Virtual Firewall </a:t>
            </a:r>
            <a:r>
              <a:rPr lang="ru-RU" sz="1600" b="1" dirty="0">
                <a:solidFill>
                  <a:schemeClr val="tx1">
                    <a:lumMod val="65000"/>
                    <a:lumOff val="35000"/>
                  </a:schemeClr>
                </a:solidFill>
                <a:latin typeface="Segoe UI" panose="020B0502040204020203" pitchFamily="34" charset="0"/>
                <a:cs typeface="Segoe UI" panose="020B0502040204020203" pitchFamily="34" charset="0"/>
              </a:rPr>
              <a:t>и </a:t>
            </a:r>
            <a:r>
              <a:rPr lang="en-US" sz="1600" b="1" dirty="0">
                <a:solidFill>
                  <a:schemeClr val="tx1">
                    <a:lumMod val="65000"/>
                    <a:lumOff val="35000"/>
                  </a:schemeClr>
                </a:solidFill>
                <a:latin typeface="Segoe UI" panose="020B0502040204020203" pitchFamily="34" charset="0"/>
                <a:cs typeface="Segoe UI" panose="020B0502040204020203" pitchFamily="34" charset="0"/>
              </a:rPr>
              <a:t> </a:t>
            </a:r>
            <a:r>
              <a:rPr lang="en-US" sz="1600" b="1" dirty="0" smtClean="0">
                <a:solidFill>
                  <a:schemeClr val="tx1">
                    <a:lumMod val="65000"/>
                    <a:lumOff val="35000"/>
                  </a:schemeClr>
                </a:solidFill>
                <a:latin typeface="Segoe UI" panose="020B0502040204020203" pitchFamily="34" charset="0"/>
                <a:cs typeface="Segoe UI" panose="020B0502040204020203" pitchFamily="34" charset="0"/>
              </a:rPr>
              <a:t>IDS</a:t>
            </a:r>
            <a:endParaRPr lang="ru-RU" sz="1600" b="1" dirty="0" smtClean="0">
              <a:solidFill>
                <a:schemeClr val="tx1">
                  <a:lumMod val="65000"/>
                  <a:lumOff val="35000"/>
                </a:schemeClr>
              </a:solidFill>
              <a:latin typeface="Segoe UI" panose="020B0502040204020203" pitchFamily="34" charset="0"/>
              <a:cs typeface="Segoe UI" panose="020B0502040204020203" pitchFamily="34" charset="0"/>
            </a:endParaRPr>
          </a:p>
          <a:p>
            <a:endParaRPr lang="en-US" sz="1600" dirty="0">
              <a:solidFill>
                <a:schemeClr val="tx1">
                  <a:lumMod val="65000"/>
                  <a:lumOff val="35000"/>
                </a:schemeClr>
              </a:solidFill>
              <a:latin typeface="Segoe UI" panose="020B0502040204020203" pitchFamily="34" charset="0"/>
              <a:cs typeface="Segoe UI" panose="020B0502040204020203" pitchFamily="34" charset="0"/>
            </a:endParaRPr>
          </a:p>
          <a:p>
            <a:pPr marL="342900" lvl="1" indent="-342900">
              <a:buFont typeface="Arial" panose="020B0604020202020204" pitchFamily="34" charset="0"/>
              <a:buChar char="•"/>
            </a:pPr>
            <a:r>
              <a:rPr lang="ru-RU" sz="1600" dirty="0">
                <a:solidFill>
                  <a:schemeClr val="tx1">
                    <a:lumMod val="65000"/>
                    <a:lumOff val="35000"/>
                  </a:schemeClr>
                </a:solidFill>
                <a:latin typeface="Segoe UI" panose="020B0502040204020203" pitchFamily="34" charset="0"/>
                <a:cs typeface="Segoe UI" panose="020B0502040204020203" pitchFamily="34" charset="0"/>
              </a:rPr>
              <a:t>Конфигурация правил,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основанная на </a:t>
            </a:r>
            <a:r>
              <a:rPr lang="en-US" sz="1600" dirty="0">
                <a:solidFill>
                  <a:schemeClr val="tx1">
                    <a:lumMod val="65000"/>
                    <a:lumOff val="35000"/>
                  </a:schemeClr>
                </a:solidFill>
                <a:latin typeface="Segoe UI" panose="020B0502040204020203" pitchFamily="34" charset="0"/>
                <a:cs typeface="Segoe UI" panose="020B0502040204020203" pitchFamily="34" charset="0"/>
              </a:rPr>
              <a:t>VM ID</a:t>
            </a:r>
          </a:p>
          <a:p>
            <a:pPr marL="342900" lvl="1" indent="-342900">
              <a:buFont typeface="Arial" panose="020B0604020202020204" pitchFamily="34" charset="0"/>
              <a:buChar char="•"/>
            </a:pPr>
            <a:r>
              <a:rPr lang="ru-RU" sz="1600" dirty="0">
                <a:solidFill>
                  <a:schemeClr val="tx1">
                    <a:lumMod val="65000"/>
                    <a:lumOff val="35000"/>
                  </a:schemeClr>
                </a:solidFill>
                <a:latin typeface="Segoe UI" panose="020B0502040204020203" pitchFamily="34" charset="0"/>
                <a:cs typeface="Segoe UI" panose="020B0502040204020203" pitchFamily="34" charset="0"/>
              </a:rPr>
              <a:t>Таблица соединений </a:t>
            </a:r>
            <a:r>
              <a:rPr lang="en-US" sz="1600" dirty="0">
                <a:solidFill>
                  <a:schemeClr val="tx1">
                    <a:lumMod val="65000"/>
                    <a:lumOff val="35000"/>
                  </a:schemeClr>
                </a:solidFill>
                <a:latin typeface="Segoe UI" panose="020B0502040204020203" pitchFamily="34" charset="0"/>
                <a:cs typeface="Segoe UI" panose="020B0502040204020203" pitchFamily="34" charset="0"/>
              </a:rPr>
              <a:t>VM </a:t>
            </a:r>
          </a:p>
          <a:p>
            <a:pPr marL="342900" lvl="1" indent="-342900">
              <a:buFont typeface="Arial" panose="020B0604020202020204" pitchFamily="34" charset="0"/>
              <a:buChar char="•"/>
            </a:pPr>
            <a:r>
              <a:rPr lang="ru-RU" sz="1600" dirty="0">
                <a:solidFill>
                  <a:schemeClr val="tx1">
                    <a:lumMod val="65000"/>
                    <a:lumOff val="35000"/>
                  </a:schemeClr>
                </a:solidFill>
                <a:latin typeface="Segoe UI" panose="020B0502040204020203" pitchFamily="34" charset="0"/>
                <a:cs typeface="Segoe UI" panose="020B0502040204020203" pitchFamily="34" charset="0"/>
              </a:rPr>
              <a:t>Полный лог фильтрации</a:t>
            </a:r>
            <a:endParaRPr lang="en-US" sz="1600" dirty="0">
              <a:solidFill>
                <a:schemeClr val="tx1">
                  <a:lumMod val="65000"/>
                  <a:lumOff val="35000"/>
                </a:schemeClr>
              </a:solidFill>
              <a:latin typeface="Segoe UI" panose="020B0502040204020203" pitchFamily="34" charset="0"/>
              <a:cs typeface="Segoe UI" panose="020B0502040204020203" pitchFamily="34" charset="0"/>
            </a:endParaRPr>
          </a:p>
          <a:p>
            <a:pPr marL="342900" lvl="1" indent="-342900">
              <a:buFont typeface="Arial" panose="020B0604020202020204" pitchFamily="34" charset="0"/>
              <a:buChar char="•"/>
            </a:pPr>
            <a:r>
              <a:rPr lang="en-US" sz="1600" dirty="0">
                <a:solidFill>
                  <a:schemeClr val="tx1">
                    <a:lumMod val="65000"/>
                    <a:lumOff val="35000"/>
                  </a:schemeClr>
                </a:solidFill>
                <a:latin typeface="Segoe UI" panose="020B0502040204020203" pitchFamily="34" charset="0"/>
                <a:cs typeface="Segoe UI" panose="020B0502040204020203" pitchFamily="34" charset="0"/>
              </a:rPr>
              <a:t>IDS </a:t>
            </a:r>
            <a:r>
              <a:rPr lang="ru-RU" sz="1600" dirty="0">
                <a:solidFill>
                  <a:schemeClr val="tx1">
                    <a:lumMod val="65000"/>
                    <a:lumOff val="35000"/>
                  </a:schemeClr>
                </a:solidFill>
                <a:latin typeface="Segoe UI" panose="020B0502040204020203" pitchFamily="34" charset="0"/>
                <a:cs typeface="Segoe UI" panose="020B0502040204020203" pitchFamily="34" charset="0"/>
              </a:rPr>
              <a:t>использует фильтрацию </a:t>
            </a:r>
            <a:r>
              <a:rPr lang="ru-RU" sz="1600" dirty="0" smtClean="0">
                <a:solidFill>
                  <a:schemeClr val="tx1">
                    <a:lumMod val="65000"/>
                    <a:lumOff val="35000"/>
                  </a:schemeClr>
                </a:solidFill>
                <a:latin typeface="Segoe UI" panose="020B0502040204020203" pitchFamily="34" charset="0"/>
                <a:cs typeface="Segoe UI" panose="020B0502040204020203" pitchFamily="34" charset="0"/>
              </a:rPr>
              <a:t> </a:t>
            </a:r>
            <a:r>
              <a:rPr lang="en-US" sz="1600" dirty="0">
                <a:solidFill>
                  <a:schemeClr val="tx1">
                    <a:lumMod val="65000"/>
                    <a:lumOff val="35000"/>
                  </a:schemeClr>
                </a:solidFill>
                <a:latin typeface="Segoe UI" panose="020B0502040204020203" pitchFamily="34" charset="0"/>
                <a:cs typeface="Segoe UI" panose="020B0502040204020203" pitchFamily="34" charset="0"/>
              </a:rPr>
              <a:t>Hyper-V </a:t>
            </a:r>
          </a:p>
          <a:p>
            <a:pPr marL="342900" lvl="1" indent="-342900">
              <a:buFont typeface="Arial" panose="020B0604020202020204" pitchFamily="34" charset="0"/>
              <a:buChar char="•"/>
            </a:pPr>
            <a:r>
              <a:rPr lang="en-US" sz="1600" dirty="0">
                <a:solidFill>
                  <a:schemeClr val="tx1">
                    <a:lumMod val="65000"/>
                    <a:lumOff val="35000"/>
                  </a:schemeClr>
                </a:solidFill>
                <a:latin typeface="Segoe UI" panose="020B0502040204020203" pitchFamily="34" charset="0"/>
                <a:cs typeface="Segoe UI" panose="020B0502040204020203" pitchFamily="34" charset="0"/>
              </a:rPr>
              <a:t>Virtual Firewall</a:t>
            </a:r>
            <a:r>
              <a:rPr lang="ru-RU" sz="1600" dirty="0">
                <a:solidFill>
                  <a:schemeClr val="tx1">
                    <a:lumMod val="65000"/>
                    <a:lumOff val="35000"/>
                  </a:schemeClr>
                </a:solidFill>
                <a:latin typeface="Segoe UI" panose="020B0502040204020203" pitchFamily="34" charset="0"/>
                <a:cs typeface="Segoe UI" panose="020B0502040204020203" pitchFamily="34" charset="0"/>
              </a:rPr>
              <a:t> как расширение</a:t>
            </a:r>
            <a:endParaRPr lang="en-US" sz="1600" dirty="0">
              <a:solidFill>
                <a:schemeClr val="tx1">
                  <a:lumMod val="65000"/>
                  <a:lumOff val="35000"/>
                </a:schemeClr>
              </a:solidFill>
              <a:latin typeface="Segoe UI" panose="020B0502040204020203" pitchFamily="34" charset="0"/>
              <a:cs typeface="Segoe UI" panose="020B0502040204020203" pitchFamily="34" charset="0"/>
            </a:endParaRPr>
          </a:p>
          <a:p>
            <a:pPr marL="342900" lvl="1" indent="-342900">
              <a:buFont typeface="Arial" panose="020B0604020202020204" pitchFamily="34" charset="0"/>
              <a:buChar char="•"/>
            </a:pPr>
            <a:r>
              <a:rPr lang="en-US" sz="1600" dirty="0">
                <a:solidFill>
                  <a:schemeClr val="tx1">
                    <a:lumMod val="65000"/>
                    <a:lumOff val="35000"/>
                  </a:schemeClr>
                </a:solidFill>
                <a:latin typeface="Segoe UI" panose="020B0502040204020203" pitchFamily="34" charset="0"/>
                <a:cs typeface="Segoe UI" panose="020B0502040204020203" pitchFamily="34" charset="0"/>
              </a:rPr>
              <a:t>Cisco SNORT </a:t>
            </a:r>
            <a:r>
              <a:rPr lang="ru-RU" sz="1600" dirty="0">
                <a:solidFill>
                  <a:schemeClr val="tx1">
                    <a:lumMod val="65000"/>
                    <a:lumOff val="35000"/>
                  </a:schemeClr>
                </a:solidFill>
                <a:latin typeface="Segoe UI" panose="020B0502040204020203" pitchFamily="34" charset="0"/>
                <a:cs typeface="Segoe UI" panose="020B0502040204020203" pitchFamily="34" charset="0"/>
              </a:rPr>
              <a:t>сигнатуры</a:t>
            </a:r>
            <a:endParaRPr lang="en-US" sz="1600" dirty="0">
              <a:solidFill>
                <a:schemeClr val="tx1">
                  <a:lumMod val="65000"/>
                  <a:lumOff val="35000"/>
                </a:schemeClr>
              </a:solidFill>
              <a:latin typeface="Segoe UI" panose="020B0502040204020203" pitchFamily="34" charset="0"/>
              <a:cs typeface="Segoe UI" panose="020B0502040204020203" pitchFamily="34" charset="0"/>
            </a:endParaRPr>
          </a:p>
          <a:p>
            <a:endParaRPr lang="en-US" dirty="0"/>
          </a:p>
        </p:txBody>
      </p:sp>
      <p:sp>
        <p:nvSpPr>
          <p:cNvPr id="17" name="Title 16"/>
          <p:cNvSpPr>
            <a:spLocks noGrp="1"/>
          </p:cNvSpPr>
          <p:nvPr>
            <p:ph type="title"/>
          </p:nvPr>
        </p:nvSpPr>
        <p:spPr>
          <a:xfrm>
            <a:off x="269241" y="289957"/>
            <a:ext cx="12325839" cy="899537"/>
          </a:xfrm>
        </p:spPr>
        <p:txBody>
          <a:bodyPr>
            <a:normAutofit/>
          </a:bodyPr>
          <a:lstStyle/>
          <a:p>
            <a:r>
              <a:rPr lang="ru-RU" sz="3200" dirty="0">
                <a:solidFill>
                  <a:srgbClr val="34428A"/>
                </a:solidFill>
                <a:latin typeface="Segoe UI Light" panose="020B0502040204020203" pitchFamily="34" charset="0"/>
                <a:ea typeface="+mn-ea"/>
                <a:cs typeface="Segoe UI Light" panose="020B0502040204020203" pitchFamily="34" charset="0"/>
              </a:rPr>
              <a:t>Расширение </a:t>
            </a:r>
            <a:r>
              <a:rPr lang="en-US" sz="3200" dirty="0">
                <a:solidFill>
                  <a:srgbClr val="34428A"/>
                </a:solidFill>
                <a:latin typeface="Segoe UI Light" panose="020B0502040204020203" pitchFamily="34" charset="0"/>
                <a:ea typeface="+mn-ea"/>
                <a:cs typeface="Segoe UI Light" panose="020B0502040204020203" pitchFamily="34" charset="0"/>
              </a:rPr>
              <a:t>5nine Cloud Security</a:t>
            </a:r>
            <a:r>
              <a:rPr lang="ru-RU" sz="3200" dirty="0">
                <a:solidFill>
                  <a:srgbClr val="34428A"/>
                </a:solidFill>
                <a:latin typeface="Segoe UI Light" panose="020B0502040204020203" pitchFamily="34" charset="0"/>
                <a:ea typeface="+mn-ea"/>
                <a:cs typeface="Segoe UI Light" panose="020B0502040204020203" pitchFamily="34" charset="0"/>
              </a:rPr>
              <a:t> для </a:t>
            </a:r>
            <a:r>
              <a:rPr lang="en-US" sz="3200" dirty="0">
                <a:solidFill>
                  <a:srgbClr val="34428A"/>
                </a:solidFill>
                <a:latin typeface="Segoe UI Light" panose="020B0502040204020203" pitchFamily="34" charset="0"/>
                <a:ea typeface="+mn-ea"/>
                <a:cs typeface="Segoe UI Light" panose="020B0502040204020203" pitchFamily="34" charset="0"/>
              </a:rPr>
              <a:t>Azure Pack</a:t>
            </a:r>
          </a:p>
        </p:txBody>
      </p:sp>
      <p:pic>
        <p:nvPicPr>
          <p:cNvPr id="2" name="Picture 1"/>
          <p:cNvPicPr>
            <a:picLocks noChangeAspect="1"/>
          </p:cNvPicPr>
          <p:nvPr/>
        </p:nvPicPr>
        <p:blipFill>
          <a:blip r:embed="rId3"/>
          <a:stretch>
            <a:fillRect/>
          </a:stretch>
        </p:blipFill>
        <p:spPr>
          <a:xfrm>
            <a:off x="4763494" y="3448955"/>
            <a:ext cx="7159270" cy="2343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45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30606_TR20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Presentation1" id="{EB8091BA-E5A9-40E6-8123-7943DC20CA20}" vid="{F1B13A7B-B70F-4D1A-AE6D-53912D2B6EC0}"/>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1602</Words>
  <Application>Microsoft Office PowerPoint</Application>
  <PresentationFormat>Произвольный</PresentationFormat>
  <Paragraphs>242</Paragraphs>
  <Slides>17</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Office Theme</vt:lpstr>
      <vt:lpstr>5-30606_TR20_BO_CT_Template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Расширение 5nine Cloud Security для Azure Pack</vt:lpstr>
      <vt:lpstr>5nine Cloud Security для Azure Pack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UB</cp:lastModifiedBy>
  <cp:revision>184</cp:revision>
  <dcterms:created xsi:type="dcterms:W3CDTF">2014-09-18T07:45:23Z</dcterms:created>
  <dcterms:modified xsi:type="dcterms:W3CDTF">2015-06-04T15:49:09Z</dcterms:modified>
</cp:coreProperties>
</file>