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3" r:id="rId4"/>
    <p:sldId id="278" r:id="rId5"/>
    <p:sldId id="272" r:id="rId6"/>
    <p:sldId id="268" r:id="rId7"/>
    <p:sldId id="280" r:id="rId8"/>
    <p:sldId id="274" r:id="rId9"/>
    <p:sldId id="275" r:id="rId10"/>
    <p:sldId id="267" r:id="rId11"/>
    <p:sldId id="279" r:id="rId12"/>
    <p:sldId id="262" r:id="rId13"/>
    <p:sldId id="263" r:id="rId14"/>
    <p:sldId id="259" r:id="rId15"/>
    <p:sldId id="271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83638" autoAdjust="0"/>
  </p:normalViewPr>
  <p:slideViewPr>
    <p:cSldViewPr snapToGrid="0">
      <p:cViewPr>
        <p:scale>
          <a:sx n="100" d="100"/>
          <a:sy n="100" d="100"/>
        </p:scale>
        <p:origin x="17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F36D0-413A-4445-AF87-298DE2B37454}" type="datetimeFigureOut">
              <a:rPr lang="en-US" smtClean="0"/>
              <a:t>6/8/2015</a:t>
            </a:fld>
            <a:endParaRPr lang="en-US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96C1C-FD7C-4FB0-8415-EB95FD7C62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37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96C1C-FD7C-4FB0-8415-EB95FD7C622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455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96C1C-FD7C-4FB0-8415-EB95FD7C622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513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96C1C-FD7C-4FB0-8415-EB95FD7C622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741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96C1C-FD7C-4FB0-8415-EB95FD7C622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239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96C1C-FD7C-4FB0-8415-EB95FD7C622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96C1C-FD7C-4FB0-8415-EB95FD7C622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06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96C1C-FD7C-4FB0-8415-EB95FD7C622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43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96C1C-FD7C-4FB0-8415-EB95FD7C622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238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96C1C-FD7C-4FB0-8415-EB95FD7C622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965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96C1C-FD7C-4FB0-8415-EB95FD7C622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64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96C1C-FD7C-4FB0-8415-EB95FD7C622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354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96C1C-FD7C-4FB0-8415-EB95FD7C622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879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96C1C-FD7C-4FB0-8415-EB95FD7C622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863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96C1C-FD7C-4FB0-8415-EB95FD7C622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33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96C1C-FD7C-4FB0-8415-EB95FD7C622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71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96C1C-FD7C-4FB0-8415-EB95FD7C622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788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8B26-7AB8-495A-8386-8E07EF2BE78F}" type="datetimeFigureOut">
              <a:rPr lang="en-US" smtClean="0"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CB4E-3B50-4E29-AC2B-20843A865C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680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8B26-7AB8-495A-8386-8E07EF2BE78F}" type="datetimeFigureOut">
              <a:rPr lang="en-US" smtClean="0"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CB4E-3B50-4E29-AC2B-20843A865C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41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8B26-7AB8-495A-8386-8E07EF2BE78F}" type="datetimeFigureOut">
              <a:rPr lang="en-US" smtClean="0"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CB4E-3B50-4E29-AC2B-20843A865C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9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8B26-7AB8-495A-8386-8E07EF2BE78F}" type="datetimeFigureOut">
              <a:rPr lang="en-US" smtClean="0"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CB4E-3B50-4E29-AC2B-20843A865C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97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8B26-7AB8-495A-8386-8E07EF2BE78F}" type="datetimeFigureOut">
              <a:rPr lang="en-US" smtClean="0"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CB4E-3B50-4E29-AC2B-20843A865C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32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8B26-7AB8-495A-8386-8E07EF2BE78F}" type="datetimeFigureOut">
              <a:rPr lang="en-US" smtClean="0"/>
              <a:t>6/8/2015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CB4E-3B50-4E29-AC2B-20843A865C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8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8B26-7AB8-495A-8386-8E07EF2BE78F}" type="datetimeFigureOut">
              <a:rPr lang="en-US" smtClean="0"/>
              <a:t>6/8/2015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CB4E-3B50-4E29-AC2B-20843A865C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0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8B26-7AB8-495A-8386-8E07EF2BE78F}" type="datetimeFigureOut">
              <a:rPr lang="en-US" smtClean="0"/>
              <a:t>6/8/2015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CB4E-3B50-4E29-AC2B-20843A865C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81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8B26-7AB8-495A-8386-8E07EF2BE78F}" type="datetimeFigureOut">
              <a:rPr lang="en-US" smtClean="0"/>
              <a:t>6/8/2015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CB4E-3B50-4E29-AC2B-20843A865C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03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8B26-7AB8-495A-8386-8E07EF2BE78F}" type="datetimeFigureOut">
              <a:rPr lang="en-US" smtClean="0"/>
              <a:t>6/8/2015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CB4E-3B50-4E29-AC2B-20843A865C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57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8B26-7AB8-495A-8386-8E07EF2BE78F}" type="datetimeFigureOut">
              <a:rPr lang="en-US" smtClean="0"/>
              <a:t>6/8/2015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CB4E-3B50-4E29-AC2B-20843A865C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38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48B26-7AB8-495A-8386-8E07EF2BE78F}" type="datetimeFigureOut">
              <a:rPr lang="en-US" smtClean="0"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4CB4E-3B50-4E29-AC2B-20843A865C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17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866" y="2507129"/>
            <a:ext cx="7772400" cy="1691263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Построение защищенных по требованиям ФСБ России корпоративных облаков </a:t>
            </a:r>
            <a:r>
              <a:rPr lang="en-US" sz="4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n-US" sz="4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4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на </a:t>
            </a:r>
            <a:r>
              <a:rPr lang="ru-RU" sz="4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базе решений </a:t>
            </a:r>
            <a:r>
              <a:rPr lang="ru-RU" sz="4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4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4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компании </a:t>
            </a:r>
            <a:r>
              <a:rPr lang="ru-RU" sz="4800" dirty="0">
                <a:latin typeface="Segoe UI Light" panose="020B0502040204020203" pitchFamily="34" charset="0"/>
                <a:cs typeface="Segoe UI Light" panose="020B0502040204020203" pitchFamily="34" charset="0"/>
              </a:rPr>
              <a:t>Microsoft</a:t>
            </a:r>
            <a:endParaRPr lang="en-US" sz="4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7866" y="4362858"/>
            <a:ext cx="2935514" cy="1655762"/>
          </a:xfrm>
        </p:spPr>
        <p:txBody>
          <a:bodyPr/>
          <a:lstStyle/>
          <a:p>
            <a:pPr algn="l"/>
            <a:endParaRPr lang="ru-RU" dirty="0" smtClean="0"/>
          </a:p>
          <a:p>
            <a:pPr algn="l"/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Гуськин 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Иван</a:t>
            </a:r>
          </a:p>
          <a:p>
            <a:pPr algn="l"/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ФГУП 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«НТЦ «Атлас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»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34135"/>
            <a:ext cx="914400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000" b="1" dirty="0"/>
              <a:t>Пример построения защищенной облачной инфраструктуры</a:t>
            </a:r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88" y="945278"/>
            <a:ext cx="8547624" cy="522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37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134135"/>
            <a:ext cx="914400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000" b="1" dirty="0"/>
              <a:t>Пример построения защищенной облачной инфраструктуры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68" y="926200"/>
            <a:ext cx="8323863" cy="496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82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Сертифицированные ФСБ решения для работы в облачной </a:t>
            </a:r>
            <a:r>
              <a:rPr lang="ru-RU" sz="4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инфраструктуре на основе </a:t>
            </a:r>
            <a:r>
              <a:rPr lang="ru-RU" sz="4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продуктов </a:t>
            </a:r>
            <a:r>
              <a:rPr lang="en-US" sz="4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Microsoft</a:t>
            </a:r>
            <a:endParaRPr lang="ru-RU" sz="4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3065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9753"/>
            <a:ext cx="9144000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000" b="1" dirty="0"/>
              <a:t>Сертифицированные ФСБ решения для работы в облачной инфраструктуре на основе продуктов </a:t>
            </a:r>
            <a:r>
              <a:rPr lang="ru-RU" sz="2000" b="1" dirty="0" err="1"/>
              <a:t>Microsoft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65" y="885826"/>
            <a:ext cx="8773869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527" y="979975"/>
            <a:ext cx="8214946" cy="58780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/>
              <a:t>ОС Microsoft </a:t>
            </a:r>
            <a:r>
              <a:rPr lang="ru-RU" sz="2000" b="1" dirty="0" smtClean="0"/>
              <a:t>Windows совместно с СЗИ </a:t>
            </a:r>
            <a:r>
              <a:rPr lang="ru-RU" sz="2000" b="1" dirty="0"/>
              <a:t>Secure Pack </a:t>
            </a:r>
            <a:r>
              <a:rPr lang="ru-RU" sz="2000" b="1" dirty="0" smtClean="0"/>
              <a:t>Rus</a:t>
            </a:r>
            <a:r>
              <a:rPr lang="ru-RU" sz="2000" b="1" dirty="0"/>
              <a:t> </a:t>
            </a:r>
            <a:r>
              <a:rPr lang="ru-RU" sz="2000" b="1" dirty="0" smtClean="0"/>
              <a:t>обеспечивает </a:t>
            </a:r>
            <a:r>
              <a:rPr lang="ru-RU" sz="2000" b="1" dirty="0"/>
              <a:t>работу следующих основных функций по защите </a:t>
            </a:r>
            <a:r>
              <a:rPr lang="ru-RU" sz="2000" b="1" dirty="0" smtClean="0"/>
              <a:t>информации (до класса АК3):</a:t>
            </a:r>
            <a:endParaRPr lang="en-US" sz="2000" b="1" dirty="0"/>
          </a:p>
          <a:p>
            <a:pPr lvl="0"/>
            <a:r>
              <a:rPr lang="ru-RU" sz="1800" dirty="0"/>
              <a:t>возможность доменной аутентификации пользователей на основе метода двухфакторной аутентификации с использованием российских сертификатов стандарта Х.509 (</a:t>
            </a:r>
            <a:r>
              <a:rPr lang="en-US" sz="1800" dirty="0"/>
              <a:t>Smart Card Logon</a:t>
            </a:r>
            <a:r>
              <a:rPr lang="ru-RU" sz="1800" dirty="0"/>
              <a:t>);</a:t>
            </a:r>
            <a:endParaRPr lang="en-US" sz="1800" dirty="0"/>
          </a:p>
          <a:p>
            <a:pPr lvl="0"/>
            <a:r>
              <a:rPr lang="ru-RU" sz="1800" dirty="0" smtClean="0"/>
              <a:t>реализацию </a:t>
            </a:r>
            <a:r>
              <a:rPr lang="ru-RU" sz="1800" dirty="0"/>
              <a:t>замкнутой программной среды посредством подсистемы </a:t>
            </a:r>
            <a:r>
              <a:rPr lang="en-US" sz="1800" dirty="0"/>
              <a:t>AppLocker</a:t>
            </a:r>
            <a:r>
              <a:rPr lang="ru-RU" sz="1800" dirty="0"/>
              <a:t> (запрет исполнения неразрешенных программных приложений, в том числе скриптов);</a:t>
            </a:r>
            <a:endParaRPr lang="en-US" sz="1800" dirty="0"/>
          </a:p>
          <a:p>
            <a:pPr lvl="0"/>
            <a:r>
              <a:rPr lang="ru-RU" sz="1800" dirty="0"/>
              <a:t>шифрование файлов на внешних и внутренних носителях с использованием подсистемы файлового шифрования КриптоПро </a:t>
            </a:r>
            <a:r>
              <a:rPr lang="en-US" sz="1800" dirty="0"/>
              <a:t>EFS</a:t>
            </a:r>
            <a:r>
              <a:rPr lang="ru-RU" sz="1800" dirty="0"/>
              <a:t> (мандатное шифрование файлов);</a:t>
            </a:r>
            <a:endParaRPr lang="en-US" sz="1800" dirty="0"/>
          </a:p>
          <a:p>
            <a:pPr lvl="0"/>
            <a:r>
              <a:rPr lang="ru-RU" sz="1800" dirty="0" smtClean="0"/>
              <a:t>контроль </a:t>
            </a:r>
            <a:r>
              <a:rPr lang="ru-RU" sz="1800" dirty="0"/>
              <a:t>целостности ОС, СЗИ и СКЗИ</a:t>
            </a:r>
            <a:r>
              <a:rPr lang="ru-RU" sz="1800" dirty="0" smtClean="0"/>
              <a:t>;</a:t>
            </a:r>
            <a:endParaRPr lang="en-US" sz="1800" dirty="0"/>
          </a:p>
          <a:p>
            <a:pPr lvl="0"/>
            <a:r>
              <a:rPr lang="ru-RU" sz="1800" dirty="0"/>
              <a:t>криптографическую защиту передаваемых по сети данных (использование алгоритмов ГОСТ как расширение протокола </a:t>
            </a:r>
            <a:r>
              <a:rPr lang="en-US" sz="1800" dirty="0"/>
              <a:t>TLS</a:t>
            </a:r>
            <a:r>
              <a:rPr lang="ru-RU" sz="1800" dirty="0"/>
              <a:t>, интеграция отечественной криптографии ГОСТ для использования в </a:t>
            </a:r>
            <a:r>
              <a:rPr lang="ru-RU" sz="1800" dirty="0" smtClean="0"/>
              <a:t>наборе протоколов </a:t>
            </a:r>
            <a:r>
              <a:rPr lang="en-US" sz="1800" dirty="0" smtClean="0"/>
              <a:t>IPsec</a:t>
            </a:r>
            <a:r>
              <a:rPr lang="ru-RU" sz="1800" dirty="0" smtClean="0"/>
              <a:t>)</a:t>
            </a:r>
            <a:r>
              <a:rPr lang="en-US" sz="1800" dirty="0"/>
              <a:t>;</a:t>
            </a:r>
          </a:p>
          <a:p>
            <a:pPr lvl="0"/>
            <a:r>
              <a:rPr lang="ru-RU" sz="1800" dirty="0" smtClean="0"/>
              <a:t>защита </a:t>
            </a:r>
            <a:r>
              <a:rPr lang="ru-RU" sz="1800" dirty="0"/>
              <a:t>не только от внешнего, но и от внутреннего злоумышленника, являющегося зарегистрированным пользователем ИС.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19753"/>
            <a:ext cx="9144000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000" b="1" dirty="0"/>
              <a:t>Сертифицированные ФСБ решения для работы в облачной инфраструктуре на основе продуктов </a:t>
            </a:r>
            <a:r>
              <a:rPr lang="ru-RU" sz="2000" b="1" dirty="0" err="1"/>
              <a:t>Microsoft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2993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7445" y="0"/>
            <a:ext cx="9144000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000" b="1" dirty="0"/>
              <a:t>Сертифицированные ФСБ решения для работы в облачной инфраструктуре на основе продуктов </a:t>
            </a:r>
            <a:r>
              <a:rPr lang="ru-RU" sz="2000" b="1" dirty="0" err="1"/>
              <a:t>Microsoft</a:t>
            </a:r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70" y="1287325"/>
            <a:ext cx="8733970" cy="456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00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Контакты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3486" y="1825625"/>
            <a:ext cx="5481864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400" dirty="0" smtClean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ФГУП </a:t>
            </a:r>
            <a:r>
              <a:rPr lang="ru-RU" sz="24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НТЦ «АТЛАС»</a:t>
            </a:r>
          </a:p>
          <a:p>
            <a:pPr marL="0" indent="0">
              <a:buNone/>
              <a:defRPr/>
            </a:pPr>
            <a:r>
              <a:rPr lang="ru-RU" sz="2400" dirty="0" smtClean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127018</a:t>
            </a:r>
            <a:r>
              <a:rPr lang="ru-RU" sz="24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, г.Москва, ул.Образцова д.38</a:t>
            </a:r>
          </a:p>
          <a:p>
            <a:pPr marL="0" indent="0">
              <a:buNone/>
              <a:defRPr/>
            </a:pPr>
            <a:r>
              <a:rPr lang="ru-RU" sz="2400" dirty="0" smtClean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+7 </a:t>
            </a:r>
            <a:r>
              <a:rPr lang="ru-RU" sz="2400" dirty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(495) 689-16-34</a:t>
            </a:r>
          </a:p>
          <a:p>
            <a:pPr marL="0" indent="0">
              <a:buNone/>
              <a:defRPr/>
            </a:pPr>
            <a:r>
              <a:rPr lang="en-US" sz="2400" dirty="0" smtClean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szd@stcnet.ru</a:t>
            </a:r>
            <a:endParaRPr lang="en-US" sz="2400" dirty="0">
              <a:latin typeface="Segoe UI Light" panose="020B0502040204020203" pitchFamily="34" charset="0"/>
              <a:ea typeface="Arial Unicode MS" pitchFamily="34" charset="-128"/>
              <a:cs typeface="Segoe UI Light" panose="020B0502040204020203" pitchFamily="34" charset="0"/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http://www.stcnet.ru</a:t>
            </a:r>
            <a:endParaRPr lang="ru-RU" sz="2400" dirty="0">
              <a:latin typeface="Segoe UI Light" panose="020B0502040204020203" pitchFamily="34" charset="0"/>
              <a:ea typeface="Arial Unicode MS" pitchFamily="34" charset="-128"/>
              <a:cs typeface="Segoe UI Light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49680" y="1825625"/>
            <a:ext cx="26951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6" name="Picture 2" descr="E:\Drawin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54486" y="2155826"/>
            <a:ext cx="1323105" cy="1632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050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Подходы </a:t>
            </a:r>
            <a:r>
              <a:rPr lang="ru-RU" sz="4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 </a:t>
            </a:r>
            <a:r>
              <a:rPr lang="ru-RU" sz="4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предоставлении </a:t>
            </a:r>
            <a:r>
              <a:rPr lang="ru-RU" sz="4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сервисов в облачной инфраструктуре</a:t>
            </a:r>
            <a:endParaRPr lang="ru-RU" sz="4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8412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0">
            <a:hlinkClick r:id="" action="ppaction://noaction"/>
          </p:cNvPr>
          <p:cNvSpPr/>
          <p:nvPr/>
        </p:nvSpPr>
        <p:spPr>
          <a:xfrm>
            <a:off x="6520730" y="3065689"/>
            <a:ext cx="1953259" cy="691894"/>
          </a:xfrm>
          <a:prstGeom prst="rect">
            <a:avLst/>
          </a:prstGeom>
          <a:solidFill>
            <a:srgbClr val="8CC600">
              <a:alpha val="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5991" y="34036"/>
            <a:ext cx="9144000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000" b="1" dirty="0"/>
              <a:t>Подходы при предоставлении сервисов в облачной инфраструктуре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4" y="716679"/>
            <a:ext cx="8674090" cy="514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8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0">
            <a:hlinkClick r:id="" action="ppaction://noaction"/>
          </p:cNvPr>
          <p:cNvSpPr/>
          <p:nvPr/>
        </p:nvSpPr>
        <p:spPr>
          <a:xfrm>
            <a:off x="6520730" y="3065689"/>
            <a:ext cx="1953259" cy="691894"/>
          </a:xfrm>
          <a:prstGeom prst="rect">
            <a:avLst/>
          </a:prstGeom>
          <a:solidFill>
            <a:srgbClr val="8CC600">
              <a:alpha val="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5991" y="34036"/>
            <a:ext cx="9144000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000" b="1" dirty="0"/>
              <a:t>Подходы при предоставлении сервисов в облачной инфраструктуре</a:t>
            </a:r>
          </a:p>
        </p:txBody>
      </p:sp>
      <p:pic>
        <p:nvPicPr>
          <p:cNvPr id="1026" name="Picture 2" descr="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95125" y="-802750"/>
            <a:ext cx="4741767" cy="842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98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Решения компании </a:t>
            </a:r>
            <a:r>
              <a:rPr lang="ru-RU" sz="4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Microsoft для организации работы в облачной инфраструктуре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028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19753"/>
            <a:ext cx="9144000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000" b="1" dirty="0" smtClean="0"/>
              <a:t>Решения компании </a:t>
            </a:r>
            <a:r>
              <a:rPr lang="ru-RU" sz="2000" b="1" dirty="0"/>
              <a:t>Microsoft для организации работы в облачной инфраструктуре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96" y="867600"/>
            <a:ext cx="8464008" cy="541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19753"/>
            <a:ext cx="9144000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000" b="1" dirty="0" smtClean="0"/>
              <a:t>Решения компании </a:t>
            </a:r>
            <a:r>
              <a:rPr lang="ru-RU" sz="2000" b="1" dirty="0"/>
              <a:t>Microsoft для организации работы в облачной инфраструктуре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28" y="870856"/>
            <a:ext cx="7257143" cy="54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15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Пример построения защищенной облачной инфраструктуры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17589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134135"/>
            <a:ext cx="914400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000" b="1" dirty="0"/>
              <a:t>Пример построения защищенной облачной инфраструктуры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71" y="774449"/>
            <a:ext cx="7854858" cy="561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281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1319</TotalTime>
  <Words>302</Words>
  <Application>Microsoft Office PowerPoint</Application>
  <PresentationFormat>Экран (4:3)</PresentationFormat>
  <Paragraphs>47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 Unicode MS</vt:lpstr>
      <vt:lpstr>Arial</vt:lpstr>
      <vt:lpstr>Calibri</vt:lpstr>
      <vt:lpstr>Calibri Light</vt:lpstr>
      <vt:lpstr>Segoe UI Light</vt:lpstr>
      <vt:lpstr>Тема Office</vt:lpstr>
      <vt:lpstr>Построение защищенных по требованиям ФСБ России корпоративных облаков  на базе решений  компании Microsoft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Защищенный мобильный АРМ</dc:title>
  <dc:creator>Иван Гуськин</dc:creator>
  <cp:lastModifiedBy>vanguza</cp:lastModifiedBy>
  <cp:revision>71</cp:revision>
  <dcterms:created xsi:type="dcterms:W3CDTF">2014-05-16T09:53:08Z</dcterms:created>
  <dcterms:modified xsi:type="dcterms:W3CDTF">2015-06-08T08:53:09Z</dcterms:modified>
</cp:coreProperties>
</file>