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342" r:id="rId4"/>
    <p:sldId id="351" r:id="rId5"/>
    <p:sldId id="302" r:id="rId6"/>
    <p:sldId id="334" r:id="rId7"/>
    <p:sldId id="352" r:id="rId8"/>
    <p:sldId id="353" r:id="rId9"/>
    <p:sldId id="349" r:id="rId10"/>
    <p:sldId id="354" r:id="rId11"/>
    <p:sldId id="345" r:id="rId12"/>
    <p:sldId id="350" r:id="rId13"/>
    <p:sldId id="356" r:id="rId14"/>
    <p:sldId id="357" r:id="rId15"/>
    <p:sldId id="358" r:id="rId16"/>
    <p:sldId id="359" r:id="rId17"/>
    <p:sldId id="355" r:id="rId18"/>
    <p:sldId id="343" r:id="rId19"/>
    <p:sldId id="31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7" autoAdjust="0"/>
  </p:normalViewPr>
  <p:slideViewPr>
    <p:cSldViewPr>
      <p:cViewPr varScale="1">
        <p:scale>
          <a:sx n="73" d="100"/>
          <a:sy n="73" d="100"/>
        </p:scale>
        <p:origin x="1374" y="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06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AE8C0-EBD1-4CCD-8903-BAB1C541D33A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60885-E9B1-4EA3-ABFE-5067B9FB2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0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2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F731A3EB-B38F-4419-A252-6AB693A691E2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23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en-US" dirty="0" smtClean="0"/>
              <a:t>FireEye</a:t>
            </a:r>
            <a:r>
              <a:rPr lang="en-US" baseline="0" dirty="0" smtClean="0"/>
              <a:t> </a:t>
            </a:r>
            <a:r>
              <a:rPr lang="ru-RU" baseline="0" dirty="0" smtClean="0"/>
              <a:t>может выполнять анализ для: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Разных ОС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Разных типов файлов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Разных версия приложений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Разных браузерах и разных версий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3. Система анализирует все потоки, например, </a:t>
            </a:r>
            <a:r>
              <a:rPr lang="en-US" baseline="0" dirty="0" smtClean="0"/>
              <a:t>FireEye</a:t>
            </a:r>
            <a:r>
              <a:rPr lang="ru-RU" baseline="0" dirty="0" smtClean="0"/>
              <a:t> обнаружил взломанную веб страницу, а также загрузку нескольких файлов и объектов, эти данные будут проанализированы в контексте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Многовекторность</a:t>
            </a:r>
            <a:r>
              <a:rPr lang="ru-RU" baseline="0" dirty="0" smtClean="0"/>
              <a:t> означает множество аналитических движков – </a:t>
            </a:r>
            <a:r>
              <a:rPr lang="en-US" baseline="0" dirty="0" smtClean="0"/>
              <a:t>File, Web, Email, mobile. </a:t>
            </a:r>
            <a:r>
              <a:rPr lang="ru-RU" baseline="0" dirty="0" smtClean="0"/>
              <a:t>Облака выполняет </a:t>
            </a:r>
            <a:r>
              <a:rPr lang="ru-RU" baseline="0" dirty="0" err="1" smtClean="0"/>
              <a:t>корреялцию</a:t>
            </a:r>
            <a:r>
              <a:rPr lang="ru-RU" baseline="0" dirty="0" smtClean="0"/>
              <a:t> этих данных</a:t>
            </a:r>
          </a:p>
          <a:p>
            <a:endParaRPr lang="ru-RU" dirty="0" smtClean="0"/>
          </a:p>
          <a:p>
            <a:r>
              <a:rPr lang="en-US" dirty="0" smtClean="0"/>
              <a:t>Multi-vector</a:t>
            </a:r>
            <a:r>
              <a:rPr lang="en-US" baseline="0" dirty="0" smtClean="0"/>
              <a:t> Virtual Execution (MVX) Engine – </a:t>
            </a:r>
            <a:r>
              <a:rPr lang="ru-RU" baseline="0" dirty="0" smtClean="0"/>
              <a:t>полностью своя виртуализация (не использует существующие на рынке решения). С точки зрения вредоносной программы – полностью реальная машина.</a:t>
            </a:r>
          </a:p>
          <a:p>
            <a:r>
              <a:rPr lang="ru-RU" baseline="0" dirty="0" smtClean="0"/>
              <a:t>Используются гостевые машины </a:t>
            </a:r>
            <a:r>
              <a:rPr lang="en-US" baseline="0" dirty="0" smtClean="0"/>
              <a:t>Windows</a:t>
            </a:r>
            <a:r>
              <a:rPr lang="ru-RU" baseline="0" dirty="0" smtClean="0"/>
              <a:t> и ПО, используемые на рабочих станциях Компании.</a:t>
            </a:r>
          </a:p>
          <a:p>
            <a:r>
              <a:rPr lang="ru-RU" baseline="0" dirty="0" smtClean="0"/>
              <a:t>Движок воспроизводит захваченную сессию в </a:t>
            </a:r>
            <a:r>
              <a:rPr lang="en-US" baseline="0" dirty="0" smtClean="0"/>
              <a:t>MVX </a:t>
            </a:r>
            <a:r>
              <a:rPr lang="ru-RU" baseline="0" dirty="0" smtClean="0"/>
              <a:t>для симулирования заражения ВМ. Симулируется активность пользователя, ускоряется время, для анализ долговременных атак за считанные минуты, а также используются механизмы обхода защиты вредоносных программ.</a:t>
            </a:r>
          </a:p>
          <a:p>
            <a:r>
              <a:rPr lang="en-US" baseline="0" dirty="0" smtClean="0"/>
              <a:t>MVX</a:t>
            </a:r>
            <a:r>
              <a:rPr lang="ru-RU" baseline="0" dirty="0" smtClean="0"/>
              <a:t> определяет и</a:t>
            </a:r>
            <a:r>
              <a:rPr lang="en-US" baseline="0" dirty="0" smtClean="0"/>
              <a:t> </a:t>
            </a:r>
            <a:r>
              <a:rPr lang="ru-RU" baseline="0" dirty="0" smtClean="0"/>
              <a:t>фиксирует все изменения, которые производит </a:t>
            </a:r>
            <a:r>
              <a:rPr lang="ru-RU" baseline="0" dirty="0" err="1" smtClean="0"/>
              <a:t>зловред</a:t>
            </a:r>
            <a:r>
              <a:rPr lang="ru-RU" baseline="0" dirty="0" smtClean="0"/>
              <a:t>. Потенциально опасные действия фиксируются как значимые. </a:t>
            </a:r>
          </a:p>
          <a:p>
            <a:r>
              <a:rPr lang="ru-RU" baseline="0" dirty="0" smtClean="0"/>
              <a:t>Затем выполняется оценка результатов анализа для принятия решения – является или нет данное событие атакой.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6275-A3AE-4A33-8D3D-6B787E7EFD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2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1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1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56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6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4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3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9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3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39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1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F731A3EB-B38F-4419-A252-6AB693A691E2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8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0885-E9B1-4EA3-ABFE-5067B9FB2DA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0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2400" b="1" cap="all" baseline="0">
                <a:solidFill>
                  <a:srgbClr val="66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98296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10FD-988C-4520-A612-E171B114BC26}" type="datetime1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8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0069-4A88-4BFA-97FA-9DAD588781EB}" type="datetime1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4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1C3F-6326-4ACF-AE01-BA8567F56207}" type="datetime1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1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620688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6699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>
            <a:lvl1pPr>
              <a:defRPr sz="1800" b="0">
                <a:latin typeface="Arial" pitchFamily="34" charset="0"/>
                <a:cs typeface="Arial" pitchFamily="34" charset="0"/>
              </a:defRPr>
            </a:lvl1pPr>
            <a:lvl2pPr>
              <a:defRPr sz="1800" b="0">
                <a:latin typeface="Arial" pitchFamily="34" charset="0"/>
                <a:cs typeface="Arial" pitchFamily="34" charset="0"/>
              </a:defRPr>
            </a:lvl2pPr>
            <a:lvl3pPr>
              <a:defRPr sz="1800" b="0">
                <a:latin typeface="Arial" pitchFamily="34" charset="0"/>
                <a:cs typeface="Arial" pitchFamily="34" charset="0"/>
              </a:defRPr>
            </a:lvl3pPr>
            <a:lvl4pPr>
              <a:defRPr sz="1800" b="0">
                <a:latin typeface="Arial" pitchFamily="34" charset="0"/>
                <a:cs typeface="Arial" pitchFamily="34" charset="0"/>
              </a:defRPr>
            </a:lvl4pPr>
            <a:lvl5pPr>
              <a:defRPr sz="18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41924F4-9E49-4A50-B436-FB169EF003F6}" type="datetime1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E580972-61D9-4A92-8117-5F6170C79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0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306C-651C-4D32-AB8A-DA3FDF4EB863}" type="datetime1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0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16C-CD6B-41E1-88A6-AE4D02C832F7}" type="datetime1">
              <a:rPr lang="ru-RU" smtClean="0"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5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D3F1-ED50-4056-9F82-00131E23ED37}" type="datetime1">
              <a:rPr lang="ru-RU" smtClean="0"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6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534E-3DB9-4562-B2A3-A5D28FF34697}" type="datetime1">
              <a:rPr lang="ru-RU" smtClean="0"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EA5E-CC9E-4362-9683-758BC50490C3}" type="datetime1">
              <a:rPr lang="ru-RU" smtClean="0"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E7D3-32AD-407D-B8B0-6B2E7C441268}" type="datetime1">
              <a:rPr lang="ru-RU" smtClean="0"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08C-5462-45E6-8E09-A4FAE630B684}" type="datetime1">
              <a:rPr lang="ru-RU" smtClean="0"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9E4D-F9F0-4020-AD4C-AC0074DD9437}" type="datetime1">
              <a:rPr lang="ru-RU" smtClean="0"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80972-61D9-4A92-8117-5F6170C79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4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5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0.png"/><Relationship Id="rId5" Type="http://schemas.openxmlformats.org/officeDocument/2006/relationships/image" Target="../media/image96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Visio1.vsd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35.png"/><Relationship Id="rId26" Type="http://schemas.openxmlformats.org/officeDocument/2006/relationships/image" Target="../media/image40.png"/><Relationship Id="rId3" Type="http://schemas.openxmlformats.org/officeDocument/2006/relationships/image" Target="../media/image27.png"/><Relationship Id="rId21" Type="http://schemas.microsoft.com/office/2007/relationships/hdphoto" Target="../media/hdphoto7.wdp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4.png"/><Relationship Id="rId25" Type="http://schemas.microsoft.com/office/2007/relationships/hdphoto" Target="../media/hdphoto9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20" Type="http://schemas.openxmlformats.org/officeDocument/2006/relationships/image" Target="../media/image37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24" Type="http://schemas.openxmlformats.org/officeDocument/2006/relationships/image" Target="../media/image39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microsoft.com/office/2007/relationships/hdphoto" Target="../media/hdphoto8.wdp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36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Relationship Id="rId14" Type="http://schemas.microsoft.com/office/2007/relationships/hdphoto" Target="../media/hdphoto6.wdp"/><Relationship Id="rId22" Type="http://schemas.openxmlformats.org/officeDocument/2006/relationships/image" Target="../media/image38.png"/><Relationship Id="rId27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800" cap="none" dirty="0" smtClean="0">
                <a:ea typeface="+mn-ea"/>
              </a:rPr>
              <a:t>Практические аспекты защиты от целенаправленных атак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16016" y="4509120"/>
            <a:ext cx="4104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rgbClr val="6699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600" cap="none" dirty="0" smtClean="0">
                <a:ea typeface="+mn-ea"/>
              </a:rPr>
              <a:t>Сердюк В.А., Генеральный директор АО «ДиалогНаука»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24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Rectangle 508"/>
          <p:cNvSpPr/>
          <p:nvPr/>
        </p:nvSpPr>
        <p:spPr>
          <a:xfrm>
            <a:off x="323223" y="1701801"/>
            <a:ext cx="2812840" cy="2641812"/>
          </a:xfrm>
          <a:prstGeom prst="rect">
            <a:avLst/>
          </a:prstGeom>
          <a:noFill/>
          <a:ln>
            <a:gradFill flip="none" rotWithShape="1">
              <a:gsLst>
                <a:gs pos="100000">
                  <a:schemeClr val="accent6">
                    <a:lumMod val="25000"/>
                    <a:lumOff val="75000"/>
                  </a:schemeClr>
                </a:gs>
                <a:gs pos="82000">
                  <a:schemeClr val="accent6">
                    <a:lumMod val="50000"/>
                    <a:lumOff val="50000"/>
                  </a:schemeClr>
                </a:gs>
                <a:gs pos="0">
                  <a:schemeClr val="accent6">
                    <a:lumMod val="90000"/>
                    <a:lumOff val="10000"/>
                  </a:schemeClr>
                </a:gs>
              </a:gsLst>
              <a:lin ang="5400000" scaled="0"/>
              <a:tileRect/>
            </a:gradFill>
            <a:prstDash val="sysDash"/>
          </a:ln>
          <a:effectLst/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6461890" y="1667297"/>
            <a:ext cx="2527474" cy="2641812"/>
          </a:xfrm>
          <a:prstGeom prst="rect">
            <a:avLst/>
          </a:prstGeom>
          <a:noFill/>
          <a:ln>
            <a:gradFill flip="none" rotWithShape="1">
              <a:gsLst>
                <a:gs pos="100000">
                  <a:schemeClr val="accent6">
                    <a:lumMod val="25000"/>
                    <a:lumOff val="75000"/>
                  </a:schemeClr>
                </a:gs>
                <a:gs pos="82000">
                  <a:schemeClr val="accent6">
                    <a:lumMod val="50000"/>
                    <a:lumOff val="50000"/>
                  </a:schemeClr>
                </a:gs>
                <a:gs pos="0">
                  <a:schemeClr val="accent6">
                    <a:lumMod val="90000"/>
                    <a:lumOff val="10000"/>
                  </a:schemeClr>
                </a:gs>
              </a:gsLst>
              <a:lin ang="5400000" scaled="0"/>
              <a:tileRect/>
            </a:gradFill>
            <a:prstDash val="sysDash"/>
          </a:ln>
          <a:effectLst/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8" y="1905000"/>
            <a:ext cx="787872" cy="1050496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669385" y="3840027"/>
            <a:ext cx="439948" cy="588995"/>
            <a:chOff x="2912852" y="3105150"/>
            <a:chExt cx="439948" cy="441746"/>
          </a:xfrm>
        </p:grpSpPr>
        <p:sp>
          <p:nvSpPr>
            <p:cNvPr id="143" name="Rectangle 142"/>
            <p:cNvSpPr/>
            <p:nvPr/>
          </p:nvSpPr>
          <p:spPr>
            <a:xfrm flipV="1">
              <a:off x="2914523" y="3105150"/>
              <a:ext cx="438277" cy="38100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2Top"/>
              <a:lightRig rig="threePt" dir="t"/>
            </a:scene3d>
            <a:sp3d>
              <a:bevelT w="0" h="254000"/>
              <a:bevelB w="2540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912852" y="3401324"/>
              <a:ext cx="292048" cy="145572"/>
              <a:chOff x="3860322" y="3468898"/>
              <a:chExt cx="347930" cy="1455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740000"/>
              </a:camera>
              <a:lightRig rig="threePt" dir="t"/>
            </a:scene3d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3860322" y="3574572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953774" y="347932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4038600" y="3486150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123426" y="350340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208252" y="3510594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860322" y="3470696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3860322" y="3468898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2" y="2852483"/>
            <a:ext cx="817104" cy="845943"/>
          </a:xfrm>
          <a:prstGeom prst="rect">
            <a:avLst/>
          </a:prstGeom>
        </p:spPr>
      </p:pic>
      <p:cxnSp>
        <p:nvCxnSpPr>
          <p:cNvPr id="162" name="Straight Connector 161"/>
          <p:cNvCxnSpPr/>
          <p:nvPr/>
        </p:nvCxnSpPr>
        <p:spPr>
          <a:xfrm>
            <a:off x="920114" y="1556108"/>
            <a:ext cx="0" cy="61796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3" name="Picture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" y="964197"/>
            <a:ext cx="885825" cy="839203"/>
          </a:xfrm>
          <a:prstGeom prst="rect">
            <a:avLst/>
          </a:prstGeom>
        </p:spPr>
      </p:pic>
      <p:cxnSp>
        <p:nvCxnSpPr>
          <p:cNvPr id="164" name="Straight Connector 163"/>
          <p:cNvCxnSpPr/>
          <p:nvPr/>
        </p:nvCxnSpPr>
        <p:spPr>
          <a:xfrm>
            <a:off x="920114" y="2696709"/>
            <a:ext cx="0" cy="30898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909814" y="3566324"/>
            <a:ext cx="10300" cy="44991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92018" y="5359400"/>
            <a:ext cx="1614488" cy="914400"/>
            <a:chOff x="5319712" y="4019550"/>
            <a:chExt cx="1614488" cy="685800"/>
          </a:xfrm>
          <a:solidFill>
            <a:schemeClr val="bg1"/>
          </a:solidFill>
        </p:grpSpPr>
        <p:sp>
          <p:nvSpPr>
            <p:cNvPr id="168" name="Rounded Rectangle 167"/>
            <p:cNvSpPr/>
            <p:nvPr/>
          </p:nvSpPr>
          <p:spPr>
            <a:xfrm>
              <a:off x="5319712" y="4019550"/>
              <a:ext cx="1614488" cy="685800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5494152" y="4078498"/>
              <a:ext cx="1287648" cy="568433"/>
              <a:chOff x="998353" y="3898991"/>
              <a:chExt cx="1039488" cy="460392"/>
            </a:xfrm>
            <a:grpFill/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758" y="3999788"/>
                <a:ext cx="418083" cy="359595"/>
              </a:xfrm>
              <a:prstGeom prst="rect">
                <a:avLst/>
              </a:prstGeom>
              <a:grpFill/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430" y="3950684"/>
                <a:ext cx="382726" cy="329184"/>
              </a:xfrm>
              <a:prstGeom prst="rect">
                <a:avLst/>
              </a:prstGeom>
              <a:grpFill/>
            </p:spPr>
          </p:pic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353" y="3898991"/>
                <a:ext cx="350832" cy="301752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74" name="TextBox 173"/>
          <p:cNvSpPr txBox="1"/>
          <p:nvPr/>
        </p:nvSpPr>
        <p:spPr>
          <a:xfrm>
            <a:off x="1147385" y="2211994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Маршрутизатор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862645" y="2694306"/>
            <a:ext cx="802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Брандмауэр нового поколения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8948" y="5980502"/>
            <a:ext cx="337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Сотрудники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684252" y="216578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100" b="1" i="0">
                <a:solidFill>
                  <a:srgbClr val="D0D3D4">
                    <a:lumMod val="10000"/>
                  </a:srgbClr>
                </a:solidFill>
                <a:latin typeface="Calibri"/>
                <a:ea typeface="+mn-ea"/>
                <a:cs typeface="Arial"/>
              </a:rPr>
              <a:t>MTA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02983" y="3731809"/>
            <a:ext cx="539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Коммутатор</a:t>
            </a: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914037" y="4533856"/>
            <a:ext cx="3600" cy="82554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1436750" y="2887365"/>
            <a:ext cx="1433909" cy="23704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77" y="4524135"/>
            <a:ext cx="364310" cy="559843"/>
          </a:xfrm>
          <a:prstGeom prst="rect">
            <a:avLst/>
          </a:prstGeom>
        </p:spPr>
      </p:pic>
      <p:grpSp>
        <p:nvGrpSpPr>
          <p:cNvPr id="127" name="Group 126"/>
          <p:cNvGrpSpPr/>
          <p:nvPr/>
        </p:nvGrpSpPr>
        <p:grpSpPr>
          <a:xfrm>
            <a:off x="1780522" y="2873692"/>
            <a:ext cx="439948" cy="588995"/>
            <a:chOff x="2912852" y="3105150"/>
            <a:chExt cx="439948" cy="441746"/>
          </a:xfrm>
        </p:grpSpPr>
        <p:sp>
          <p:nvSpPr>
            <p:cNvPr id="128" name="Rectangle 127"/>
            <p:cNvSpPr/>
            <p:nvPr/>
          </p:nvSpPr>
          <p:spPr>
            <a:xfrm flipV="1">
              <a:off x="2914523" y="3105150"/>
              <a:ext cx="438277" cy="38100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2Top"/>
              <a:lightRig rig="threePt" dir="t"/>
            </a:scene3d>
            <a:sp3d>
              <a:bevelT w="0" h="254000"/>
              <a:bevelB w="2540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912852" y="3401324"/>
              <a:ext cx="292048" cy="145572"/>
              <a:chOff x="3860322" y="3468898"/>
              <a:chExt cx="347930" cy="1455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740000"/>
              </a:camera>
              <a:lightRig rig="threePt" dir="t"/>
            </a:scene3d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3860322" y="3574572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3953774" y="347932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4038600" y="3486150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4123426" y="350340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4208252" y="3510594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860322" y="3470696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3860322" y="3468898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3" name="Straight Connector 152"/>
          <p:cNvCxnSpPr/>
          <p:nvPr/>
        </p:nvCxnSpPr>
        <p:spPr>
          <a:xfrm>
            <a:off x="1146238" y="3348680"/>
            <a:ext cx="56026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2230873" y="2868930"/>
            <a:ext cx="10278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 dirty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DMZ </a:t>
            </a:r>
            <a:r>
              <a:rPr lang="en-US" sz="1000" b="1" i="0" dirty="0" smtClean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/>
            </a:r>
            <a:br>
              <a:rPr lang="en-US" sz="1000" b="1" i="0" dirty="0" smtClean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</a:br>
            <a:r>
              <a:rPr lang="en-US" sz="1000" b="1" i="0" dirty="0" smtClean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(</a:t>
            </a:r>
            <a:r>
              <a:rPr lang="en-US" sz="1000" b="1" i="0" dirty="0" err="1" smtClean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демилитари</a:t>
            </a:r>
            <a:r>
              <a:rPr lang="en-US" sz="1000" b="1" i="0" dirty="0" smtClean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-</a:t>
            </a:r>
            <a:br>
              <a:rPr lang="en-US" sz="1000" b="1" i="0" dirty="0" smtClean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</a:br>
            <a:r>
              <a:rPr lang="en-US" sz="1000" b="1" i="0" dirty="0" err="1" smtClean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зованная</a:t>
            </a:r>
            <a:r>
              <a:rPr lang="en-US" sz="1000" b="1" i="0" dirty="0" smtClean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1000" b="1" i="0" dirty="0" err="1" smtClean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зона</a:t>
            </a:r>
            <a:r>
              <a:rPr lang="en-US" sz="1000" b="1" i="0" dirty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)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2023740" y="3588621"/>
            <a:ext cx="196731" cy="20266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7" name="Picture 186" descr="C:\Documents and Settings\jschwerin\Desktop\ArtFiles\icons\icons\icon_generic_appliance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9571" y="3530601"/>
            <a:ext cx="874716" cy="7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" name="TextBox 187"/>
          <p:cNvSpPr txBox="1"/>
          <p:nvPr/>
        </p:nvSpPr>
        <p:spPr>
          <a:xfrm>
            <a:off x="1371601" y="3530600"/>
            <a:ext cx="1037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 dirty="0" err="1">
                <a:latin typeface="Calibri"/>
                <a:ea typeface="+mn-ea"/>
                <a:cs typeface="Arial"/>
              </a:rPr>
              <a:t>Анти-спам</a:t>
            </a:r>
            <a:endParaRPr lang="en-US" sz="1000" b="1" i="0" dirty="0">
              <a:latin typeface="Calibri"/>
              <a:ea typeface="+mn-ea"/>
              <a:cs typeface="Arial"/>
            </a:endParaRPr>
          </a:p>
          <a:p>
            <a:pPr algn="l" defTabSz="457200">
              <a:buNone/>
            </a:pPr>
            <a:r>
              <a:rPr lang="en-US" sz="1000" b="1" i="0" dirty="0" err="1">
                <a:latin typeface="Calibri"/>
                <a:ea typeface="+mn-ea"/>
                <a:cs typeface="Arial"/>
              </a:rPr>
              <a:t>Шлюз</a:t>
            </a:r>
            <a:r>
              <a:rPr lang="en-US" sz="1000" b="1" i="0" dirty="0">
                <a:latin typeface="Calibri"/>
                <a:ea typeface="+mn-ea"/>
                <a:cs typeface="Arial"/>
              </a:rPr>
              <a:t> / MTA</a:t>
            </a:r>
          </a:p>
        </p:txBody>
      </p:sp>
      <p:pic>
        <p:nvPicPr>
          <p:cNvPr id="189" name="Picture 188" descr="Описание: FireEye_product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24" y="4403472"/>
            <a:ext cx="737835" cy="674952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0" name="Straight Connector 189"/>
          <p:cNvCxnSpPr/>
          <p:nvPr/>
        </p:nvCxnSpPr>
        <p:spPr>
          <a:xfrm>
            <a:off x="2374063" y="4126438"/>
            <a:ext cx="0" cy="30898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1908205" y="4828397"/>
            <a:ext cx="2286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2213037" y="4973599"/>
            <a:ext cx="3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latin typeface="Calibri"/>
                <a:ea typeface="+mn-ea"/>
                <a:cs typeface="Arial"/>
              </a:rPr>
              <a:t>EX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3390996" y="1701589"/>
            <a:ext cx="2812840" cy="2641812"/>
          </a:xfrm>
          <a:prstGeom prst="rect">
            <a:avLst/>
          </a:prstGeom>
          <a:noFill/>
          <a:ln>
            <a:gradFill flip="none" rotWithShape="1">
              <a:gsLst>
                <a:gs pos="100000">
                  <a:schemeClr val="accent6">
                    <a:lumMod val="25000"/>
                    <a:lumOff val="75000"/>
                  </a:schemeClr>
                </a:gs>
                <a:gs pos="82000">
                  <a:schemeClr val="accent6">
                    <a:lumMod val="50000"/>
                    <a:lumOff val="50000"/>
                  </a:schemeClr>
                </a:gs>
                <a:gs pos="0">
                  <a:schemeClr val="accent6">
                    <a:lumMod val="90000"/>
                    <a:lumOff val="10000"/>
                  </a:schemeClr>
                </a:gs>
              </a:gsLst>
              <a:lin ang="5400000" scaled="0"/>
              <a:tileRect/>
            </a:gradFill>
            <a:prstDash val="sysDash"/>
          </a:ln>
          <a:effectLst/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7" name="Picture 4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07" y="1910312"/>
            <a:ext cx="787872" cy="1050496"/>
          </a:xfrm>
          <a:prstGeom prst="rect">
            <a:avLst/>
          </a:prstGeom>
        </p:spPr>
      </p:pic>
      <p:grpSp>
        <p:nvGrpSpPr>
          <p:cNvPr id="408" name="Group 407"/>
          <p:cNvGrpSpPr/>
          <p:nvPr/>
        </p:nvGrpSpPr>
        <p:grpSpPr>
          <a:xfrm>
            <a:off x="3834934" y="3845339"/>
            <a:ext cx="439948" cy="588995"/>
            <a:chOff x="2912852" y="3105150"/>
            <a:chExt cx="439948" cy="441746"/>
          </a:xfrm>
        </p:grpSpPr>
        <p:sp>
          <p:nvSpPr>
            <p:cNvPr id="409" name="Rectangle 408"/>
            <p:cNvSpPr/>
            <p:nvPr/>
          </p:nvSpPr>
          <p:spPr>
            <a:xfrm flipV="1">
              <a:off x="2914523" y="3105150"/>
              <a:ext cx="438277" cy="38100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2Top"/>
              <a:lightRig rig="threePt" dir="t"/>
            </a:scene3d>
            <a:sp3d>
              <a:bevelT w="0" h="254000"/>
              <a:bevelB w="2540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0" name="Group 409"/>
            <p:cNvGrpSpPr/>
            <p:nvPr/>
          </p:nvGrpSpPr>
          <p:grpSpPr>
            <a:xfrm>
              <a:off x="2912852" y="3401324"/>
              <a:ext cx="292048" cy="145572"/>
              <a:chOff x="3860322" y="3468898"/>
              <a:chExt cx="347930" cy="1455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740000"/>
              </a:camera>
              <a:lightRig rig="threePt" dir="t"/>
            </a:scene3d>
          </p:grpSpPr>
          <p:cxnSp>
            <p:nvCxnSpPr>
              <p:cNvPr id="411" name="Straight Connector 410"/>
              <p:cNvCxnSpPr/>
              <p:nvPr/>
            </p:nvCxnSpPr>
            <p:spPr>
              <a:xfrm>
                <a:off x="3860322" y="3574572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>
                <a:off x="3953774" y="347932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>
                <a:off x="4038600" y="3486150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>
                <a:off x="4123426" y="350340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4208252" y="3510594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>
                <a:off x="3860322" y="3470696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3860322" y="3468898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418" name="Picture 4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11" y="2857795"/>
            <a:ext cx="817104" cy="845943"/>
          </a:xfrm>
          <a:prstGeom prst="rect">
            <a:avLst/>
          </a:prstGeom>
        </p:spPr>
      </p:pic>
      <p:cxnSp>
        <p:nvCxnSpPr>
          <p:cNvPr id="419" name="Straight Connector 418"/>
          <p:cNvCxnSpPr/>
          <p:nvPr/>
        </p:nvCxnSpPr>
        <p:spPr>
          <a:xfrm>
            <a:off x="4085663" y="1561420"/>
            <a:ext cx="0" cy="61796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20" name="Picture 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64" y="969509"/>
            <a:ext cx="885825" cy="839203"/>
          </a:xfrm>
          <a:prstGeom prst="rect">
            <a:avLst/>
          </a:prstGeom>
        </p:spPr>
      </p:pic>
      <p:cxnSp>
        <p:nvCxnSpPr>
          <p:cNvPr id="421" name="Straight Connector 420"/>
          <p:cNvCxnSpPr/>
          <p:nvPr/>
        </p:nvCxnSpPr>
        <p:spPr>
          <a:xfrm>
            <a:off x="4085663" y="2702021"/>
            <a:ext cx="0" cy="30898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>
          <a:xfrm flipH="1">
            <a:off x="4075363" y="3571636"/>
            <a:ext cx="10300" cy="44991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23" name="Group 422"/>
          <p:cNvGrpSpPr/>
          <p:nvPr/>
        </p:nvGrpSpPr>
        <p:grpSpPr>
          <a:xfrm>
            <a:off x="3257567" y="5364712"/>
            <a:ext cx="1614488" cy="914400"/>
            <a:chOff x="5319712" y="4019550"/>
            <a:chExt cx="1614488" cy="685800"/>
          </a:xfrm>
          <a:solidFill>
            <a:schemeClr val="bg1"/>
          </a:solidFill>
        </p:grpSpPr>
        <p:sp>
          <p:nvSpPr>
            <p:cNvPr id="424" name="Rounded Rectangle 423"/>
            <p:cNvSpPr/>
            <p:nvPr/>
          </p:nvSpPr>
          <p:spPr>
            <a:xfrm>
              <a:off x="5319712" y="4019550"/>
              <a:ext cx="1614488" cy="685800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5" name="Group 424"/>
            <p:cNvGrpSpPr/>
            <p:nvPr/>
          </p:nvGrpSpPr>
          <p:grpSpPr>
            <a:xfrm>
              <a:off x="5494152" y="4078498"/>
              <a:ext cx="1287648" cy="568433"/>
              <a:chOff x="998353" y="3898991"/>
              <a:chExt cx="1039488" cy="460392"/>
            </a:xfrm>
            <a:grpFill/>
          </p:grpSpPr>
          <p:pic>
            <p:nvPicPr>
              <p:cNvPr id="426" name="Picture 4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758" y="3999788"/>
                <a:ext cx="418083" cy="359595"/>
              </a:xfrm>
              <a:prstGeom prst="rect">
                <a:avLst/>
              </a:prstGeom>
              <a:grpFill/>
            </p:spPr>
          </p:pic>
          <p:pic>
            <p:nvPicPr>
              <p:cNvPr id="427" name="Picture 4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430" y="3950684"/>
                <a:ext cx="382726" cy="329184"/>
              </a:xfrm>
              <a:prstGeom prst="rect">
                <a:avLst/>
              </a:prstGeom>
              <a:grpFill/>
            </p:spPr>
          </p:pic>
          <p:pic>
            <p:nvPicPr>
              <p:cNvPr id="428" name="Picture 4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353" y="3898991"/>
                <a:ext cx="350832" cy="301752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29" name="TextBox 428"/>
          <p:cNvSpPr txBox="1"/>
          <p:nvPr/>
        </p:nvSpPr>
        <p:spPr>
          <a:xfrm>
            <a:off x="4312934" y="2217306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Маршрутизатор</a:t>
            </a:r>
          </a:p>
        </p:txBody>
      </p:sp>
      <p:sp>
        <p:nvSpPr>
          <p:cNvPr id="430" name="TextBox 429"/>
          <p:cNvSpPr txBox="1"/>
          <p:nvPr/>
        </p:nvSpPr>
        <p:spPr>
          <a:xfrm>
            <a:off x="4028194" y="2699618"/>
            <a:ext cx="802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Брандмауэр нового поколения</a:t>
            </a:r>
          </a:p>
        </p:txBody>
      </p:sp>
      <p:sp>
        <p:nvSpPr>
          <p:cNvPr id="431" name="TextBox 430"/>
          <p:cNvSpPr txBox="1"/>
          <p:nvPr/>
        </p:nvSpPr>
        <p:spPr>
          <a:xfrm>
            <a:off x="3227196" y="5985814"/>
            <a:ext cx="337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Сотрудники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5791200" y="2171099"/>
            <a:ext cx="4130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100" b="1" i="0">
                <a:solidFill>
                  <a:srgbClr val="D0D3D4">
                    <a:lumMod val="10000"/>
                  </a:srgbClr>
                </a:solidFill>
                <a:latin typeface="Calibri"/>
                <a:ea typeface="+mn-ea"/>
                <a:cs typeface="Arial"/>
              </a:rPr>
              <a:t>BCC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3568532" y="3737121"/>
            <a:ext cx="539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Коммутатор</a:t>
            </a:r>
          </a:p>
        </p:txBody>
      </p:sp>
      <p:cxnSp>
        <p:nvCxnSpPr>
          <p:cNvPr id="434" name="Straight Connector 433"/>
          <p:cNvCxnSpPr/>
          <p:nvPr/>
        </p:nvCxnSpPr>
        <p:spPr>
          <a:xfrm flipH="1">
            <a:off x="4079586" y="4539168"/>
            <a:ext cx="3600" cy="82554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5" name="Rounded Rectangle 434"/>
          <p:cNvSpPr/>
          <p:nvPr/>
        </p:nvSpPr>
        <p:spPr>
          <a:xfrm>
            <a:off x="4602299" y="2892677"/>
            <a:ext cx="1433909" cy="23704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6" name="Picture 4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26" y="4529447"/>
            <a:ext cx="364310" cy="559843"/>
          </a:xfrm>
          <a:prstGeom prst="rect">
            <a:avLst/>
          </a:prstGeom>
        </p:spPr>
      </p:pic>
      <p:grpSp>
        <p:nvGrpSpPr>
          <p:cNvPr id="437" name="Group 436"/>
          <p:cNvGrpSpPr/>
          <p:nvPr/>
        </p:nvGrpSpPr>
        <p:grpSpPr>
          <a:xfrm>
            <a:off x="4946071" y="2879004"/>
            <a:ext cx="439948" cy="588995"/>
            <a:chOff x="2912852" y="3105150"/>
            <a:chExt cx="439948" cy="441746"/>
          </a:xfrm>
        </p:grpSpPr>
        <p:sp>
          <p:nvSpPr>
            <p:cNvPr id="438" name="Rectangle 437"/>
            <p:cNvSpPr/>
            <p:nvPr/>
          </p:nvSpPr>
          <p:spPr>
            <a:xfrm flipV="1">
              <a:off x="2914523" y="3105150"/>
              <a:ext cx="438277" cy="38100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2Top"/>
              <a:lightRig rig="threePt" dir="t"/>
            </a:scene3d>
            <a:sp3d>
              <a:bevelT w="0" h="254000"/>
              <a:bevelB w="2540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9" name="Group 438"/>
            <p:cNvGrpSpPr/>
            <p:nvPr/>
          </p:nvGrpSpPr>
          <p:grpSpPr>
            <a:xfrm>
              <a:off x="2912852" y="3401324"/>
              <a:ext cx="292048" cy="145572"/>
              <a:chOff x="3860322" y="3468898"/>
              <a:chExt cx="347930" cy="1455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740000"/>
              </a:camera>
              <a:lightRig rig="threePt" dir="t"/>
            </a:scene3d>
          </p:grpSpPr>
          <p:cxnSp>
            <p:nvCxnSpPr>
              <p:cNvPr id="440" name="Straight Connector 439"/>
              <p:cNvCxnSpPr/>
              <p:nvPr/>
            </p:nvCxnSpPr>
            <p:spPr>
              <a:xfrm>
                <a:off x="3860322" y="3574572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>
                <a:off x="3953774" y="347932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4038600" y="3486150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>
                <a:off x="4123426" y="350340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>
                <a:off x="4208252" y="3510594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3860322" y="3470696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/>
              <p:nvPr/>
            </p:nvCxnSpPr>
            <p:spPr>
              <a:xfrm>
                <a:off x="3860322" y="3468898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7" name="Straight Connector 446"/>
          <p:cNvCxnSpPr/>
          <p:nvPr/>
        </p:nvCxnSpPr>
        <p:spPr>
          <a:xfrm>
            <a:off x="4311787" y="3353992"/>
            <a:ext cx="56026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8" name="TextBox 447"/>
          <p:cNvSpPr txBox="1"/>
          <p:nvPr/>
        </p:nvSpPr>
        <p:spPr>
          <a:xfrm>
            <a:off x="5610742" y="2902818"/>
            <a:ext cx="438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 dirty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DMZ</a:t>
            </a:r>
          </a:p>
        </p:txBody>
      </p:sp>
      <p:cxnSp>
        <p:nvCxnSpPr>
          <p:cNvPr id="449" name="Straight Connector 448"/>
          <p:cNvCxnSpPr/>
          <p:nvPr/>
        </p:nvCxnSpPr>
        <p:spPr>
          <a:xfrm>
            <a:off x="5189289" y="3593933"/>
            <a:ext cx="196731" cy="20266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0" name="TextBox 449"/>
          <p:cNvSpPr txBox="1"/>
          <p:nvPr/>
        </p:nvSpPr>
        <p:spPr>
          <a:xfrm>
            <a:off x="4595734" y="4995111"/>
            <a:ext cx="93326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lnSpc>
                <a:spcPts val="700"/>
              </a:lnSpc>
              <a:buNone/>
            </a:pPr>
            <a:r>
              <a:rPr lang="en-US" sz="1000" b="1" i="0" dirty="0" err="1">
                <a:latin typeface="Calibri"/>
                <a:ea typeface="+mn-ea"/>
                <a:cs typeface="Arial"/>
              </a:rPr>
              <a:t>Электронная</a:t>
            </a:r>
            <a:r>
              <a:rPr lang="en-US" sz="1000" b="1" i="0" dirty="0">
                <a:latin typeface="Calibri"/>
                <a:ea typeface="+mn-ea"/>
                <a:cs typeface="Arial"/>
              </a:rPr>
              <a:t> </a:t>
            </a:r>
            <a:r>
              <a:rPr lang="en-US" sz="1000" b="1" i="0" dirty="0" smtClean="0">
                <a:latin typeface="Calibri"/>
                <a:ea typeface="+mn-ea"/>
                <a:cs typeface="Arial"/>
              </a:rPr>
              <a:t/>
            </a:r>
            <a:br>
              <a:rPr lang="en-US" sz="1000" b="1" i="0" dirty="0" smtClean="0">
                <a:latin typeface="Calibri"/>
                <a:ea typeface="+mn-ea"/>
                <a:cs typeface="Arial"/>
              </a:rPr>
            </a:br>
            <a:r>
              <a:rPr lang="en-US" sz="1000" b="1" i="0" dirty="0" err="1" smtClean="0">
                <a:latin typeface="Calibri"/>
                <a:ea typeface="+mn-ea"/>
                <a:cs typeface="Arial"/>
              </a:rPr>
              <a:t>почта</a:t>
            </a:r>
            <a:endParaRPr lang="en-US" sz="1000" b="1" i="0" dirty="0">
              <a:latin typeface="Calibri"/>
              <a:ea typeface="+mn-ea"/>
              <a:cs typeface="Arial"/>
            </a:endParaRPr>
          </a:p>
        </p:txBody>
      </p:sp>
      <p:pic>
        <p:nvPicPr>
          <p:cNvPr id="451" name="Picture 450" descr="C:\Documents and Settings\jschwerin\Desktop\ArtFiles\icons\icons\icon_generic_appliance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75120" y="3535913"/>
            <a:ext cx="874716" cy="7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" name="TextBox 451"/>
          <p:cNvSpPr txBox="1"/>
          <p:nvPr/>
        </p:nvSpPr>
        <p:spPr>
          <a:xfrm>
            <a:off x="4539564" y="3530600"/>
            <a:ext cx="1037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latin typeface="Calibri"/>
                <a:ea typeface="+mn-ea"/>
                <a:cs typeface="Arial"/>
              </a:rPr>
              <a:t>Анти-спам</a:t>
            </a:r>
          </a:p>
          <a:p>
            <a:pPr algn="l" defTabSz="457200">
              <a:buNone/>
            </a:pPr>
            <a:r>
              <a:rPr lang="en-US" sz="1000" b="1" i="0">
                <a:latin typeface="Calibri"/>
                <a:ea typeface="+mn-ea"/>
                <a:cs typeface="Arial"/>
              </a:rPr>
              <a:t>Шлюз / MTA</a:t>
            </a:r>
          </a:p>
        </p:txBody>
      </p:sp>
      <p:pic>
        <p:nvPicPr>
          <p:cNvPr id="453" name="Picture 452" descr="Описание: FireEye_product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73" y="4408784"/>
            <a:ext cx="737835" cy="674952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4" name="Straight Connector 453"/>
          <p:cNvCxnSpPr/>
          <p:nvPr/>
        </p:nvCxnSpPr>
        <p:spPr>
          <a:xfrm>
            <a:off x="5539612" y="4131750"/>
            <a:ext cx="11494" cy="303673"/>
          </a:xfrm>
          <a:prstGeom prst="line">
            <a:avLst/>
          </a:prstGeom>
          <a:ln cap="rnd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5" name="Straight Connector 454"/>
          <p:cNvCxnSpPr/>
          <p:nvPr/>
        </p:nvCxnSpPr>
        <p:spPr>
          <a:xfrm flipV="1">
            <a:off x="4993105" y="4161471"/>
            <a:ext cx="0" cy="40570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6" name="TextBox 455"/>
          <p:cNvSpPr txBox="1"/>
          <p:nvPr/>
        </p:nvSpPr>
        <p:spPr>
          <a:xfrm>
            <a:off x="5378586" y="4978911"/>
            <a:ext cx="3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latin typeface="Calibri"/>
                <a:ea typeface="+mn-ea"/>
                <a:cs typeface="Arial"/>
              </a:rPr>
              <a:t>EX</a:t>
            </a:r>
          </a:p>
        </p:txBody>
      </p:sp>
      <p:pic>
        <p:nvPicPr>
          <p:cNvPr id="458" name="Picture 4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02" y="1908400"/>
            <a:ext cx="787872" cy="1050496"/>
          </a:xfrm>
          <a:prstGeom prst="rect">
            <a:avLst/>
          </a:prstGeom>
        </p:spPr>
      </p:pic>
      <p:grpSp>
        <p:nvGrpSpPr>
          <p:cNvPr id="459" name="Group 458"/>
          <p:cNvGrpSpPr/>
          <p:nvPr/>
        </p:nvGrpSpPr>
        <p:grpSpPr>
          <a:xfrm>
            <a:off x="6713629" y="3843426"/>
            <a:ext cx="439948" cy="588995"/>
            <a:chOff x="2912852" y="3105150"/>
            <a:chExt cx="439948" cy="441746"/>
          </a:xfrm>
        </p:grpSpPr>
        <p:sp>
          <p:nvSpPr>
            <p:cNvPr id="460" name="Rectangle 459"/>
            <p:cNvSpPr/>
            <p:nvPr/>
          </p:nvSpPr>
          <p:spPr>
            <a:xfrm flipV="1">
              <a:off x="2914523" y="3105150"/>
              <a:ext cx="438277" cy="38100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2Top"/>
              <a:lightRig rig="threePt" dir="t"/>
            </a:scene3d>
            <a:sp3d>
              <a:bevelT w="0" h="254000"/>
              <a:bevelB w="2540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61" name="Group 460"/>
            <p:cNvGrpSpPr/>
            <p:nvPr/>
          </p:nvGrpSpPr>
          <p:grpSpPr>
            <a:xfrm>
              <a:off x="2912852" y="3401324"/>
              <a:ext cx="292048" cy="145572"/>
              <a:chOff x="3860322" y="3468898"/>
              <a:chExt cx="347930" cy="1455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740000"/>
              </a:camera>
              <a:lightRig rig="threePt" dir="t"/>
            </a:scene3d>
          </p:grpSpPr>
          <p:cxnSp>
            <p:nvCxnSpPr>
              <p:cNvPr id="462" name="Straight Connector 461"/>
              <p:cNvCxnSpPr/>
              <p:nvPr/>
            </p:nvCxnSpPr>
            <p:spPr>
              <a:xfrm>
                <a:off x="3860322" y="3574572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3953774" y="347932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4038600" y="3486150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4123426" y="350340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>
                <a:off x="4208252" y="3510594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/>
            </p:nvCxnSpPr>
            <p:spPr>
              <a:xfrm>
                <a:off x="3860322" y="3470696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>
                <a:off x="3860322" y="3468898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469" name="Picture 4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06" y="2855883"/>
            <a:ext cx="817104" cy="845943"/>
          </a:xfrm>
          <a:prstGeom prst="rect">
            <a:avLst/>
          </a:prstGeom>
        </p:spPr>
      </p:pic>
      <p:cxnSp>
        <p:nvCxnSpPr>
          <p:cNvPr id="470" name="Straight Connector 469"/>
          <p:cNvCxnSpPr/>
          <p:nvPr/>
        </p:nvCxnSpPr>
        <p:spPr>
          <a:xfrm>
            <a:off x="6964358" y="1559508"/>
            <a:ext cx="0" cy="61796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71" name="Picture 4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59" y="967597"/>
            <a:ext cx="885825" cy="839203"/>
          </a:xfrm>
          <a:prstGeom prst="rect">
            <a:avLst/>
          </a:prstGeom>
        </p:spPr>
      </p:pic>
      <p:cxnSp>
        <p:nvCxnSpPr>
          <p:cNvPr id="472" name="Straight Connector 471"/>
          <p:cNvCxnSpPr/>
          <p:nvPr/>
        </p:nvCxnSpPr>
        <p:spPr>
          <a:xfrm>
            <a:off x="6964358" y="2700109"/>
            <a:ext cx="0" cy="30898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 flipH="1">
            <a:off x="6954058" y="3569724"/>
            <a:ext cx="10300" cy="44991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74" name="Group 473"/>
          <p:cNvGrpSpPr/>
          <p:nvPr/>
        </p:nvGrpSpPr>
        <p:grpSpPr>
          <a:xfrm>
            <a:off x="6136262" y="5362800"/>
            <a:ext cx="1614488" cy="914400"/>
            <a:chOff x="5319712" y="4019550"/>
            <a:chExt cx="1614488" cy="685800"/>
          </a:xfrm>
          <a:solidFill>
            <a:schemeClr val="bg1"/>
          </a:solidFill>
        </p:grpSpPr>
        <p:sp>
          <p:nvSpPr>
            <p:cNvPr id="475" name="Rounded Rectangle 474"/>
            <p:cNvSpPr/>
            <p:nvPr/>
          </p:nvSpPr>
          <p:spPr>
            <a:xfrm>
              <a:off x="5319712" y="4019550"/>
              <a:ext cx="1614488" cy="685800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6" name="Group 475"/>
            <p:cNvGrpSpPr/>
            <p:nvPr/>
          </p:nvGrpSpPr>
          <p:grpSpPr>
            <a:xfrm>
              <a:off x="5494152" y="4078498"/>
              <a:ext cx="1287648" cy="568433"/>
              <a:chOff x="998353" y="3898991"/>
              <a:chExt cx="1039488" cy="460392"/>
            </a:xfrm>
            <a:grpFill/>
          </p:grpSpPr>
          <p:pic>
            <p:nvPicPr>
              <p:cNvPr id="477" name="Picture 47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758" y="3999788"/>
                <a:ext cx="418083" cy="359595"/>
              </a:xfrm>
              <a:prstGeom prst="rect">
                <a:avLst/>
              </a:prstGeom>
              <a:grpFill/>
            </p:spPr>
          </p:pic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430" y="3950684"/>
                <a:ext cx="382726" cy="329184"/>
              </a:xfrm>
              <a:prstGeom prst="rect">
                <a:avLst/>
              </a:prstGeom>
              <a:grpFill/>
            </p:spPr>
          </p:pic>
          <p:pic>
            <p:nvPicPr>
              <p:cNvPr id="479" name="Picture 47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353" y="3898991"/>
                <a:ext cx="350832" cy="301752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80" name="TextBox 479"/>
          <p:cNvSpPr txBox="1"/>
          <p:nvPr/>
        </p:nvSpPr>
        <p:spPr>
          <a:xfrm>
            <a:off x="7191629" y="2215394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Маршрутизатор</a:t>
            </a:r>
          </a:p>
        </p:txBody>
      </p:sp>
      <p:sp>
        <p:nvSpPr>
          <p:cNvPr id="481" name="TextBox 480"/>
          <p:cNvSpPr txBox="1"/>
          <p:nvPr/>
        </p:nvSpPr>
        <p:spPr>
          <a:xfrm>
            <a:off x="6906889" y="2697706"/>
            <a:ext cx="802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Брандмауэр нового поколения</a:t>
            </a:r>
          </a:p>
        </p:txBody>
      </p:sp>
      <p:sp>
        <p:nvSpPr>
          <p:cNvPr id="482" name="TextBox 481"/>
          <p:cNvSpPr txBox="1"/>
          <p:nvPr/>
        </p:nvSpPr>
        <p:spPr>
          <a:xfrm>
            <a:off x="6103192" y="5983902"/>
            <a:ext cx="337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Сотрудники</a:t>
            </a:r>
          </a:p>
        </p:txBody>
      </p:sp>
      <p:sp>
        <p:nvSpPr>
          <p:cNvPr id="483" name="TextBox 482"/>
          <p:cNvSpPr txBox="1"/>
          <p:nvPr/>
        </p:nvSpPr>
        <p:spPr>
          <a:xfrm>
            <a:off x="8486334" y="2169187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100" b="1" i="0">
                <a:solidFill>
                  <a:srgbClr val="D0D3D4">
                    <a:lumMod val="10000"/>
                  </a:srgbClr>
                </a:solidFill>
                <a:latin typeface="Calibri"/>
                <a:ea typeface="+mn-ea"/>
                <a:cs typeface="Arial"/>
              </a:rPr>
              <a:t>SPAN</a:t>
            </a:r>
          </a:p>
        </p:txBody>
      </p:sp>
      <p:sp>
        <p:nvSpPr>
          <p:cNvPr id="484" name="TextBox 483"/>
          <p:cNvSpPr txBox="1"/>
          <p:nvPr/>
        </p:nvSpPr>
        <p:spPr>
          <a:xfrm>
            <a:off x="6447226" y="3735209"/>
            <a:ext cx="539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Коммутатор</a:t>
            </a:r>
          </a:p>
        </p:txBody>
      </p:sp>
      <p:cxnSp>
        <p:nvCxnSpPr>
          <p:cNvPr id="485" name="Straight Connector 484"/>
          <p:cNvCxnSpPr/>
          <p:nvPr/>
        </p:nvCxnSpPr>
        <p:spPr>
          <a:xfrm flipH="1">
            <a:off x="6958281" y="4537256"/>
            <a:ext cx="3600" cy="82554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6" name="Rounded Rectangle 485"/>
          <p:cNvSpPr/>
          <p:nvPr/>
        </p:nvSpPr>
        <p:spPr>
          <a:xfrm>
            <a:off x="7480994" y="2890765"/>
            <a:ext cx="1433909" cy="23704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7" name="Picture 4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21" y="4527535"/>
            <a:ext cx="364310" cy="559843"/>
          </a:xfrm>
          <a:prstGeom prst="rect">
            <a:avLst/>
          </a:prstGeom>
        </p:spPr>
      </p:pic>
      <p:grpSp>
        <p:nvGrpSpPr>
          <p:cNvPr id="488" name="Group 487"/>
          <p:cNvGrpSpPr/>
          <p:nvPr/>
        </p:nvGrpSpPr>
        <p:grpSpPr>
          <a:xfrm>
            <a:off x="7824766" y="2877092"/>
            <a:ext cx="439948" cy="588995"/>
            <a:chOff x="2912852" y="3105150"/>
            <a:chExt cx="439948" cy="441746"/>
          </a:xfrm>
        </p:grpSpPr>
        <p:sp>
          <p:nvSpPr>
            <p:cNvPr id="489" name="Rectangle 488"/>
            <p:cNvSpPr/>
            <p:nvPr/>
          </p:nvSpPr>
          <p:spPr>
            <a:xfrm flipV="1">
              <a:off x="2914523" y="3105150"/>
              <a:ext cx="438277" cy="38100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2Top"/>
              <a:lightRig rig="threePt" dir="t"/>
            </a:scene3d>
            <a:sp3d>
              <a:bevelT w="0" h="254000"/>
              <a:bevelB w="2540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90" name="Group 489"/>
            <p:cNvGrpSpPr/>
            <p:nvPr/>
          </p:nvGrpSpPr>
          <p:grpSpPr>
            <a:xfrm>
              <a:off x="2912852" y="3401324"/>
              <a:ext cx="292048" cy="145572"/>
              <a:chOff x="3860322" y="3468898"/>
              <a:chExt cx="347930" cy="1455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740000"/>
              </a:camera>
              <a:lightRig rig="threePt" dir="t"/>
            </a:scene3d>
          </p:grpSpPr>
          <p:cxnSp>
            <p:nvCxnSpPr>
              <p:cNvPr id="491" name="Straight Connector 490"/>
              <p:cNvCxnSpPr/>
              <p:nvPr/>
            </p:nvCxnSpPr>
            <p:spPr>
              <a:xfrm>
                <a:off x="3860322" y="3574572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>
                <a:off x="3953774" y="347932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4038600" y="3486150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/>
              <p:nvPr/>
            </p:nvCxnSpPr>
            <p:spPr>
              <a:xfrm>
                <a:off x="4123426" y="350340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>
                <a:off x="4208252" y="3510594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>
                <a:off x="3860322" y="3470696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>
                <a:off x="3860322" y="3468898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8" name="Straight Connector 497"/>
          <p:cNvCxnSpPr/>
          <p:nvPr/>
        </p:nvCxnSpPr>
        <p:spPr>
          <a:xfrm>
            <a:off x="7190482" y="3352080"/>
            <a:ext cx="56026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9" name="TextBox 498"/>
          <p:cNvSpPr txBox="1"/>
          <p:nvPr/>
        </p:nvSpPr>
        <p:spPr>
          <a:xfrm>
            <a:off x="8489437" y="2900906"/>
            <a:ext cx="438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rgbClr val="C8102E">
                    <a:lumMod val="75000"/>
                  </a:srgbClr>
                </a:solidFill>
                <a:latin typeface="Calibri"/>
                <a:ea typeface="+mn-ea"/>
                <a:cs typeface="Arial"/>
              </a:rPr>
              <a:t>DMZ</a:t>
            </a:r>
          </a:p>
        </p:txBody>
      </p:sp>
      <p:cxnSp>
        <p:nvCxnSpPr>
          <p:cNvPr id="500" name="Straight Connector 499"/>
          <p:cNvCxnSpPr/>
          <p:nvPr/>
        </p:nvCxnSpPr>
        <p:spPr>
          <a:xfrm>
            <a:off x="8067984" y="3592021"/>
            <a:ext cx="196731" cy="20266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02" name="Picture 501" descr="C:\Documents and Settings\jschwerin\Desktop\ArtFiles\icons\icons\icon_generic_appliance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3815" y="3534001"/>
            <a:ext cx="874716" cy="7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" name="TextBox 502"/>
          <p:cNvSpPr txBox="1"/>
          <p:nvPr/>
        </p:nvSpPr>
        <p:spPr>
          <a:xfrm>
            <a:off x="7417912" y="3530600"/>
            <a:ext cx="1037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latin typeface="Calibri"/>
                <a:ea typeface="+mn-ea"/>
                <a:cs typeface="Arial"/>
              </a:rPr>
              <a:t>Анти-спам</a:t>
            </a:r>
          </a:p>
          <a:p>
            <a:pPr algn="l" defTabSz="457200">
              <a:buNone/>
            </a:pPr>
            <a:r>
              <a:rPr lang="en-US" sz="1000" b="1" i="0">
                <a:latin typeface="Calibri"/>
                <a:ea typeface="+mn-ea"/>
                <a:cs typeface="Arial"/>
              </a:rPr>
              <a:t>Шлюз / MTA</a:t>
            </a:r>
          </a:p>
        </p:txBody>
      </p:sp>
      <p:pic>
        <p:nvPicPr>
          <p:cNvPr id="504" name="Picture 503" descr="Описание: FireEye_product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68" y="4406872"/>
            <a:ext cx="737835" cy="674952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" name="TextBox 506"/>
          <p:cNvSpPr txBox="1"/>
          <p:nvPr/>
        </p:nvSpPr>
        <p:spPr>
          <a:xfrm>
            <a:off x="8257281" y="4976999"/>
            <a:ext cx="3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latin typeface="Calibri"/>
                <a:ea typeface="+mn-ea"/>
                <a:cs typeface="Arial"/>
              </a:rPr>
              <a:t>EX</a:t>
            </a:r>
          </a:p>
        </p:txBody>
      </p:sp>
      <p:cxnSp>
        <p:nvCxnSpPr>
          <p:cNvPr id="510" name="Straight Connector 509"/>
          <p:cNvCxnSpPr/>
          <p:nvPr/>
        </p:nvCxnSpPr>
        <p:spPr>
          <a:xfrm flipV="1">
            <a:off x="7848600" y="4140200"/>
            <a:ext cx="0" cy="40570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8315864" y="3439065"/>
            <a:ext cx="467598" cy="460076"/>
          </a:xfrm>
          <a:custGeom>
            <a:avLst/>
            <a:gdLst>
              <a:gd name="connsiteX0" fmla="*/ 0 w 467598"/>
              <a:gd name="connsiteY0" fmla="*/ 0 h 345057"/>
              <a:gd name="connsiteX1" fmla="*/ 465827 w 467598"/>
              <a:gd name="connsiteY1" fmla="*/ 94891 h 345057"/>
              <a:gd name="connsiteX2" fmla="*/ 129396 w 467598"/>
              <a:gd name="connsiteY2" fmla="*/ 345057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98" h="345057">
                <a:moveTo>
                  <a:pt x="0" y="0"/>
                </a:moveTo>
                <a:cubicBezTo>
                  <a:pt x="222130" y="18691"/>
                  <a:pt x="444261" y="37382"/>
                  <a:pt x="465827" y="94891"/>
                </a:cubicBezTo>
                <a:cubicBezTo>
                  <a:pt x="487393" y="152401"/>
                  <a:pt x="308394" y="248729"/>
                  <a:pt x="129396" y="345057"/>
                </a:cubicBezTo>
              </a:path>
            </a:pathLst>
          </a:custGeom>
          <a:noFill/>
          <a:ln w="38100" cap="rnd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082757" y="4037163"/>
            <a:ext cx="422888" cy="379268"/>
          </a:xfrm>
          <a:custGeom>
            <a:avLst/>
            <a:gdLst>
              <a:gd name="connsiteX0" fmla="*/ 379756 w 422888"/>
              <a:gd name="connsiteY0" fmla="*/ 0 h 284451"/>
              <a:gd name="connsiteX1" fmla="*/ 194 w 422888"/>
              <a:gd name="connsiteY1" fmla="*/ 258792 h 284451"/>
              <a:gd name="connsiteX2" fmla="*/ 422888 w 422888"/>
              <a:gd name="connsiteY2" fmla="*/ 276045 h 28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888" h="284451">
                <a:moveTo>
                  <a:pt x="379756" y="0"/>
                </a:moveTo>
                <a:cubicBezTo>
                  <a:pt x="186380" y="106392"/>
                  <a:pt x="-6995" y="212785"/>
                  <a:pt x="194" y="258792"/>
                </a:cubicBezTo>
                <a:cubicBezTo>
                  <a:pt x="7383" y="304800"/>
                  <a:pt x="351001" y="274607"/>
                  <a:pt x="422888" y="276045"/>
                </a:cubicBezTo>
              </a:path>
            </a:pathLst>
          </a:custGeom>
          <a:noFill/>
          <a:ln w="38100" cap="rnd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1436382" y="4989943"/>
            <a:ext cx="93326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lnSpc>
                <a:spcPts val="700"/>
              </a:lnSpc>
              <a:buNone/>
            </a:pPr>
            <a:r>
              <a:rPr lang="en-US" sz="1000" b="1" i="0" dirty="0" err="1">
                <a:latin typeface="Calibri"/>
                <a:ea typeface="+mn-ea"/>
                <a:cs typeface="Arial"/>
              </a:rPr>
              <a:t>Электронная</a:t>
            </a:r>
            <a:r>
              <a:rPr lang="en-US" sz="1000" b="1" i="0" dirty="0">
                <a:latin typeface="Calibri"/>
                <a:ea typeface="+mn-ea"/>
                <a:cs typeface="Arial"/>
              </a:rPr>
              <a:t> </a:t>
            </a:r>
            <a:r>
              <a:rPr lang="en-US" sz="1000" b="1" i="0" dirty="0" smtClean="0">
                <a:latin typeface="Calibri"/>
                <a:ea typeface="+mn-ea"/>
                <a:cs typeface="Arial"/>
              </a:rPr>
              <a:t/>
            </a:r>
            <a:br>
              <a:rPr lang="en-US" sz="1000" b="1" i="0" dirty="0" smtClean="0">
                <a:latin typeface="Calibri"/>
                <a:ea typeface="+mn-ea"/>
                <a:cs typeface="Arial"/>
              </a:rPr>
            </a:br>
            <a:r>
              <a:rPr lang="en-US" sz="1000" b="1" i="0" dirty="0" err="1" smtClean="0">
                <a:latin typeface="Calibri"/>
                <a:ea typeface="+mn-ea"/>
                <a:cs typeface="Arial"/>
              </a:rPr>
              <a:t>почта</a:t>
            </a:r>
            <a:endParaRPr lang="en-US" sz="1000" b="1" i="0" dirty="0">
              <a:latin typeface="Calibri"/>
              <a:ea typeface="+mn-ea"/>
              <a:cs typeface="Arial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480958" y="4989943"/>
            <a:ext cx="93326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lnSpc>
                <a:spcPts val="700"/>
              </a:lnSpc>
              <a:buNone/>
            </a:pPr>
            <a:r>
              <a:rPr lang="en-US" sz="1000" b="1" i="0" dirty="0" err="1">
                <a:latin typeface="Calibri"/>
                <a:ea typeface="+mn-ea"/>
                <a:cs typeface="Arial"/>
              </a:rPr>
              <a:t>Электронная</a:t>
            </a:r>
            <a:r>
              <a:rPr lang="en-US" sz="1000" b="1" i="0" dirty="0">
                <a:latin typeface="Calibri"/>
                <a:ea typeface="+mn-ea"/>
                <a:cs typeface="Arial"/>
              </a:rPr>
              <a:t> </a:t>
            </a:r>
            <a:r>
              <a:rPr lang="en-US" sz="1000" b="1" i="0" dirty="0" smtClean="0">
                <a:latin typeface="Calibri"/>
                <a:ea typeface="+mn-ea"/>
                <a:cs typeface="Arial"/>
              </a:rPr>
              <a:t/>
            </a:r>
            <a:br>
              <a:rPr lang="en-US" sz="1000" b="1" i="0" dirty="0" smtClean="0">
                <a:latin typeface="Calibri"/>
                <a:ea typeface="+mn-ea"/>
                <a:cs typeface="Arial"/>
              </a:rPr>
            </a:br>
            <a:r>
              <a:rPr lang="en-US" sz="1000" b="1" i="0" dirty="0" err="1" smtClean="0">
                <a:latin typeface="Calibri"/>
                <a:ea typeface="+mn-ea"/>
                <a:cs typeface="Arial"/>
              </a:rPr>
              <a:t>почта</a:t>
            </a:r>
            <a:endParaRPr lang="en-US" sz="1000" b="1" i="0" dirty="0">
              <a:latin typeface="Calibri"/>
              <a:ea typeface="+mn-ea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Развертывание </a:t>
            </a:r>
            <a:r>
              <a:rPr lang="en-US" dirty="0" smtClean="0"/>
              <a:t>Email MPS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4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r>
              <a:rPr lang="en-US" dirty="0" smtClean="0"/>
              <a:t>FireEye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7999" y="1921927"/>
            <a:ext cx="2175934" cy="406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Aft>
                <a:spcPts val="1400"/>
              </a:spcAft>
              <a:tabLst>
                <a:tab pos="228600" algn="l"/>
              </a:tabLst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/>
              </a:rPr>
              <a:t>2.	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Тысячи вариантов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/>
              </a:rPr>
              <a:t/>
            </a:r>
            <a:br>
              <a:rPr lang="en-US" sz="1600" dirty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(</a:t>
            </a:r>
            <a:r>
              <a:rPr lang="ru-RU" sz="12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файлы</a:t>
            </a: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, </a:t>
            </a:r>
            <a:r>
              <a:rPr lang="ru-RU" sz="12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ОС</a:t>
            </a: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, </a:t>
            </a:r>
            <a:r>
              <a:rPr lang="ru-RU" sz="12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браузер</a:t>
            </a: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, </a:t>
            </a:r>
            <a:r>
              <a:rPr lang="ru-RU" sz="12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приложения</a:t>
            </a:r>
            <a:r>
              <a:rPr lang="en-US" sz="12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)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/>
            </a:endParaRPr>
          </a:p>
          <a:p>
            <a:pPr marL="228600" indent="-228600" defTabSz="914400">
              <a:spcAft>
                <a:spcPts val="1400"/>
              </a:spcAft>
              <a:tabLst>
                <a:tab pos="228600" algn="l"/>
              </a:tabLst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/>
              </a:rPr>
              <a:t>3.	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Многопоточный анализ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Arial"/>
            </a:endParaRPr>
          </a:p>
          <a:p>
            <a:pPr marL="228600" indent="-228600" defTabSz="914400">
              <a:spcAft>
                <a:spcPts val="1400"/>
              </a:spcAft>
              <a:tabLst>
                <a:tab pos="228600" algn="l"/>
              </a:tabLst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/>
              </a:rPr>
              <a:t>4.	</a:t>
            </a:r>
            <a:r>
              <a:rPr lang="ru-RU" sz="1600" dirty="0" err="1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Многовекторный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анализ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Arial"/>
            </a:endParaRPr>
          </a:p>
          <a:p>
            <a:pPr marL="228600" indent="-228600" defTabSz="914400">
              <a:spcAft>
                <a:spcPts val="1400"/>
              </a:spcAft>
              <a:tabLst>
                <a:tab pos="228600" algn="l"/>
              </a:tabLst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/>
              </a:rPr>
              <a:t>5.	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Корреляция информации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Arial"/>
            </a:endParaRPr>
          </a:p>
          <a:p>
            <a:pPr marL="228600" indent="-228600" defTabSz="914400">
              <a:spcAft>
                <a:spcPts val="1400"/>
              </a:spcAft>
              <a:tabLst>
                <a:tab pos="228600" algn="l"/>
              </a:tabLst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/>
              </a:rPr>
              <a:t>6.	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Интеграция с облаком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Arial"/>
            </a:endParaRPr>
          </a:p>
          <a:p>
            <a:pPr marL="228600" indent="-228600" defTabSz="914400">
              <a:spcAft>
                <a:spcPts val="1400"/>
              </a:spcAft>
              <a:tabLst>
                <a:tab pos="228600" algn="l"/>
              </a:tabLst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/>
              </a:rPr>
              <a:t>7.	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Обеспечение защиты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pic>
        <p:nvPicPr>
          <p:cNvPr id="6" name="Picture 3" descr="icon_PD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267" y="1651678"/>
            <a:ext cx="846667" cy="861265"/>
          </a:xfrm>
          <a:prstGeom prst="rect">
            <a:avLst/>
          </a:prstGeom>
        </p:spPr>
      </p:pic>
      <p:pic>
        <p:nvPicPr>
          <p:cNvPr id="7" name="Picture 5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51" y="1651678"/>
            <a:ext cx="784366" cy="861265"/>
          </a:xfrm>
          <a:prstGeom prst="rect">
            <a:avLst/>
          </a:prstGeom>
        </p:spPr>
      </p:pic>
      <p:pic>
        <p:nvPicPr>
          <p:cNvPr id="8" name="Picture 5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085" y="2864586"/>
            <a:ext cx="784366" cy="857671"/>
          </a:xfrm>
          <a:prstGeom prst="rect">
            <a:avLst/>
          </a:prstGeom>
        </p:spPr>
      </p:pic>
      <p:pic>
        <p:nvPicPr>
          <p:cNvPr id="9" name="Picture 5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263" y="1615225"/>
            <a:ext cx="644010" cy="934170"/>
          </a:xfrm>
          <a:prstGeom prst="rect">
            <a:avLst/>
          </a:prstGeom>
        </p:spPr>
      </p:pic>
      <p:pic>
        <p:nvPicPr>
          <p:cNvPr id="10" name="Picture 6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1" y="2870088"/>
            <a:ext cx="846667" cy="846667"/>
          </a:xfrm>
          <a:prstGeom prst="rect">
            <a:avLst/>
          </a:prstGeom>
        </p:spPr>
      </p:pic>
      <p:pic>
        <p:nvPicPr>
          <p:cNvPr id="11" name="Picture 6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186" y="2882788"/>
            <a:ext cx="752828" cy="821267"/>
          </a:xfrm>
          <a:prstGeom prst="rect">
            <a:avLst/>
          </a:prstGeom>
        </p:spPr>
      </p:pic>
      <p:pic>
        <p:nvPicPr>
          <p:cNvPr id="12" name="Picture 6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619" y="4168180"/>
            <a:ext cx="886412" cy="886412"/>
          </a:xfrm>
          <a:prstGeom prst="rect">
            <a:avLst/>
          </a:prstGeom>
        </p:spPr>
      </p:pic>
      <p:pic>
        <p:nvPicPr>
          <p:cNvPr id="13" name="Picture 6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030" y="4129732"/>
            <a:ext cx="599140" cy="861265"/>
          </a:xfrm>
          <a:prstGeom prst="rect">
            <a:avLst/>
          </a:prstGeom>
        </p:spPr>
      </p:pic>
      <p:pic>
        <p:nvPicPr>
          <p:cNvPr id="14" name="Picture 6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467" y="4149031"/>
            <a:ext cx="864300" cy="864300"/>
          </a:xfrm>
          <a:prstGeom prst="rect">
            <a:avLst/>
          </a:prstGeom>
        </p:spPr>
      </p:pic>
      <p:grpSp>
        <p:nvGrpSpPr>
          <p:cNvPr id="15" name="Group 81"/>
          <p:cNvGrpSpPr/>
          <p:nvPr/>
        </p:nvGrpSpPr>
        <p:grpSpPr>
          <a:xfrm>
            <a:off x="2059127" y="2376704"/>
            <a:ext cx="4090828" cy="934170"/>
            <a:chOff x="2626404" y="3121779"/>
            <a:chExt cx="4090828" cy="934170"/>
          </a:xfrm>
        </p:grpSpPr>
        <p:pic>
          <p:nvPicPr>
            <p:cNvPr id="16" name="Picture 82" descr="icon_PDF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3314" y="3158232"/>
              <a:ext cx="846667" cy="861265"/>
            </a:xfrm>
            <a:prstGeom prst="rect">
              <a:avLst/>
            </a:prstGeom>
          </p:spPr>
        </p:pic>
        <p:pic>
          <p:nvPicPr>
            <p:cNvPr id="17" name="Picture 9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9564" y="3121779"/>
              <a:ext cx="644010" cy="934170"/>
            </a:xfrm>
            <a:prstGeom prst="rect">
              <a:avLst/>
            </a:prstGeom>
          </p:spPr>
        </p:pic>
        <p:pic>
          <p:nvPicPr>
            <p:cNvPr id="18" name="Picture 9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6404" y="3165531"/>
              <a:ext cx="846667" cy="846667"/>
            </a:xfrm>
            <a:prstGeom prst="rect">
              <a:avLst/>
            </a:prstGeom>
          </p:spPr>
        </p:pic>
        <p:pic>
          <p:nvPicPr>
            <p:cNvPr id="19" name="Picture 9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0820" y="3145658"/>
              <a:ext cx="886412" cy="886412"/>
            </a:xfrm>
            <a:prstGeom prst="rect">
              <a:avLst/>
            </a:prstGeom>
          </p:spPr>
        </p:pic>
        <p:cxnSp>
          <p:nvCxnSpPr>
            <p:cNvPr id="20" name="Straight Connector 98"/>
            <p:cNvCxnSpPr/>
            <p:nvPr/>
          </p:nvCxnSpPr>
          <p:spPr>
            <a:xfrm>
              <a:off x="3471333" y="3649133"/>
              <a:ext cx="304800" cy="0"/>
            </a:xfrm>
            <a:prstGeom prst="line">
              <a:avLst/>
            </a:prstGeom>
            <a:ln w="28575" cmpd="sng">
              <a:solidFill>
                <a:schemeClr val="accent4"/>
              </a:solidFill>
              <a:headEnd type="non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05"/>
            <p:cNvCxnSpPr/>
            <p:nvPr/>
          </p:nvCxnSpPr>
          <p:spPr>
            <a:xfrm>
              <a:off x="4546599" y="3649133"/>
              <a:ext cx="304800" cy="0"/>
            </a:xfrm>
            <a:prstGeom prst="line">
              <a:avLst/>
            </a:prstGeom>
            <a:ln w="28575" cmpd="sng">
              <a:solidFill>
                <a:schemeClr val="accent4"/>
              </a:solidFill>
              <a:headEnd type="non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06"/>
            <p:cNvCxnSpPr/>
            <p:nvPr/>
          </p:nvCxnSpPr>
          <p:spPr>
            <a:xfrm>
              <a:off x="5511799" y="3649133"/>
              <a:ext cx="304800" cy="0"/>
            </a:xfrm>
            <a:prstGeom prst="line">
              <a:avLst/>
            </a:prstGeom>
            <a:ln w="28575" cmpd="sng">
              <a:solidFill>
                <a:schemeClr val="accent4"/>
              </a:solidFill>
              <a:headEnd type="non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0"/>
          <p:cNvGrpSpPr/>
          <p:nvPr/>
        </p:nvGrpSpPr>
        <p:grpSpPr>
          <a:xfrm>
            <a:off x="4631266" y="1790695"/>
            <a:ext cx="487438" cy="3433234"/>
            <a:chOff x="4571997" y="1985436"/>
            <a:chExt cx="487438" cy="343323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7" y="5253571"/>
              <a:ext cx="487438" cy="16509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7" y="4804838"/>
              <a:ext cx="487438" cy="16509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7" y="4347637"/>
              <a:ext cx="487438" cy="16509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7" y="3856570"/>
              <a:ext cx="487438" cy="165099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7" y="3390903"/>
              <a:ext cx="487438" cy="16509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7" y="2899837"/>
              <a:ext cx="487438" cy="16509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7" y="2484970"/>
              <a:ext cx="487438" cy="16509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97" y="1985436"/>
              <a:ext cx="487438" cy="165099"/>
            </a:xfrm>
            <a:prstGeom prst="rect">
              <a:avLst/>
            </a:prstGeom>
          </p:spPr>
        </p:pic>
      </p:grpSp>
      <p:pic>
        <p:nvPicPr>
          <p:cNvPr id="32" name="Picture 34" descr="FE_Cloud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97" y="2751663"/>
            <a:ext cx="1651432" cy="1145301"/>
          </a:xfrm>
          <a:prstGeom prst="rect">
            <a:avLst/>
          </a:prstGeom>
        </p:spPr>
      </p:pic>
      <p:grpSp>
        <p:nvGrpSpPr>
          <p:cNvPr id="33" name="Group 9"/>
          <p:cNvGrpSpPr/>
          <p:nvPr/>
        </p:nvGrpSpPr>
        <p:grpSpPr>
          <a:xfrm>
            <a:off x="3581394" y="1748953"/>
            <a:ext cx="634906" cy="3504558"/>
            <a:chOff x="3581394" y="1943694"/>
            <a:chExt cx="634906" cy="3504558"/>
          </a:xfrm>
        </p:grpSpPr>
        <p:pic>
          <p:nvPicPr>
            <p:cNvPr id="34" name="Picture 23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394" y="1943694"/>
              <a:ext cx="634906" cy="744423"/>
            </a:xfrm>
            <a:prstGeom prst="rect">
              <a:avLst/>
            </a:prstGeom>
          </p:spPr>
        </p:pic>
        <p:pic>
          <p:nvPicPr>
            <p:cNvPr id="35" name="Picture 3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394" y="2841161"/>
              <a:ext cx="634906" cy="744423"/>
            </a:xfrm>
            <a:prstGeom prst="rect">
              <a:avLst/>
            </a:prstGeom>
          </p:spPr>
        </p:pic>
        <p:pic>
          <p:nvPicPr>
            <p:cNvPr id="36" name="Picture 33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394" y="3806361"/>
              <a:ext cx="634906" cy="744423"/>
            </a:xfrm>
            <a:prstGeom prst="rect">
              <a:avLst/>
            </a:prstGeom>
          </p:spPr>
        </p:pic>
        <p:pic>
          <p:nvPicPr>
            <p:cNvPr id="37" name="Picture 35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394" y="4703829"/>
              <a:ext cx="634906" cy="744423"/>
            </a:xfrm>
            <a:prstGeom prst="rect">
              <a:avLst/>
            </a:prstGeom>
          </p:spPr>
        </p:pic>
      </p:grpSp>
      <p:pic>
        <p:nvPicPr>
          <p:cNvPr id="38" name="Picture 3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541" y="1983171"/>
            <a:ext cx="1278039" cy="294169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753775" y="2590798"/>
            <a:ext cx="1068103" cy="812240"/>
            <a:chOff x="2889249" y="3039532"/>
            <a:chExt cx="1068103" cy="812240"/>
          </a:xfrm>
        </p:grpSpPr>
        <p:pic>
          <p:nvPicPr>
            <p:cNvPr id="40" name="Picture 39" descr="FE_Products_3D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9249" y="3124201"/>
              <a:ext cx="1009601" cy="727571"/>
            </a:xfrm>
            <a:prstGeom prst="rect">
              <a:avLst/>
            </a:prstGeom>
          </p:spPr>
        </p:pic>
        <p:pic>
          <p:nvPicPr>
            <p:cNvPr id="41" name="Picture 40" descr="FE_Mail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9068" y="3039532"/>
              <a:ext cx="418284" cy="306917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2753775" y="1617132"/>
            <a:ext cx="1009601" cy="871505"/>
            <a:chOff x="2889249" y="1786466"/>
            <a:chExt cx="1009601" cy="871505"/>
          </a:xfrm>
        </p:grpSpPr>
        <p:pic>
          <p:nvPicPr>
            <p:cNvPr id="43" name="Picture 42" descr="FE_Products_3D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9249" y="1930400"/>
              <a:ext cx="1009601" cy="727571"/>
            </a:xfrm>
            <a:prstGeom prst="rect">
              <a:avLst/>
            </a:prstGeom>
          </p:spPr>
        </p:pic>
        <p:pic>
          <p:nvPicPr>
            <p:cNvPr id="44" name="Picture 43" descr="FE_Network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5934" y="1786466"/>
              <a:ext cx="414867" cy="414867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753775" y="3470721"/>
            <a:ext cx="1009601" cy="889049"/>
            <a:chOff x="2889249" y="4173456"/>
            <a:chExt cx="1009601" cy="889049"/>
          </a:xfrm>
        </p:grpSpPr>
        <p:pic>
          <p:nvPicPr>
            <p:cNvPr id="46" name="Picture 45" descr="FE_Products_3D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9249" y="4334934"/>
              <a:ext cx="1009601" cy="727571"/>
            </a:xfrm>
            <a:prstGeom prst="rect">
              <a:avLst/>
            </a:prstGeom>
          </p:spPr>
        </p:pic>
        <p:pic>
          <p:nvPicPr>
            <p:cNvPr id="47" name="Picture 46" descr="FE_Docum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4467" y="4173456"/>
              <a:ext cx="330199" cy="415476"/>
            </a:xfrm>
            <a:prstGeom prst="rect">
              <a:avLst/>
            </a:prstGeom>
          </p:spPr>
        </p:pic>
      </p:grpSp>
      <p:grpSp>
        <p:nvGrpSpPr>
          <p:cNvPr id="48" name="Group 53"/>
          <p:cNvGrpSpPr/>
          <p:nvPr/>
        </p:nvGrpSpPr>
        <p:grpSpPr>
          <a:xfrm>
            <a:off x="2753775" y="4377030"/>
            <a:ext cx="1009601" cy="854807"/>
            <a:chOff x="3702044" y="4461700"/>
            <a:chExt cx="1009601" cy="854807"/>
          </a:xfrm>
        </p:grpSpPr>
        <p:pic>
          <p:nvPicPr>
            <p:cNvPr id="49" name="Picture 54" descr="FE_Products_3D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2044" y="4588936"/>
              <a:ext cx="1009601" cy="727571"/>
            </a:xfrm>
            <a:prstGeom prst="rect">
              <a:avLst/>
            </a:prstGeom>
          </p:spPr>
        </p:pic>
        <p:pic>
          <p:nvPicPr>
            <p:cNvPr id="50" name="Picture 55" descr="FE_Phone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4200" y="4461700"/>
              <a:ext cx="245535" cy="398165"/>
            </a:xfrm>
            <a:prstGeom prst="rect">
              <a:avLst/>
            </a:prstGeom>
          </p:spPr>
        </p:pic>
      </p:grpSp>
      <p:grpSp>
        <p:nvGrpSpPr>
          <p:cNvPr id="51" name="Group 6"/>
          <p:cNvGrpSpPr/>
          <p:nvPr/>
        </p:nvGrpSpPr>
        <p:grpSpPr>
          <a:xfrm>
            <a:off x="4243906" y="3462116"/>
            <a:ext cx="494187" cy="940496"/>
            <a:chOff x="4243906" y="3656857"/>
            <a:chExt cx="494187" cy="940496"/>
          </a:xfrm>
        </p:grpSpPr>
        <p:grpSp>
          <p:nvGrpSpPr>
            <p:cNvPr id="52" name="Group 56"/>
            <p:cNvGrpSpPr/>
            <p:nvPr/>
          </p:nvGrpSpPr>
          <p:grpSpPr>
            <a:xfrm>
              <a:off x="4243906" y="4147922"/>
              <a:ext cx="494187" cy="449431"/>
              <a:chOff x="4734977" y="5050678"/>
              <a:chExt cx="494187" cy="449431"/>
            </a:xfrm>
          </p:grpSpPr>
          <p:pic>
            <p:nvPicPr>
              <p:cNvPr id="56" name="Picture 61" descr="FE_Products_3D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4977" y="5143972"/>
                <a:ext cx="494187" cy="356137"/>
              </a:xfrm>
              <a:prstGeom prst="rect">
                <a:avLst/>
              </a:prstGeom>
            </p:spPr>
          </p:pic>
          <p:pic>
            <p:nvPicPr>
              <p:cNvPr id="57" name="Picture 62" descr="FE_Document.png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5488" y="5050678"/>
                <a:ext cx="161628" cy="203370"/>
              </a:xfrm>
              <a:prstGeom prst="rect">
                <a:avLst/>
              </a:prstGeom>
            </p:spPr>
          </p:pic>
        </p:grpSp>
        <p:grpSp>
          <p:nvGrpSpPr>
            <p:cNvPr id="53" name="Group 63"/>
            <p:cNvGrpSpPr/>
            <p:nvPr/>
          </p:nvGrpSpPr>
          <p:grpSpPr>
            <a:xfrm>
              <a:off x="4243906" y="3656857"/>
              <a:ext cx="494187" cy="449431"/>
              <a:chOff x="4734977" y="5050678"/>
              <a:chExt cx="494187" cy="449431"/>
            </a:xfrm>
          </p:grpSpPr>
          <p:pic>
            <p:nvPicPr>
              <p:cNvPr id="54" name="Picture 65" descr="FE_Products_3D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4977" y="5143972"/>
                <a:ext cx="494187" cy="356137"/>
              </a:xfrm>
              <a:prstGeom prst="rect">
                <a:avLst/>
              </a:prstGeom>
            </p:spPr>
          </p:pic>
          <p:pic>
            <p:nvPicPr>
              <p:cNvPr id="55" name="Picture 66" descr="FE_Document.png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5488" y="5050678"/>
                <a:ext cx="161628" cy="203370"/>
              </a:xfrm>
              <a:prstGeom prst="rect">
                <a:avLst/>
              </a:prstGeom>
            </p:spPr>
          </p:pic>
        </p:grpSp>
      </p:grpSp>
      <p:grpSp>
        <p:nvGrpSpPr>
          <p:cNvPr id="58" name="Group 5"/>
          <p:cNvGrpSpPr/>
          <p:nvPr/>
        </p:nvGrpSpPr>
        <p:grpSpPr>
          <a:xfrm>
            <a:off x="4243906" y="2584728"/>
            <a:ext cx="522823" cy="855350"/>
            <a:chOff x="4243906" y="2779469"/>
            <a:chExt cx="522823" cy="855350"/>
          </a:xfrm>
        </p:grpSpPr>
        <p:grpSp>
          <p:nvGrpSpPr>
            <p:cNvPr id="59" name="Group 50"/>
            <p:cNvGrpSpPr/>
            <p:nvPr/>
          </p:nvGrpSpPr>
          <p:grpSpPr>
            <a:xfrm>
              <a:off x="4243906" y="3248311"/>
              <a:ext cx="522823" cy="386508"/>
              <a:chOff x="5496977" y="3887560"/>
              <a:chExt cx="522823" cy="386508"/>
            </a:xfrm>
          </p:grpSpPr>
          <p:pic>
            <p:nvPicPr>
              <p:cNvPr id="63" name="Picture 51" descr="FE_Products_3D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96977" y="3917931"/>
                <a:ext cx="494187" cy="356137"/>
              </a:xfrm>
              <a:prstGeom prst="rect">
                <a:avLst/>
              </a:prstGeom>
            </p:spPr>
          </p:pic>
          <p:pic>
            <p:nvPicPr>
              <p:cNvPr id="64" name="Picture 52" descr="FE_Mail.png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5055" y="3887560"/>
                <a:ext cx="204745" cy="150232"/>
              </a:xfrm>
              <a:prstGeom prst="rect">
                <a:avLst/>
              </a:prstGeom>
            </p:spPr>
          </p:pic>
        </p:grpSp>
        <p:grpSp>
          <p:nvGrpSpPr>
            <p:cNvPr id="60" name="Group 71"/>
            <p:cNvGrpSpPr/>
            <p:nvPr/>
          </p:nvGrpSpPr>
          <p:grpSpPr>
            <a:xfrm>
              <a:off x="4243906" y="2779469"/>
              <a:ext cx="522823" cy="386508"/>
              <a:chOff x="5496977" y="3887560"/>
              <a:chExt cx="522823" cy="386508"/>
            </a:xfrm>
          </p:grpSpPr>
          <p:pic>
            <p:nvPicPr>
              <p:cNvPr id="61" name="Picture 72" descr="FE_Products_3D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96977" y="3917931"/>
                <a:ext cx="494187" cy="356137"/>
              </a:xfrm>
              <a:prstGeom prst="rect">
                <a:avLst/>
              </a:prstGeom>
            </p:spPr>
          </p:pic>
          <p:pic>
            <p:nvPicPr>
              <p:cNvPr id="62" name="Picture 73" descr="FE_Mail.png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5055" y="3887560"/>
                <a:ext cx="204745" cy="150232"/>
              </a:xfrm>
              <a:prstGeom prst="rect">
                <a:avLst/>
              </a:prstGeom>
            </p:spPr>
          </p:pic>
        </p:grpSp>
      </p:grpSp>
      <p:grpSp>
        <p:nvGrpSpPr>
          <p:cNvPr id="65" name="Group 4"/>
          <p:cNvGrpSpPr/>
          <p:nvPr/>
        </p:nvGrpSpPr>
        <p:grpSpPr>
          <a:xfrm>
            <a:off x="4243906" y="1623480"/>
            <a:ext cx="494187" cy="917028"/>
            <a:chOff x="4243906" y="1818221"/>
            <a:chExt cx="494187" cy="917028"/>
          </a:xfrm>
        </p:grpSpPr>
        <p:grpSp>
          <p:nvGrpSpPr>
            <p:cNvPr id="66" name="Group 47"/>
            <p:cNvGrpSpPr/>
            <p:nvPr/>
          </p:nvGrpSpPr>
          <p:grpSpPr>
            <a:xfrm>
              <a:off x="4243906" y="2305055"/>
              <a:ext cx="494187" cy="430194"/>
              <a:chOff x="5496977" y="2345274"/>
              <a:chExt cx="494187" cy="430194"/>
            </a:xfrm>
          </p:grpSpPr>
          <p:pic>
            <p:nvPicPr>
              <p:cNvPr id="70" name="Picture 48" descr="FE_Products_3D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96977" y="2419331"/>
                <a:ext cx="494187" cy="356137"/>
              </a:xfrm>
              <a:prstGeom prst="rect">
                <a:avLst/>
              </a:prstGeom>
            </p:spPr>
          </p:pic>
          <p:pic>
            <p:nvPicPr>
              <p:cNvPr id="71" name="Picture 49" descr="FE_Network.png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69467" y="2345274"/>
                <a:ext cx="203072" cy="203072"/>
              </a:xfrm>
              <a:prstGeom prst="rect">
                <a:avLst/>
              </a:prstGeom>
            </p:spPr>
          </p:pic>
        </p:grpSp>
        <p:grpSp>
          <p:nvGrpSpPr>
            <p:cNvPr id="67" name="Group 74"/>
            <p:cNvGrpSpPr/>
            <p:nvPr/>
          </p:nvGrpSpPr>
          <p:grpSpPr>
            <a:xfrm>
              <a:off x="4243906" y="1818221"/>
              <a:ext cx="494187" cy="430194"/>
              <a:chOff x="5496977" y="2345274"/>
              <a:chExt cx="494187" cy="430194"/>
            </a:xfrm>
          </p:grpSpPr>
          <p:pic>
            <p:nvPicPr>
              <p:cNvPr id="68" name="Picture 75" descr="FE_Products_3D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96977" y="2419331"/>
                <a:ext cx="494187" cy="356137"/>
              </a:xfrm>
              <a:prstGeom prst="rect">
                <a:avLst/>
              </a:prstGeom>
            </p:spPr>
          </p:pic>
          <p:pic>
            <p:nvPicPr>
              <p:cNvPr id="69" name="Picture 76" descr="FE_Network.png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69467" y="2345274"/>
                <a:ext cx="203072" cy="203072"/>
              </a:xfrm>
              <a:prstGeom prst="rect">
                <a:avLst/>
              </a:prstGeom>
            </p:spPr>
          </p:pic>
        </p:grpSp>
      </p:grpSp>
      <p:grpSp>
        <p:nvGrpSpPr>
          <p:cNvPr id="72" name="Group 8"/>
          <p:cNvGrpSpPr/>
          <p:nvPr/>
        </p:nvGrpSpPr>
        <p:grpSpPr>
          <a:xfrm>
            <a:off x="4243906" y="4425574"/>
            <a:ext cx="494187" cy="891438"/>
            <a:chOff x="4243906" y="4620315"/>
            <a:chExt cx="494187" cy="891438"/>
          </a:xfrm>
        </p:grpSpPr>
        <p:grpSp>
          <p:nvGrpSpPr>
            <p:cNvPr id="73" name="Group 77"/>
            <p:cNvGrpSpPr/>
            <p:nvPr/>
          </p:nvGrpSpPr>
          <p:grpSpPr>
            <a:xfrm>
              <a:off x="4243906" y="5067990"/>
              <a:ext cx="494187" cy="443763"/>
              <a:chOff x="4734977" y="4988611"/>
              <a:chExt cx="494187" cy="443763"/>
            </a:xfrm>
          </p:grpSpPr>
          <p:pic>
            <p:nvPicPr>
              <p:cNvPr id="77" name="Picture 78" descr="FE_Products_3D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4977" y="5076237"/>
                <a:ext cx="494187" cy="356137"/>
              </a:xfrm>
              <a:prstGeom prst="rect">
                <a:avLst/>
              </a:prstGeom>
            </p:spPr>
          </p:pic>
          <p:pic>
            <p:nvPicPr>
              <p:cNvPr id="78" name="Picture 79" descr="FE_Phone.png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2117" y="4988611"/>
                <a:ext cx="124883" cy="202513"/>
              </a:xfrm>
              <a:prstGeom prst="rect">
                <a:avLst/>
              </a:prstGeom>
            </p:spPr>
          </p:pic>
        </p:grpSp>
        <p:grpSp>
          <p:nvGrpSpPr>
            <p:cNvPr id="74" name="Group 80"/>
            <p:cNvGrpSpPr/>
            <p:nvPr/>
          </p:nvGrpSpPr>
          <p:grpSpPr>
            <a:xfrm>
              <a:off x="4243906" y="4620315"/>
              <a:ext cx="494187" cy="443763"/>
              <a:chOff x="4734977" y="4988611"/>
              <a:chExt cx="494187" cy="443763"/>
            </a:xfrm>
          </p:grpSpPr>
          <p:pic>
            <p:nvPicPr>
              <p:cNvPr id="75" name="Picture 83" descr="FE_Products_3D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4977" y="5076237"/>
                <a:ext cx="494187" cy="356137"/>
              </a:xfrm>
              <a:prstGeom prst="rect">
                <a:avLst/>
              </a:prstGeom>
            </p:spPr>
          </p:pic>
          <p:pic>
            <p:nvPicPr>
              <p:cNvPr id="76" name="Picture 84" descr="FE_Phone.png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2117" y="4988611"/>
                <a:ext cx="124883" cy="202513"/>
              </a:xfrm>
              <a:prstGeom prst="rect">
                <a:avLst/>
              </a:prstGeom>
            </p:spPr>
          </p:pic>
        </p:grpSp>
      </p:grpSp>
      <p:grpSp>
        <p:nvGrpSpPr>
          <p:cNvPr id="79" name="Group 12"/>
          <p:cNvGrpSpPr/>
          <p:nvPr/>
        </p:nvGrpSpPr>
        <p:grpSpPr>
          <a:xfrm>
            <a:off x="3996267" y="1447799"/>
            <a:ext cx="1024466" cy="4385726"/>
            <a:chOff x="3996265" y="1447799"/>
            <a:chExt cx="1024466" cy="4385726"/>
          </a:xfrm>
        </p:grpSpPr>
        <p:sp>
          <p:nvSpPr>
            <p:cNvPr id="80" name="Oval 14"/>
            <p:cNvSpPr/>
            <p:nvPr/>
          </p:nvSpPr>
          <p:spPr>
            <a:xfrm>
              <a:off x="3996265" y="1447799"/>
              <a:ext cx="1024466" cy="4080933"/>
            </a:xfrm>
            <a:prstGeom prst="ellipse">
              <a:avLst/>
            </a:prstGeom>
            <a:noFill/>
            <a:ln w="1905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81" name="Straight Connector 100"/>
            <p:cNvCxnSpPr/>
            <p:nvPr/>
          </p:nvCxnSpPr>
          <p:spPr>
            <a:xfrm rot="5400000">
              <a:off x="4360333" y="5681125"/>
              <a:ext cx="304800" cy="0"/>
            </a:xfrm>
            <a:prstGeom prst="line">
              <a:avLst/>
            </a:prstGeom>
            <a:ln w="28575" cmpd="sng">
              <a:solidFill>
                <a:schemeClr val="accent4"/>
              </a:solidFill>
              <a:headEnd type="non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6"/>
          <p:cNvGrpSpPr/>
          <p:nvPr/>
        </p:nvGrpSpPr>
        <p:grpSpPr>
          <a:xfrm>
            <a:off x="4269306" y="5866808"/>
            <a:ext cx="2427827" cy="549211"/>
            <a:chOff x="4269306" y="5866808"/>
            <a:chExt cx="2427827" cy="549211"/>
          </a:xfrm>
        </p:grpSpPr>
        <p:pic>
          <p:nvPicPr>
            <p:cNvPr id="83" name="Picture 101" descr="FE_Products_3D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9306" y="5866808"/>
              <a:ext cx="494187" cy="356137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4792132" y="5892799"/>
              <a:ext cx="1905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u-RU" sz="1400" dirty="0" smtClean="0">
                  <a:solidFill>
                    <a:srgbClr val="1D252D"/>
                  </a:solidFill>
                  <a:latin typeface="Arial"/>
                </a:rPr>
                <a:t>В рамках </a:t>
              </a:r>
              <a:r>
                <a:rPr lang="ru-RU" sz="1400" dirty="0" smtClean="0">
                  <a:solidFill>
                    <a:srgbClr val="1D252D"/>
                  </a:solidFill>
                  <a:latin typeface="Arial"/>
                </a:rPr>
                <a:t>всей компании</a:t>
              </a:r>
              <a:endParaRPr lang="en-US" sz="1400" dirty="0">
                <a:solidFill>
                  <a:srgbClr val="1D252D"/>
                </a:solidFill>
                <a:latin typeface="Arial"/>
              </a:endParaRPr>
            </a:p>
          </p:txBody>
        </p:sp>
      </p:grpSp>
      <p:sp>
        <p:nvSpPr>
          <p:cNvPr id="85" name="Rounded Rectangle 20"/>
          <p:cNvSpPr/>
          <p:nvPr/>
        </p:nvSpPr>
        <p:spPr>
          <a:xfrm>
            <a:off x="8305800" y="2870201"/>
            <a:ext cx="677332" cy="37253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Arial"/>
              </a:rPr>
              <a:t>MVX</a:t>
            </a:r>
          </a:p>
        </p:txBody>
      </p:sp>
      <p:grpSp>
        <p:nvGrpSpPr>
          <p:cNvPr id="86" name="Group 116"/>
          <p:cNvGrpSpPr/>
          <p:nvPr/>
        </p:nvGrpSpPr>
        <p:grpSpPr>
          <a:xfrm>
            <a:off x="2726265" y="1447799"/>
            <a:ext cx="1024466" cy="4385726"/>
            <a:chOff x="3996265" y="1447799"/>
            <a:chExt cx="1024466" cy="4385726"/>
          </a:xfrm>
        </p:grpSpPr>
        <p:sp>
          <p:nvSpPr>
            <p:cNvPr id="87" name="Oval 117"/>
            <p:cNvSpPr/>
            <p:nvPr/>
          </p:nvSpPr>
          <p:spPr>
            <a:xfrm>
              <a:off x="3996265" y="1447799"/>
              <a:ext cx="1024466" cy="4080933"/>
            </a:xfrm>
            <a:prstGeom prst="ellipse">
              <a:avLst/>
            </a:prstGeom>
            <a:noFill/>
            <a:ln w="1905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88" name="Straight Connector 118"/>
            <p:cNvCxnSpPr/>
            <p:nvPr/>
          </p:nvCxnSpPr>
          <p:spPr>
            <a:xfrm rot="5400000">
              <a:off x="4360333" y="5681125"/>
              <a:ext cx="304800" cy="0"/>
            </a:xfrm>
            <a:prstGeom prst="line">
              <a:avLst/>
            </a:prstGeom>
            <a:ln w="28575" cmpd="sng">
              <a:solidFill>
                <a:schemeClr val="accent4"/>
              </a:solidFill>
              <a:headEnd type="non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119"/>
          <p:cNvGrpSpPr/>
          <p:nvPr/>
        </p:nvGrpSpPr>
        <p:grpSpPr>
          <a:xfrm>
            <a:off x="1439330" y="5866808"/>
            <a:ext cx="2054163" cy="356137"/>
            <a:chOff x="2709330" y="5866808"/>
            <a:chExt cx="2054163" cy="356137"/>
          </a:xfrm>
        </p:grpSpPr>
        <p:pic>
          <p:nvPicPr>
            <p:cNvPr id="90" name="Picture 120" descr="FE_Products_3D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9306" y="5866808"/>
              <a:ext cx="494187" cy="356137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709330" y="5892799"/>
              <a:ext cx="1794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u-RU" sz="1400" dirty="0" smtClean="0">
                  <a:solidFill>
                    <a:srgbClr val="1D252D"/>
                  </a:solidFill>
                  <a:latin typeface="Arial"/>
                </a:rPr>
                <a:t>Одна площадка</a:t>
              </a:r>
              <a:endParaRPr lang="en-US" sz="1400" dirty="0">
                <a:solidFill>
                  <a:srgbClr val="1D252D"/>
                </a:solidFill>
                <a:latin typeface="Arial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207000" y="3098799"/>
            <a:ext cx="149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dirty="0">
                <a:solidFill>
                  <a:srgbClr val="1D252D"/>
                </a:solidFill>
                <a:latin typeface="Arial"/>
              </a:rPr>
              <a:t>Dynamic</a:t>
            </a:r>
          </a:p>
          <a:p>
            <a:pPr algn="ctr" defTabSz="914400"/>
            <a:r>
              <a:rPr lang="en-US" sz="1200" dirty="0">
                <a:solidFill>
                  <a:srgbClr val="1D252D"/>
                </a:solidFill>
                <a:latin typeface="Arial"/>
              </a:rPr>
              <a:t>Threat</a:t>
            </a:r>
          </a:p>
          <a:p>
            <a:pPr algn="ctr" defTabSz="914400"/>
            <a:r>
              <a:rPr lang="en-US" sz="1200" dirty="0">
                <a:solidFill>
                  <a:srgbClr val="1D252D"/>
                </a:solidFill>
                <a:latin typeface="Arial"/>
              </a:rPr>
              <a:t>Intelligence (DTI)</a:t>
            </a:r>
          </a:p>
        </p:txBody>
      </p:sp>
      <p:pic>
        <p:nvPicPr>
          <p:cNvPr id="93" name="Picture 1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993" y="1405458"/>
            <a:ext cx="3544374" cy="4203329"/>
          </a:xfrm>
          <a:prstGeom prst="rect">
            <a:avLst/>
          </a:prstGeom>
        </p:spPr>
      </p:pic>
      <p:sp>
        <p:nvSpPr>
          <p:cNvPr id="94" name="Circular Arrow 123"/>
          <p:cNvSpPr>
            <a:spLocks noChangeAspect="1"/>
          </p:cNvSpPr>
          <p:nvPr/>
        </p:nvSpPr>
        <p:spPr>
          <a:xfrm rot="20300280">
            <a:off x="-90655" y="2404643"/>
            <a:ext cx="1941483" cy="1940354"/>
          </a:xfrm>
          <a:prstGeom prst="circularArrow">
            <a:avLst>
              <a:gd name="adj1" fmla="val 8023"/>
              <a:gd name="adj2" fmla="val 1358163"/>
              <a:gd name="adj3" fmla="val 19480386"/>
              <a:gd name="adj4" fmla="val 1284698"/>
              <a:gd name="adj5" fmla="val 11736"/>
            </a:avLst>
          </a:prstGeom>
          <a:gradFill>
            <a:gsLst>
              <a:gs pos="0">
                <a:srgbClr val="960000"/>
              </a:gs>
              <a:gs pos="80000">
                <a:srgbClr val="C8102E"/>
              </a:gs>
              <a:gs pos="100000">
                <a:srgbClr val="C8102E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1D252D"/>
              </a:solidFill>
              <a:latin typeface="Arial"/>
            </a:endParaRPr>
          </a:p>
        </p:txBody>
      </p:sp>
      <p:pic>
        <p:nvPicPr>
          <p:cNvPr id="95" name="Picture 70" descr="FE_Products_3D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52" y="2861729"/>
            <a:ext cx="1558206" cy="1122924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5496" y="2243666"/>
            <a:ext cx="179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dirty="0" smtClean="0">
                <a:solidFill>
                  <a:srgbClr val="1D252D"/>
                </a:solidFill>
                <a:latin typeface="Arial"/>
              </a:rPr>
              <a:t>Локальный анализ</a:t>
            </a:r>
            <a:endParaRPr lang="en-US" sz="1400" dirty="0">
              <a:solidFill>
                <a:srgbClr val="1D252D"/>
              </a:solidFill>
              <a:latin typeface="Arial"/>
            </a:endParaRPr>
          </a:p>
        </p:txBody>
      </p:sp>
      <p:sp>
        <p:nvSpPr>
          <p:cNvPr id="97" name="Rounded Rectangle 126"/>
          <p:cNvSpPr/>
          <p:nvPr/>
        </p:nvSpPr>
        <p:spPr>
          <a:xfrm>
            <a:off x="8305800" y="2878667"/>
            <a:ext cx="677332" cy="1117599"/>
          </a:xfrm>
          <a:prstGeom prst="roundRect">
            <a:avLst>
              <a:gd name="adj" fmla="val 916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  <a:latin typeface="Arial"/>
              </a:rPr>
              <a:t>MVX</a:t>
            </a:r>
          </a:p>
        </p:txBody>
      </p:sp>
      <p:grpSp>
        <p:nvGrpSpPr>
          <p:cNvPr id="98" name="Group 108"/>
          <p:cNvGrpSpPr/>
          <p:nvPr/>
        </p:nvGrpSpPr>
        <p:grpSpPr>
          <a:xfrm>
            <a:off x="2921000" y="5604934"/>
            <a:ext cx="1921932" cy="736600"/>
            <a:chOff x="2921000" y="5604934"/>
            <a:chExt cx="1921932" cy="736600"/>
          </a:xfrm>
        </p:grpSpPr>
        <p:sp>
          <p:nvSpPr>
            <p:cNvPr id="99" name="Rounded Rectangle 107"/>
            <p:cNvSpPr/>
            <p:nvPr/>
          </p:nvSpPr>
          <p:spPr>
            <a:xfrm>
              <a:off x="2921000" y="5604934"/>
              <a:ext cx="1921932" cy="7366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71799" y="5638799"/>
              <a:ext cx="1811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200" dirty="0">
                  <a:solidFill>
                    <a:srgbClr val="1D252D"/>
                  </a:solidFill>
                  <a:latin typeface="Arial"/>
                </a:rPr>
                <a:t>Threat </a:t>
              </a:r>
            </a:p>
            <a:p>
              <a:pPr algn="ctr" defTabSz="914400"/>
              <a:r>
                <a:rPr lang="en-US" sz="1200" dirty="0">
                  <a:solidFill>
                    <a:srgbClr val="1D252D"/>
                  </a:solidFill>
                  <a:latin typeface="Arial"/>
                </a:rPr>
                <a:t>Protection </a:t>
              </a:r>
            </a:p>
            <a:p>
              <a:pPr algn="ctr" defTabSz="914400"/>
              <a:r>
                <a:rPr lang="en-US" sz="1200" dirty="0">
                  <a:solidFill>
                    <a:srgbClr val="1D252D"/>
                  </a:solidFill>
                  <a:latin typeface="Arial"/>
                </a:rPr>
                <a:t>Fabric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857999" y="1312327"/>
            <a:ext cx="186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Aft>
                <a:spcPts val="1400"/>
              </a:spcAft>
              <a:tabLst>
                <a:tab pos="228600" algn="l"/>
              </a:tabLst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/>
              </a:rPr>
              <a:t>1.	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Защищенный гипервизор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grpSp>
        <p:nvGrpSpPr>
          <p:cNvPr id="102" name="Group 2"/>
          <p:cNvGrpSpPr/>
          <p:nvPr/>
        </p:nvGrpSpPr>
        <p:grpSpPr>
          <a:xfrm>
            <a:off x="2749551" y="2070100"/>
            <a:ext cx="2800350" cy="2476500"/>
            <a:chOff x="2514601" y="2070100"/>
            <a:chExt cx="2800350" cy="2476500"/>
          </a:xfrm>
        </p:grpSpPr>
        <p:sp>
          <p:nvSpPr>
            <p:cNvPr id="103" name="Can 102"/>
            <p:cNvSpPr/>
            <p:nvPr/>
          </p:nvSpPr>
          <p:spPr>
            <a:xfrm>
              <a:off x="2814955" y="3112261"/>
              <a:ext cx="2139416" cy="823819"/>
            </a:xfrm>
            <a:prstGeom prst="ca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04" name="Picture 103" descr="photo.jpg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5705" y="3279425"/>
              <a:ext cx="610887" cy="610887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3578317" y="2678094"/>
              <a:ext cx="612693" cy="443531"/>
              <a:chOff x="1979245" y="2178694"/>
              <a:chExt cx="612693" cy="443531"/>
            </a:xfrm>
          </p:grpSpPr>
          <p:sp>
            <p:nvSpPr>
              <p:cNvPr id="119" name="Rectangle 109"/>
              <p:cNvSpPr/>
              <p:nvPr/>
            </p:nvSpPr>
            <p:spPr>
              <a:xfrm>
                <a:off x="1979245" y="2178694"/>
                <a:ext cx="612693" cy="4435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 defTabSz="914400"/>
                <a:r>
                  <a:rPr lang="en-US" sz="900" dirty="0">
                    <a:solidFill>
                      <a:srgbClr val="1D252D"/>
                    </a:solidFill>
                    <a:latin typeface="Arial"/>
                  </a:rPr>
                  <a:t>VM</a:t>
                </a:r>
              </a:p>
            </p:txBody>
          </p:sp>
          <p:sp>
            <p:nvSpPr>
              <p:cNvPr id="120" name="Freeform 110"/>
              <p:cNvSpPr/>
              <p:nvPr/>
            </p:nvSpPr>
            <p:spPr>
              <a:xfrm>
                <a:off x="2104604" y="2234828"/>
                <a:ext cx="58668" cy="228838"/>
              </a:xfrm>
              <a:custGeom>
                <a:avLst/>
                <a:gdLst>
                  <a:gd name="connsiteX0" fmla="*/ 34812 w 58668"/>
                  <a:gd name="connsiteY0" fmla="*/ 0 h 228838"/>
                  <a:gd name="connsiteX1" fmla="*/ 490 w 58668"/>
                  <a:gd name="connsiteY1" fmla="*/ 68651 h 228838"/>
                  <a:gd name="connsiteX2" fmla="*/ 57693 w 58668"/>
                  <a:gd name="connsiteY2" fmla="*/ 137303 h 228838"/>
                  <a:gd name="connsiteX3" fmla="*/ 34812 w 58668"/>
                  <a:gd name="connsiteY3" fmla="*/ 228838 h 22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8" h="228838">
                    <a:moveTo>
                      <a:pt x="34812" y="0"/>
                    </a:moveTo>
                    <a:cubicBezTo>
                      <a:pt x="15744" y="22883"/>
                      <a:pt x="-3324" y="45767"/>
                      <a:pt x="490" y="68651"/>
                    </a:cubicBezTo>
                    <a:cubicBezTo>
                      <a:pt x="4303" y="91535"/>
                      <a:pt x="51973" y="110605"/>
                      <a:pt x="57693" y="137303"/>
                    </a:cubicBezTo>
                    <a:cubicBezTo>
                      <a:pt x="63413" y="164001"/>
                      <a:pt x="42439" y="217396"/>
                      <a:pt x="34812" y="22883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1D252D"/>
                  </a:solidFill>
                  <a:latin typeface="Arial"/>
                </a:endParaRPr>
              </a:p>
            </p:txBody>
          </p:sp>
          <p:sp>
            <p:nvSpPr>
              <p:cNvPr id="121" name="Freeform 111"/>
              <p:cNvSpPr/>
              <p:nvPr/>
            </p:nvSpPr>
            <p:spPr>
              <a:xfrm>
                <a:off x="2211240" y="2234828"/>
                <a:ext cx="58668" cy="228838"/>
              </a:xfrm>
              <a:custGeom>
                <a:avLst/>
                <a:gdLst>
                  <a:gd name="connsiteX0" fmla="*/ 34812 w 58668"/>
                  <a:gd name="connsiteY0" fmla="*/ 0 h 228838"/>
                  <a:gd name="connsiteX1" fmla="*/ 490 w 58668"/>
                  <a:gd name="connsiteY1" fmla="*/ 68651 h 228838"/>
                  <a:gd name="connsiteX2" fmla="*/ 57693 w 58668"/>
                  <a:gd name="connsiteY2" fmla="*/ 137303 h 228838"/>
                  <a:gd name="connsiteX3" fmla="*/ 34812 w 58668"/>
                  <a:gd name="connsiteY3" fmla="*/ 228838 h 22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8" h="228838">
                    <a:moveTo>
                      <a:pt x="34812" y="0"/>
                    </a:moveTo>
                    <a:cubicBezTo>
                      <a:pt x="15744" y="22883"/>
                      <a:pt x="-3324" y="45767"/>
                      <a:pt x="490" y="68651"/>
                    </a:cubicBezTo>
                    <a:cubicBezTo>
                      <a:pt x="4303" y="91535"/>
                      <a:pt x="51973" y="110605"/>
                      <a:pt x="57693" y="137303"/>
                    </a:cubicBezTo>
                    <a:cubicBezTo>
                      <a:pt x="63413" y="164001"/>
                      <a:pt x="42439" y="217396"/>
                      <a:pt x="34812" y="22883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1D252D"/>
                  </a:solidFill>
                  <a:latin typeface="Arial"/>
                </a:endParaRPr>
              </a:p>
            </p:txBody>
          </p:sp>
          <p:sp>
            <p:nvSpPr>
              <p:cNvPr id="122" name="Freeform 112"/>
              <p:cNvSpPr/>
              <p:nvPr/>
            </p:nvSpPr>
            <p:spPr>
              <a:xfrm>
                <a:off x="2157702" y="2234828"/>
                <a:ext cx="58668" cy="228838"/>
              </a:xfrm>
              <a:custGeom>
                <a:avLst/>
                <a:gdLst>
                  <a:gd name="connsiteX0" fmla="*/ 34812 w 58668"/>
                  <a:gd name="connsiteY0" fmla="*/ 0 h 228838"/>
                  <a:gd name="connsiteX1" fmla="*/ 490 w 58668"/>
                  <a:gd name="connsiteY1" fmla="*/ 68651 h 228838"/>
                  <a:gd name="connsiteX2" fmla="*/ 57693 w 58668"/>
                  <a:gd name="connsiteY2" fmla="*/ 137303 h 228838"/>
                  <a:gd name="connsiteX3" fmla="*/ 34812 w 58668"/>
                  <a:gd name="connsiteY3" fmla="*/ 228838 h 22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8" h="228838">
                    <a:moveTo>
                      <a:pt x="34812" y="0"/>
                    </a:moveTo>
                    <a:cubicBezTo>
                      <a:pt x="15744" y="22883"/>
                      <a:pt x="-3324" y="45767"/>
                      <a:pt x="490" y="68651"/>
                    </a:cubicBezTo>
                    <a:cubicBezTo>
                      <a:pt x="4303" y="91535"/>
                      <a:pt x="51973" y="110605"/>
                      <a:pt x="57693" y="137303"/>
                    </a:cubicBezTo>
                    <a:cubicBezTo>
                      <a:pt x="63413" y="164001"/>
                      <a:pt x="42439" y="217396"/>
                      <a:pt x="34812" y="22883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1D252D"/>
                  </a:solidFill>
                  <a:latin typeface="Arial"/>
                </a:endParaRPr>
              </a:p>
            </p:txBody>
          </p:sp>
          <p:pic>
            <p:nvPicPr>
              <p:cNvPr id="123" name="Picture 5" descr="windows-server.png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585" y="2429339"/>
                <a:ext cx="159148" cy="158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6" name="Group 114"/>
            <p:cNvGrpSpPr/>
            <p:nvPr/>
          </p:nvGrpSpPr>
          <p:grpSpPr>
            <a:xfrm>
              <a:off x="2998006" y="2768138"/>
              <a:ext cx="612693" cy="443531"/>
              <a:chOff x="1979245" y="2178694"/>
              <a:chExt cx="612693" cy="443531"/>
            </a:xfrm>
          </p:grpSpPr>
          <p:sp>
            <p:nvSpPr>
              <p:cNvPr id="114" name="Rectangle 115"/>
              <p:cNvSpPr/>
              <p:nvPr/>
            </p:nvSpPr>
            <p:spPr>
              <a:xfrm>
                <a:off x="1979245" y="2178694"/>
                <a:ext cx="612693" cy="4435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 defTabSz="914400"/>
                <a:r>
                  <a:rPr lang="en-US" sz="900" dirty="0">
                    <a:solidFill>
                      <a:srgbClr val="1D252D"/>
                    </a:solidFill>
                    <a:latin typeface="Arial"/>
                  </a:rPr>
                  <a:t>VM</a:t>
                </a:r>
              </a:p>
            </p:txBody>
          </p:sp>
          <p:sp>
            <p:nvSpPr>
              <p:cNvPr id="115" name="Freeform 122"/>
              <p:cNvSpPr/>
              <p:nvPr/>
            </p:nvSpPr>
            <p:spPr>
              <a:xfrm>
                <a:off x="2104604" y="2234828"/>
                <a:ext cx="58668" cy="228838"/>
              </a:xfrm>
              <a:custGeom>
                <a:avLst/>
                <a:gdLst>
                  <a:gd name="connsiteX0" fmla="*/ 34812 w 58668"/>
                  <a:gd name="connsiteY0" fmla="*/ 0 h 228838"/>
                  <a:gd name="connsiteX1" fmla="*/ 490 w 58668"/>
                  <a:gd name="connsiteY1" fmla="*/ 68651 h 228838"/>
                  <a:gd name="connsiteX2" fmla="*/ 57693 w 58668"/>
                  <a:gd name="connsiteY2" fmla="*/ 137303 h 228838"/>
                  <a:gd name="connsiteX3" fmla="*/ 34812 w 58668"/>
                  <a:gd name="connsiteY3" fmla="*/ 228838 h 22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8" h="228838">
                    <a:moveTo>
                      <a:pt x="34812" y="0"/>
                    </a:moveTo>
                    <a:cubicBezTo>
                      <a:pt x="15744" y="22883"/>
                      <a:pt x="-3324" y="45767"/>
                      <a:pt x="490" y="68651"/>
                    </a:cubicBezTo>
                    <a:cubicBezTo>
                      <a:pt x="4303" y="91535"/>
                      <a:pt x="51973" y="110605"/>
                      <a:pt x="57693" y="137303"/>
                    </a:cubicBezTo>
                    <a:cubicBezTo>
                      <a:pt x="63413" y="164001"/>
                      <a:pt x="42439" y="217396"/>
                      <a:pt x="34812" y="22883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1D252D"/>
                  </a:solidFill>
                  <a:latin typeface="Arial"/>
                </a:endParaRPr>
              </a:p>
            </p:txBody>
          </p:sp>
          <p:sp>
            <p:nvSpPr>
              <p:cNvPr id="116" name="Freeform 125"/>
              <p:cNvSpPr/>
              <p:nvPr/>
            </p:nvSpPr>
            <p:spPr>
              <a:xfrm>
                <a:off x="2211240" y="2234828"/>
                <a:ext cx="58668" cy="228838"/>
              </a:xfrm>
              <a:custGeom>
                <a:avLst/>
                <a:gdLst>
                  <a:gd name="connsiteX0" fmla="*/ 34812 w 58668"/>
                  <a:gd name="connsiteY0" fmla="*/ 0 h 228838"/>
                  <a:gd name="connsiteX1" fmla="*/ 490 w 58668"/>
                  <a:gd name="connsiteY1" fmla="*/ 68651 h 228838"/>
                  <a:gd name="connsiteX2" fmla="*/ 57693 w 58668"/>
                  <a:gd name="connsiteY2" fmla="*/ 137303 h 228838"/>
                  <a:gd name="connsiteX3" fmla="*/ 34812 w 58668"/>
                  <a:gd name="connsiteY3" fmla="*/ 228838 h 22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8" h="228838">
                    <a:moveTo>
                      <a:pt x="34812" y="0"/>
                    </a:moveTo>
                    <a:cubicBezTo>
                      <a:pt x="15744" y="22883"/>
                      <a:pt x="-3324" y="45767"/>
                      <a:pt x="490" y="68651"/>
                    </a:cubicBezTo>
                    <a:cubicBezTo>
                      <a:pt x="4303" y="91535"/>
                      <a:pt x="51973" y="110605"/>
                      <a:pt x="57693" y="137303"/>
                    </a:cubicBezTo>
                    <a:cubicBezTo>
                      <a:pt x="63413" y="164001"/>
                      <a:pt x="42439" y="217396"/>
                      <a:pt x="34812" y="22883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1D252D"/>
                  </a:solidFill>
                  <a:latin typeface="Arial"/>
                </a:endParaRPr>
              </a:p>
            </p:txBody>
          </p:sp>
          <p:sp>
            <p:nvSpPr>
              <p:cNvPr id="117" name="Freeform 127"/>
              <p:cNvSpPr/>
              <p:nvPr/>
            </p:nvSpPr>
            <p:spPr>
              <a:xfrm>
                <a:off x="2157702" y="2234828"/>
                <a:ext cx="58668" cy="228838"/>
              </a:xfrm>
              <a:custGeom>
                <a:avLst/>
                <a:gdLst>
                  <a:gd name="connsiteX0" fmla="*/ 34812 w 58668"/>
                  <a:gd name="connsiteY0" fmla="*/ 0 h 228838"/>
                  <a:gd name="connsiteX1" fmla="*/ 490 w 58668"/>
                  <a:gd name="connsiteY1" fmla="*/ 68651 h 228838"/>
                  <a:gd name="connsiteX2" fmla="*/ 57693 w 58668"/>
                  <a:gd name="connsiteY2" fmla="*/ 137303 h 228838"/>
                  <a:gd name="connsiteX3" fmla="*/ 34812 w 58668"/>
                  <a:gd name="connsiteY3" fmla="*/ 228838 h 22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8" h="228838">
                    <a:moveTo>
                      <a:pt x="34812" y="0"/>
                    </a:moveTo>
                    <a:cubicBezTo>
                      <a:pt x="15744" y="22883"/>
                      <a:pt x="-3324" y="45767"/>
                      <a:pt x="490" y="68651"/>
                    </a:cubicBezTo>
                    <a:cubicBezTo>
                      <a:pt x="4303" y="91535"/>
                      <a:pt x="51973" y="110605"/>
                      <a:pt x="57693" y="137303"/>
                    </a:cubicBezTo>
                    <a:cubicBezTo>
                      <a:pt x="63413" y="164001"/>
                      <a:pt x="42439" y="217396"/>
                      <a:pt x="34812" y="22883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1D252D"/>
                  </a:solidFill>
                  <a:latin typeface="Arial"/>
                </a:endParaRPr>
              </a:p>
            </p:txBody>
          </p:sp>
          <p:pic>
            <p:nvPicPr>
              <p:cNvPr id="118" name="Picture 5" descr="windows-server.png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585" y="2429339"/>
                <a:ext cx="159148" cy="158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7" name="Group 130"/>
            <p:cNvGrpSpPr/>
            <p:nvPr/>
          </p:nvGrpSpPr>
          <p:grpSpPr>
            <a:xfrm>
              <a:off x="4102327" y="2768138"/>
              <a:ext cx="612693" cy="443531"/>
              <a:chOff x="1979245" y="2178694"/>
              <a:chExt cx="612693" cy="443531"/>
            </a:xfrm>
          </p:grpSpPr>
          <p:sp>
            <p:nvSpPr>
              <p:cNvPr id="109" name="Rectangle 131"/>
              <p:cNvSpPr/>
              <p:nvPr/>
            </p:nvSpPr>
            <p:spPr>
              <a:xfrm>
                <a:off x="1979245" y="2178694"/>
                <a:ext cx="612693" cy="4435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 defTabSz="914400"/>
                <a:r>
                  <a:rPr lang="en-US" sz="900" dirty="0">
                    <a:solidFill>
                      <a:srgbClr val="1D252D"/>
                    </a:solidFill>
                    <a:latin typeface="Arial"/>
                  </a:rPr>
                  <a:t>VM</a:t>
                </a:r>
              </a:p>
            </p:txBody>
          </p:sp>
          <p:sp>
            <p:nvSpPr>
              <p:cNvPr id="110" name="Freeform 132"/>
              <p:cNvSpPr/>
              <p:nvPr/>
            </p:nvSpPr>
            <p:spPr>
              <a:xfrm>
                <a:off x="2104604" y="2234828"/>
                <a:ext cx="58668" cy="228838"/>
              </a:xfrm>
              <a:custGeom>
                <a:avLst/>
                <a:gdLst>
                  <a:gd name="connsiteX0" fmla="*/ 34812 w 58668"/>
                  <a:gd name="connsiteY0" fmla="*/ 0 h 228838"/>
                  <a:gd name="connsiteX1" fmla="*/ 490 w 58668"/>
                  <a:gd name="connsiteY1" fmla="*/ 68651 h 228838"/>
                  <a:gd name="connsiteX2" fmla="*/ 57693 w 58668"/>
                  <a:gd name="connsiteY2" fmla="*/ 137303 h 228838"/>
                  <a:gd name="connsiteX3" fmla="*/ 34812 w 58668"/>
                  <a:gd name="connsiteY3" fmla="*/ 228838 h 22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8" h="228838">
                    <a:moveTo>
                      <a:pt x="34812" y="0"/>
                    </a:moveTo>
                    <a:cubicBezTo>
                      <a:pt x="15744" y="22883"/>
                      <a:pt x="-3324" y="45767"/>
                      <a:pt x="490" y="68651"/>
                    </a:cubicBezTo>
                    <a:cubicBezTo>
                      <a:pt x="4303" y="91535"/>
                      <a:pt x="51973" y="110605"/>
                      <a:pt x="57693" y="137303"/>
                    </a:cubicBezTo>
                    <a:cubicBezTo>
                      <a:pt x="63413" y="164001"/>
                      <a:pt x="42439" y="217396"/>
                      <a:pt x="34812" y="22883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1D252D"/>
                  </a:solidFill>
                  <a:latin typeface="Arial"/>
                </a:endParaRPr>
              </a:p>
            </p:txBody>
          </p:sp>
          <p:sp>
            <p:nvSpPr>
              <p:cNvPr id="111" name="Freeform 133"/>
              <p:cNvSpPr/>
              <p:nvPr/>
            </p:nvSpPr>
            <p:spPr>
              <a:xfrm>
                <a:off x="2211240" y="2234828"/>
                <a:ext cx="58668" cy="228838"/>
              </a:xfrm>
              <a:custGeom>
                <a:avLst/>
                <a:gdLst>
                  <a:gd name="connsiteX0" fmla="*/ 34812 w 58668"/>
                  <a:gd name="connsiteY0" fmla="*/ 0 h 228838"/>
                  <a:gd name="connsiteX1" fmla="*/ 490 w 58668"/>
                  <a:gd name="connsiteY1" fmla="*/ 68651 h 228838"/>
                  <a:gd name="connsiteX2" fmla="*/ 57693 w 58668"/>
                  <a:gd name="connsiteY2" fmla="*/ 137303 h 228838"/>
                  <a:gd name="connsiteX3" fmla="*/ 34812 w 58668"/>
                  <a:gd name="connsiteY3" fmla="*/ 228838 h 22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8" h="228838">
                    <a:moveTo>
                      <a:pt x="34812" y="0"/>
                    </a:moveTo>
                    <a:cubicBezTo>
                      <a:pt x="15744" y="22883"/>
                      <a:pt x="-3324" y="45767"/>
                      <a:pt x="490" y="68651"/>
                    </a:cubicBezTo>
                    <a:cubicBezTo>
                      <a:pt x="4303" y="91535"/>
                      <a:pt x="51973" y="110605"/>
                      <a:pt x="57693" y="137303"/>
                    </a:cubicBezTo>
                    <a:cubicBezTo>
                      <a:pt x="63413" y="164001"/>
                      <a:pt x="42439" y="217396"/>
                      <a:pt x="34812" y="22883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1D252D"/>
                  </a:solidFill>
                  <a:latin typeface="Arial"/>
                </a:endParaRPr>
              </a:p>
            </p:txBody>
          </p:sp>
          <p:sp>
            <p:nvSpPr>
              <p:cNvPr id="112" name="Freeform 134"/>
              <p:cNvSpPr/>
              <p:nvPr/>
            </p:nvSpPr>
            <p:spPr>
              <a:xfrm>
                <a:off x="2157702" y="2234828"/>
                <a:ext cx="58668" cy="228838"/>
              </a:xfrm>
              <a:custGeom>
                <a:avLst/>
                <a:gdLst>
                  <a:gd name="connsiteX0" fmla="*/ 34812 w 58668"/>
                  <a:gd name="connsiteY0" fmla="*/ 0 h 228838"/>
                  <a:gd name="connsiteX1" fmla="*/ 490 w 58668"/>
                  <a:gd name="connsiteY1" fmla="*/ 68651 h 228838"/>
                  <a:gd name="connsiteX2" fmla="*/ 57693 w 58668"/>
                  <a:gd name="connsiteY2" fmla="*/ 137303 h 228838"/>
                  <a:gd name="connsiteX3" fmla="*/ 34812 w 58668"/>
                  <a:gd name="connsiteY3" fmla="*/ 228838 h 22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68" h="228838">
                    <a:moveTo>
                      <a:pt x="34812" y="0"/>
                    </a:moveTo>
                    <a:cubicBezTo>
                      <a:pt x="15744" y="22883"/>
                      <a:pt x="-3324" y="45767"/>
                      <a:pt x="490" y="68651"/>
                    </a:cubicBezTo>
                    <a:cubicBezTo>
                      <a:pt x="4303" y="91535"/>
                      <a:pt x="51973" y="110605"/>
                      <a:pt x="57693" y="137303"/>
                    </a:cubicBezTo>
                    <a:cubicBezTo>
                      <a:pt x="63413" y="164001"/>
                      <a:pt x="42439" y="217396"/>
                      <a:pt x="34812" y="228838"/>
                    </a:cubicBezTo>
                  </a:path>
                </a:pathLst>
              </a:cu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1D252D"/>
                  </a:solidFill>
                  <a:latin typeface="Arial"/>
                </a:endParaRPr>
              </a:p>
            </p:txBody>
          </p:sp>
          <p:pic>
            <p:nvPicPr>
              <p:cNvPr id="113" name="Picture 5" descr="windows-server.png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585" y="2429339"/>
                <a:ext cx="159148" cy="158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8" name="Oval 136"/>
            <p:cNvSpPr/>
            <p:nvPr/>
          </p:nvSpPr>
          <p:spPr>
            <a:xfrm>
              <a:off x="2514601" y="2070100"/>
              <a:ext cx="2800350" cy="24765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1D252D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6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1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1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6 L -0.23055 0.18033 " pathEditMode="relative" ptsTypes="AA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11111E-6 7.40741E-7 L -0.35191 -0.18033 " pathEditMode="relative" ptsTypes="AA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7.77778E-6 6.2963E-6 L -0.22308 6.2963E-6 " pathEditMode="relative" ptsTypes="AA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2222E-6 2.22222E-6 L -0.46945 0.18009 " pathEditMode="relative" ptsTypes="AA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451 -0.00115 L -0.47777 -0.18634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-925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7.22222E-6 4.81481E-6 L -0.34166 0.00486 " pathEditMode="relative" ptsTypes="AA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83333E-6 -2.96296E-6 L -0.21666 -0.18009 " pathEditMode="relative" ptsTypes="AA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E-6 1.11111E-6 L -0.34254 0.17662 " pathEditMode="relative" ptsTypes="AA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7.5E-6 3.7037E-6 L -0.47032 3.7037E-6 " pathEditMode="relative" ptsTypes="AA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1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3592 0.06667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333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1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5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1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102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1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92" grpId="0"/>
      <p:bldP spid="94" grpId="0" animBg="1"/>
      <p:bldP spid="96" grpId="0"/>
      <p:bldP spid="97" grpId="0" animBg="1"/>
      <p:bldP spid="101" grpId="0"/>
      <p:bldP spid="1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Отчеты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2477"/>
            <a:ext cx="8748464" cy="5353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1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Варианты интеграции с </a:t>
            </a:r>
            <a:r>
              <a:rPr lang="en-US" sz="2400" dirty="0" err="1" smtClean="0"/>
              <a:t>FireEye</a:t>
            </a:r>
            <a:r>
              <a:rPr lang="en-US" sz="2400" dirty="0" smtClean="0"/>
              <a:t> DTI</a:t>
            </a:r>
            <a:endParaRPr lang="ru-RU" sz="2400" dirty="0"/>
          </a:p>
        </p:txBody>
      </p:sp>
      <p:pic>
        <p:nvPicPr>
          <p:cNvPr id="35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r="66600"/>
          <a:stretch/>
        </p:blipFill>
        <p:spPr>
          <a:xfrm>
            <a:off x="5138074" y="1624168"/>
            <a:ext cx="3657600" cy="3541233"/>
          </a:xfrm>
          <a:prstGeom prst="rect">
            <a:avLst/>
          </a:prstGeom>
        </p:spPr>
      </p:pic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422098" cy="3795667"/>
          </a:xfrm>
        </p:spPr>
        <p:txBody>
          <a:bodyPr vert="horz" lIns="91440" tIns="45720" rIns="91440" bIns="45720" rtlCol="0">
            <a:noAutofit/>
          </a:bodyPr>
          <a:lstStyle/>
          <a:p>
            <a:pPr marL="225425" indent="-225425">
              <a:lnSpc>
                <a:spcPct val="110000"/>
              </a:lnSpc>
              <a:spcBef>
                <a:spcPts val="1000"/>
              </a:spcBef>
            </a:pPr>
            <a:r>
              <a:rPr lang="ru-RU" dirty="0"/>
              <a:t>Двусторонняя (загрузка данных, как из облака, так и в облако)</a:t>
            </a:r>
          </a:p>
          <a:p>
            <a:pPr marL="225425" indent="-225425">
              <a:lnSpc>
                <a:spcPct val="110000"/>
              </a:lnSpc>
              <a:spcBef>
                <a:spcPts val="1000"/>
              </a:spcBef>
            </a:pPr>
            <a:r>
              <a:rPr lang="ru-RU" dirty="0"/>
              <a:t>Односторонняя (получение данных из облака </a:t>
            </a:r>
            <a:r>
              <a:rPr lang="ru-RU" dirty="0" err="1"/>
              <a:t>FireEye</a:t>
            </a:r>
            <a:r>
              <a:rPr lang="ru-RU" dirty="0"/>
              <a:t> по актуальным угрозам)</a:t>
            </a:r>
          </a:p>
          <a:p>
            <a:pPr marL="225425" indent="-225425">
              <a:lnSpc>
                <a:spcPct val="110000"/>
              </a:lnSpc>
              <a:spcBef>
                <a:spcPts val="1000"/>
              </a:spcBef>
            </a:pPr>
            <a:r>
              <a:rPr lang="ru-RU" dirty="0"/>
              <a:t>Автономный режим (отсутствие какого-либо взаимодействия с облаком)</a:t>
            </a:r>
          </a:p>
        </p:txBody>
      </p:sp>
      <p:sp>
        <p:nvSpPr>
          <p:cNvPr id="37" name="Rectangle 9"/>
          <p:cNvSpPr/>
          <p:nvPr/>
        </p:nvSpPr>
        <p:spPr>
          <a:xfrm>
            <a:off x="5324657" y="1896422"/>
            <a:ext cx="3249243" cy="3005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7" descr="Globe_Digital_Red_Arrows_noB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137" y="2428340"/>
            <a:ext cx="1941474" cy="1941475"/>
          </a:xfrm>
          <a:prstGeom prst="rect">
            <a:avLst/>
          </a:prstGeom>
        </p:spPr>
      </p:pic>
      <p:pic>
        <p:nvPicPr>
          <p:cNvPr id="3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139" y="2415278"/>
            <a:ext cx="571559" cy="401095"/>
          </a:xfrm>
          <a:prstGeom prst="rect">
            <a:avLst/>
          </a:prstGeom>
        </p:spPr>
      </p:pic>
      <p:pic>
        <p:nvPicPr>
          <p:cNvPr id="40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209" y="2423985"/>
            <a:ext cx="571559" cy="401095"/>
          </a:xfrm>
          <a:prstGeom prst="rect">
            <a:avLst/>
          </a:prstGeom>
        </p:spPr>
      </p:pic>
      <p:pic>
        <p:nvPicPr>
          <p:cNvPr id="41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783" y="3991545"/>
            <a:ext cx="571559" cy="401095"/>
          </a:xfrm>
          <a:prstGeom prst="rect">
            <a:avLst/>
          </a:prstGeom>
        </p:spPr>
      </p:pic>
      <p:pic>
        <p:nvPicPr>
          <p:cNvPr id="42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852" y="4000253"/>
            <a:ext cx="571559" cy="4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Проблема защиты мобильных устройств</a:t>
            </a:r>
            <a:endParaRPr lang="ru-RU" sz="2400" dirty="0"/>
          </a:p>
        </p:txBody>
      </p:sp>
      <p:grpSp>
        <p:nvGrpSpPr>
          <p:cNvPr id="12" name="Group 53"/>
          <p:cNvGrpSpPr/>
          <p:nvPr/>
        </p:nvGrpSpPr>
        <p:grpSpPr>
          <a:xfrm>
            <a:off x="752476" y="4293096"/>
            <a:ext cx="2981324" cy="324228"/>
            <a:chOff x="1737776" y="2037229"/>
            <a:chExt cx="2758323" cy="226847"/>
          </a:xfrm>
        </p:grpSpPr>
        <p:sp>
          <p:nvSpPr>
            <p:cNvPr id="13" name="Rounded Rectangle 29"/>
            <p:cNvSpPr/>
            <p:nvPr/>
          </p:nvSpPr>
          <p:spPr>
            <a:xfrm>
              <a:off x="1765284" y="2037229"/>
              <a:ext cx="2730815" cy="22684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  <a:gs pos="8000">
                  <a:schemeClr val="tx2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contourClr>
                <a:schemeClr val="dk1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7776" y="2072455"/>
              <a:ext cx="2758301" cy="172269"/>
            </a:xfrm>
            <a:prstGeom prst="rect">
              <a:avLst/>
            </a:prstGeom>
            <a:noFill/>
          </p:spPr>
          <p:txBody>
            <a:bodyPr wrap="square" tIns="0" rtlCol="0" anchor="ctr" anchorCtr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rgbClr val="FFFFFF"/>
                  </a:solidFill>
                </a:rPr>
                <a:t>Небольшое количество </a:t>
              </a:r>
              <a:r>
                <a:rPr lang="ru-RU" sz="1300" b="1" dirty="0" err="1" smtClean="0">
                  <a:solidFill>
                    <a:srgbClr val="FFFFFF"/>
                  </a:solidFill>
                </a:rPr>
                <a:t>вендоров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53"/>
          <p:cNvGrpSpPr/>
          <p:nvPr/>
        </p:nvGrpSpPr>
        <p:grpSpPr>
          <a:xfrm>
            <a:off x="752476" y="4631744"/>
            <a:ext cx="2981324" cy="669464"/>
            <a:chOff x="1737776" y="1980939"/>
            <a:chExt cx="2758323" cy="355305"/>
          </a:xfrm>
        </p:grpSpPr>
        <p:sp>
          <p:nvSpPr>
            <p:cNvPr id="16" name="Rounded Rectangle 26"/>
            <p:cNvSpPr/>
            <p:nvPr/>
          </p:nvSpPr>
          <p:spPr>
            <a:xfrm>
              <a:off x="1765284" y="2037229"/>
              <a:ext cx="2730815" cy="22684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8000">
                  <a:srgbClr val="FCAF17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contourClr>
                <a:schemeClr val="dk1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7776" y="1980939"/>
              <a:ext cx="2758301" cy="355305"/>
            </a:xfrm>
            <a:prstGeom prst="rect">
              <a:avLst/>
            </a:prstGeom>
            <a:noFill/>
          </p:spPr>
          <p:txBody>
            <a:bodyPr wrap="square" tIns="0" rtlCol="0" anchor="ctr" anchorCtr="0">
              <a:spAutoFit/>
            </a:bodyPr>
            <a:lstStyle/>
            <a:p>
              <a:pPr algn="ctr"/>
              <a:r>
                <a:rPr lang="en-US" sz="1500" b="1" dirty="0"/>
                <a:t>1-2 </a:t>
              </a:r>
              <a:r>
                <a:rPr lang="ru-RU" sz="1500" b="1" dirty="0" smtClean="0"/>
                <a:t>года вывода продукта на рынок</a:t>
              </a:r>
              <a:endParaRPr lang="en-US" sz="1500" dirty="0"/>
            </a:p>
          </p:txBody>
        </p:sp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1544" y="2118392"/>
            <a:ext cx="575056" cy="575056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943" y="2188772"/>
            <a:ext cx="906878" cy="448954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6655" y="3482746"/>
            <a:ext cx="721800" cy="541350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3426" y="3445526"/>
            <a:ext cx="628650" cy="628650"/>
          </a:xfrm>
          <a:prstGeom prst="rect">
            <a:avLst/>
          </a:prstGeom>
        </p:spPr>
      </p:pic>
      <p:pic>
        <p:nvPicPr>
          <p:cNvPr id="22" name="Picture 2" descr="C:\Users\richard.ROTL-HQ\Desktop\new-microsoft-logo.png"/>
          <p:cNvPicPr>
            <a:picLocks noChangeAspect="1" noChangeArrowheads="1"/>
          </p:cNvPicPr>
          <p:nvPr/>
        </p:nvPicPr>
        <p:blipFill>
          <a:blip r:embed="rId7" cstate="print"/>
          <a:srcRect l="10497" t="28988" r="11691" b="36277"/>
          <a:stretch>
            <a:fillRect/>
          </a:stretch>
        </p:blipFill>
        <p:spPr bwMode="auto">
          <a:xfrm>
            <a:off x="1238254" y="2766600"/>
            <a:ext cx="1704975" cy="507476"/>
          </a:xfrm>
          <a:prstGeom prst="rect">
            <a:avLst/>
          </a:prstGeom>
          <a:noFill/>
        </p:spPr>
      </p:pic>
      <p:grpSp>
        <p:nvGrpSpPr>
          <p:cNvPr id="23" name="Group 39"/>
          <p:cNvGrpSpPr/>
          <p:nvPr/>
        </p:nvGrpSpPr>
        <p:grpSpPr>
          <a:xfrm>
            <a:off x="3716718" y="1997546"/>
            <a:ext cx="1903037" cy="2178232"/>
            <a:chOff x="3507162" y="1203143"/>
            <a:chExt cx="1931613" cy="3069247"/>
          </a:xfrm>
        </p:grpSpPr>
        <p:sp>
          <p:nvSpPr>
            <p:cNvPr id="24" name="Right Arrow 34"/>
            <p:cNvSpPr/>
            <p:nvPr/>
          </p:nvSpPr>
          <p:spPr>
            <a:xfrm>
              <a:off x="3507162" y="1203143"/>
              <a:ext cx="1922088" cy="945172"/>
            </a:xfrm>
            <a:prstGeom prst="rightArrow">
              <a:avLst>
                <a:gd name="adj1" fmla="val 100000"/>
                <a:gd name="adj2" fmla="val 3392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36"/>
            <p:cNvSpPr/>
            <p:nvPr/>
          </p:nvSpPr>
          <p:spPr>
            <a:xfrm>
              <a:off x="3507162" y="2260418"/>
              <a:ext cx="1922088" cy="945172"/>
            </a:xfrm>
            <a:prstGeom prst="rightArrow">
              <a:avLst>
                <a:gd name="adj1" fmla="val 100000"/>
                <a:gd name="adj2" fmla="val 3392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37"/>
            <p:cNvSpPr/>
            <p:nvPr/>
          </p:nvSpPr>
          <p:spPr>
            <a:xfrm>
              <a:off x="3516687" y="3327218"/>
              <a:ext cx="1922088" cy="945172"/>
            </a:xfrm>
            <a:prstGeom prst="rightArrow">
              <a:avLst>
                <a:gd name="adj1" fmla="val 100000"/>
                <a:gd name="adj2" fmla="val 33929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53"/>
          <p:cNvGrpSpPr/>
          <p:nvPr/>
        </p:nvGrpSpPr>
        <p:grpSpPr>
          <a:xfrm>
            <a:off x="5694126" y="4300568"/>
            <a:ext cx="2725974" cy="446276"/>
            <a:chOff x="1737776" y="2002470"/>
            <a:chExt cx="2758323" cy="312238"/>
          </a:xfrm>
        </p:grpSpPr>
        <p:sp>
          <p:nvSpPr>
            <p:cNvPr id="28" name="Rounded Rectangle 51"/>
            <p:cNvSpPr/>
            <p:nvPr/>
          </p:nvSpPr>
          <p:spPr>
            <a:xfrm>
              <a:off x="1765284" y="2037229"/>
              <a:ext cx="2730815" cy="22684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  <a:gs pos="8000">
                  <a:schemeClr val="tx2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contourClr>
                <a:schemeClr val="dk1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7776" y="2002470"/>
              <a:ext cx="2758301" cy="312238"/>
            </a:xfrm>
            <a:prstGeom prst="rect">
              <a:avLst/>
            </a:prstGeom>
            <a:noFill/>
          </p:spPr>
          <p:txBody>
            <a:bodyPr wrap="square" tIns="0" rtlCol="0" anchor="ctr" anchorCtr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rgbClr val="FFFFFF"/>
                  </a:solidFill>
                </a:rPr>
                <a:t>Большое количество небольших </a:t>
              </a:r>
              <a:r>
                <a:rPr lang="ru-RU" sz="1300" b="1" dirty="0" err="1" smtClean="0">
                  <a:solidFill>
                    <a:srgbClr val="FFFFFF"/>
                  </a:solidFill>
                </a:rPr>
                <a:t>вендоров</a:t>
              </a:r>
              <a:endParaRPr lang="en-US" sz="13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53"/>
          <p:cNvGrpSpPr/>
          <p:nvPr/>
        </p:nvGrpSpPr>
        <p:grpSpPr>
          <a:xfrm>
            <a:off x="5694126" y="4673503"/>
            <a:ext cx="2725974" cy="789842"/>
            <a:chOff x="1737776" y="1970171"/>
            <a:chExt cx="2758323" cy="376839"/>
          </a:xfrm>
        </p:grpSpPr>
        <p:sp>
          <p:nvSpPr>
            <p:cNvPr id="31" name="Rounded Rectangle 49"/>
            <p:cNvSpPr/>
            <p:nvPr/>
          </p:nvSpPr>
          <p:spPr>
            <a:xfrm>
              <a:off x="1765284" y="2037229"/>
              <a:ext cx="2730815" cy="22684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  <a:gs pos="8000">
                  <a:srgbClr val="FCAF17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contourClr>
                <a:schemeClr val="dk1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37776" y="1970171"/>
              <a:ext cx="2758301" cy="376839"/>
            </a:xfrm>
            <a:prstGeom prst="rect">
              <a:avLst/>
            </a:prstGeom>
            <a:noFill/>
          </p:spPr>
          <p:txBody>
            <a:bodyPr wrap="square" tIns="0" rtlCol="0" anchor="ctr" anchorCtr="0">
              <a:spAutoFit/>
            </a:bodyPr>
            <a:lstStyle/>
            <a:p>
              <a:pPr algn="ctr"/>
              <a:r>
                <a:rPr lang="ru-RU" sz="1600" b="1" dirty="0" smtClean="0"/>
                <a:t>18 недель вывода продукта на рынок</a:t>
              </a:r>
              <a:endParaRPr lang="en-US" sz="1100" dirty="0"/>
            </a:p>
          </p:txBody>
        </p:sp>
      </p:grpSp>
      <p:grpSp>
        <p:nvGrpSpPr>
          <p:cNvPr id="33" name="Group 86"/>
          <p:cNvGrpSpPr/>
          <p:nvPr/>
        </p:nvGrpSpPr>
        <p:grpSpPr>
          <a:xfrm>
            <a:off x="5724529" y="2007256"/>
            <a:ext cx="2686049" cy="2148437"/>
            <a:chOff x="5734051" y="1257300"/>
            <a:chExt cx="2686049" cy="2148437"/>
          </a:xfrm>
        </p:grpSpPr>
        <p:grpSp>
          <p:nvGrpSpPr>
            <p:cNvPr id="34" name="Group 84"/>
            <p:cNvGrpSpPr/>
            <p:nvPr/>
          </p:nvGrpSpPr>
          <p:grpSpPr>
            <a:xfrm>
              <a:off x="5734051" y="1257300"/>
              <a:ext cx="2686049" cy="2148437"/>
              <a:chOff x="5734050" y="1257300"/>
              <a:chExt cx="2828925" cy="2148437"/>
            </a:xfrm>
          </p:grpSpPr>
          <p:sp>
            <p:nvSpPr>
              <p:cNvPr id="46" name="Rectangle 82"/>
              <p:cNvSpPr/>
              <p:nvPr/>
            </p:nvSpPr>
            <p:spPr bwMode="auto">
              <a:xfrm>
                <a:off x="5734050" y="2771775"/>
                <a:ext cx="2819400" cy="63396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FFFFFF"/>
                  </a:gs>
                </a:gsLst>
                <a:lin ang="162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tx1">
                        <a:alpha val="6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61252" tIns="30656" rIns="61252" bIns="30656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79"/>
              <p:cNvSpPr/>
              <p:nvPr/>
            </p:nvSpPr>
            <p:spPr bwMode="auto">
              <a:xfrm>
                <a:off x="5743575" y="2028825"/>
                <a:ext cx="2819400" cy="63396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FFFFFF"/>
                  </a:gs>
                </a:gsLst>
                <a:lin ang="162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tx1">
                        <a:alpha val="6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61252" tIns="30656" rIns="61252" bIns="30656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61"/>
              <p:cNvSpPr/>
              <p:nvPr/>
            </p:nvSpPr>
            <p:spPr bwMode="auto">
              <a:xfrm>
                <a:off x="5743575" y="1257300"/>
                <a:ext cx="2819400" cy="63396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FFFFFF"/>
                  </a:gs>
                </a:gsLst>
                <a:lin ang="162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tx1">
                        <a:alpha val="65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61252" tIns="30656" rIns="61252" bIns="30656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3" name="Picture 7" descr="C:\Users\richard.ROTL-HQ\Desktop\GG_Logo_Foot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95975" y="2085975"/>
              <a:ext cx="2333625" cy="533400"/>
            </a:xfrm>
            <a:prstGeom prst="rect">
              <a:avLst/>
            </a:prstGeom>
            <a:noFill/>
          </p:spPr>
        </p:pic>
        <p:pic>
          <p:nvPicPr>
            <p:cNvPr id="44" name="Picture 8" descr="C:\Users\richard.ROTL-HQ\Desktop\sb_logo_2x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10249" y="1358271"/>
              <a:ext cx="2524125" cy="454075"/>
            </a:xfrm>
            <a:prstGeom prst="rect">
              <a:avLst/>
            </a:prstGeom>
            <a:noFill/>
          </p:spPr>
        </p:pic>
        <p:pic>
          <p:nvPicPr>
            <p:cNvPr id="45" name="Picture 6" descr="C:\Users\richard.ROTL-HQ\Desktop\Fuzz-Productions-logo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00373" y="2833689"/>
              <a:ext cx="2395901" cy="5191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157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Компоненты </a:t>
            </a:r>
            <a:r>
              <a:rPr lang="en-US" sz="2400" dirty="0" err="1" smtClean="0"/>
              <a:t>FireEye</a:t>
            </a:r>
            <a:r>
              <a:rPr lang="en-US" sz="2400" dirty="0" smtClean="0"/>
              <a:t> Mobile Threat Protection</a:t>
            </a:r>
            <a:endParaRPr lang="ru-RU" sz="2400" dirty="0"/>
          </a:p>
        </p:txBody>
      </p:sp>
      <p:sp>
        <p:nvSpPr>
          <p:cNvPr id="49" name="Rounded Rectangle 6"/>
          <p:cNvSpPr/>
          <p:nvPr/>
        </p:nvSpPr>
        <p:spPr>
          <a:xfrm>
            <a:off x="3591676" y="1691085"/>
            <a:ext cx="1788425" cy="1669319"/>
          </a:xfrm>
          <a:prstGeom prst="roundRect">
            <a:avLst/>
          </a:prstGeom>
          <a:solidFill>
            <a:srgbClr val="CC33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MX Management</a:t>
            </a:r>
            <a:endParaRPr lang="en-US" dirty="0"/>
          </a:p>
        </p:txBody>
      </p:sp>
      <p:sp>
        <p:nvSpPr>
          <p:cNvPr id="50" name="Rounded Rectangle 7"/>
          <p:cNvSpPr/>
          <p:nvPr/>
        </p:nvSpPr>
        <p:spPr>
          <a:xfrm>
            <a:off x="932724" y="1700808"/>
            <a:ext cx="1788425" cy="1669319"/>
          </a:xfrm>
          <a:prstGeom prst="roundRect">
            <a:avLst/>
          </a:prstGeom>
          <a:solidFill>
            <a:srgbClr val="CC33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MTP</a:t>
            </a:r>
          </a:p>
          <a:p>
            <a:pPr algn="ctr"/>
            <a:r>
              <a:rPr lang="en-US" dirty="0" smtClean="0"/>
              <a:t>Analysis</a:t>
            </a:r>
          </a:p>
          <a:p>
            <a:pPr algn="ctr"/>
            <a:r>
              <a:rPr lang="en-US" sz="1600" dirty="0" smtClean="0"/>
              <a:t>(Android, </a:t>
            </a:r>
            <a:r>
              <a:rPr lang="en-US" sz="1600" dirty="0" err="1" smtClean="0"/>
              <a:t>iOS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1" name="Rounded Rectangle 8"/>
          <p:cNvSpPr/>
          <p:nvPr/>
        </p:nvSpPr>
        <p:spPr>
          <a:xfrm>
            <a:off x="6270012" y="1700808"/>
            <a:ext cx="1788425" cy="1669319"/>
          </a:xfrm>
          <a:prstGeom prst="roundRect">
            <a:avLst/>
          </a:prstGeom>
          <a:solidFill>
            <a:srgbClr val="CC33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FireEye </a:t>
            </a:r>
          </a:p>
          <a:p>
            <a:pPr algn="ctr"/>
            <a:r>
              <a:rPr lang="en-US" dirty="0" smtClean="0"/>
              <a:t>Agent</a:t>
            </a:r>
          </a:p>
          <a:p>
            <a:pPr algn="ctr"/>
            <a:r>
              <a:rPr lang="en-US" sz="1600" dirty="0" smtClean="0"/>
              <a:t>(Android, </a:t>
            </a:r>
            <a:r>
              <a:rPr lang="en-US" sz="1600" dirty="0" err="1" smtClean="0"/>
              <a:t>iOS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2" name="Rounded Rectangle 9"/>
          <p:cNvSpPr/>
          <p:nvPr/>
        </p:nvSpPr>
        <p:spPr>
          <a:xfrm>
            <a:off x="3362481" y="3855233"/>
            <a:ext cx="2179119" cy="1669319"/>
          </a:xfrm>
          <a:prstGeom prst="roundRect">
            <a:avLst/>
          </a:prstGeom>
          <a:solidFill>
            <a:srgbClr val="CC33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MDM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MobileIron</a:t>
            </a:r>
            <a:r>
              <a:rPr lang="en-US" sz="1600" dirty="0" smtClean="0"/>
              <a:t>, </a:t>
            </a:r>
            <a:r>
              <a:rPr lang="en-US" sz="1600" dirty="0" err="1" smtClean="0"/>
              <a:t>AirWatch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Samsung KNOX)</a:t>
            </a:r>
            <a:endParaRPr lang="en-US" sz="1600" dirty="0"/>
          </a:p>
        </p:txBody>
      </p:sp>
      <p:sp>
        <p:nvSpPr>
          <p:cNvPr id="53" name="Left-Right Arrow 10"/>
          <p:cNvSpPr/>
          <p:nvPr/>
        </p:nvSpPr>
        <p:spPr>
          <a:xfrm>
            <a:off x="5380083" y="2266337"/>
            <a:ext cx="884788" cy="456566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-Right Arrow 11"/>
          <p:cNvSpPr/>
          <p:nvPr/>
        </p:nvSpPr>
        <p:spPr>
          <a:xfrm>
            <a:off x="2692599" y="2218989"/>
            <a:ext cx="884788" cy="456566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13"/>
          <p:cNvSpPr/>
          <p:nvPr/>
        </p:nvSpPr>
        <p:spPr>
          <a:xfrm flipH="1">
            <a:off x="4309771" y="3364953"/>
            <a:ext cx="328228" cy="485102"/>
          </a:xfrm>
          <a:prstGeom prst="downArrow">
            <a:avLst/>
          </a:prstGeom>
          <a:solidFill>
            <a:srgbClr val="4BACC6"/>
          </a:solidFill>
          <a:ln>
            <a:solidFill>
              <a:srgbClr val="5599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Компоненты </a:t>
            </a:r>
            <a:r>
              <a:rPr lang="en-US" sz="2400" dirty="0" err="1" smtClean="0"/>
              <a:t>FireEye</a:t>
            </a:r>
            <a:r>
              <a:rPr lang="en-US" sz="2400" dirty="0" smtClean="0"/>
              <a:t> Mobile Threat Protection</a:t>
            </a:r>
            <a:endParaRPr lang="ru-RU" sz="2400" dirty="0"/>
          </a:p>
        </p:txBody>
      </p:sp>
      <p:sp>
        <p:nvSpPr>
          <p:cNvPr id="56" name="red dot LT"/>
          <p:cNvSpPr>
            <a:spLocks noChangeAspect="1"/>
          </p:cNvSpPr>
          <p:nvPr/>
        </p:nvSpPr>
        <p:spPr>
          <a:xfrm>
            <a:off x="3851920" y="2780928"/>
            <a:ext cx="102897" cy="10287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shade val="67500"/>
                  <a:satMod val="115000"/>
                  <a:alpha val="50000"/>
                </a:schemeClr>
              </a:gs>
              <a:gs pos="0">
                <a:schemeClr val="accent3">
                  <a:shade val="100000"/>
                  <a:satMod val="11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defTabSz="685645" fontAlgn="auto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cxnSp>
        <p:nvCxnSpPr>
          <p:cNvPr id="57" name="Straight Connector 3"/>
          <p:cNvCxnSpPr>
            <a:stCxn id="93" idx="3"/>
          </p:cNvCxnSpPr>
          <p:nvPr/>
        </p:nvCxnSpPr>
        <p:spPr>
          <a:xfrm>
            <a:off x="3871458" y="2841153"/>
            <a:ext cx="1743936" cy="592736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prstDash val="sysDash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d dot LT"/>
          <p:cNvSpPr>
            <a:spLocks noChangeAspect="1"/>
          </p:cNvSpPr>
          <p:nvPr/>
        </p:nvSpPr>
        <p:spPr>
          <a:xfrm>
            <a:off x="1748284" y="3405778"/>
            <a:ext cx="102897" cy="10287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shade val="67500"/>
                  <a:satMod val="115000"/>
                  <a:alpha val="50000"/>
                </a:schemeClr>
              </a:gs>
              <a:gs pos="0">
                <a:schemeClr val="accent3">
                  <a:shade val="100000"/>
                  <a:satMod val="11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defTabSz="685645" fontAlgn="auto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59" name="red dot LT"/>
          <p:cNvSpPr>
            <a:spLocks noChangeAspect="1"/>
          </p:cNvSpPr>
          <p:nvPr/>
        </p:nvSpPr>
        <p:spPr>
          <a:xfrm>
            <a:off x="6029415" y="3398252"/>
            <a:ext cx="102897" cy="102870"/>
          </a:xfrm>
          <a:prstGeom prst="ellipse">
            <a:avLst/>
          </a:prstGeom>
          <a:gradFill flip="none" rotWithShape="1">
            <a:gsLst>
              <a:gs pos="88000">
                <a:schemeClr val="accent5">
                  <a:shade val="67500"/>
                  <a:satMod val="115000"/>
                  <a:alpha val="50000"/>
                </a:schemeClr>
              </a:gs>
              <a:gs pos="0">
                <a:schemeClr val="accent5">
                  <a:shade val="100000"/>
                  <a:satMod val="11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defTabSz="685645" fontAlgn="auto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60" name="red dot LT"/>
          <p:cNvSpPr>
            <a:spLocks noChangeAspect="1"/>
          </p:cNvSpPr>
          <p:nvPr/>
        </p:nvSpPr>
        <p:spPr>
          <a:xfrm>
            <a:off x="5728385" y="3784458"/>
            <a:ext cx="102897" cy="102870"/>
          </a:xfrm>
          <a:prstGeom prst="ellipse">
            <a:avLst/>
          </a:prstGeom>
          <a:gradFill flip="none" rotWithShape="1">
            <a:gsLst>
              <a:gs pos="100000">
                <a:schemeClr val="tx1">
                  <a:shade val="67500"/>
                  <a:satMod val="115000"/>
                  <a:alpha val="50000"/>
                </a:schemeClr>
              </a:gs>
              <a:gs pos="0">
                <a:schemeClr val="tx1">
                  <a:shade val="100000"/>
                  <a:satMod val="11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defTabSz="685645" fontAlgn="auto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61" name="red dot LT"/>
          <p:cNvSpPr>
            <a:spLocks noChangeAspect="1"/>
          </p:cNvSpPr>
          <p:nvPr/>
        </p:nvSpPr>
        <p:spPr>
          <a:xfrm>
            <a:off x="5454643" y="2881142"/>
            <a:ext cx="102897" cy="102870"/>
          </a:xfrm>
          <a:prstGeom prst="ellipse">
            <a:avLst/>
          </a:prstGeom>
          <a:gradFill flip="none" rotWithShape="1">
            <a:gsLst>
              <a:gs pos="100000">
                <a:schemeClr val="tx1">
                  <a:shade val="67500"/>
                  <a:satMod val="115000"/>
                  <a:alpha val="50000"/>
                </a:schemeClr>
              </a:gs>
              <a:gs pos="0">
                <a:schemeClr val="tx1">
                  <a:shade val="100000"/>
                  <a:satMod val="11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defTabSz="685645" fontAlgn="auto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62" name="red dot LT"/>
          <p:cNvSpPr>
            <a:spLocks noChangeAspect="1"/>
          </p:cNvSpPr>
          <p:nvPr/>
        </p:nvSpPr>
        <p:spPr>
          <a:xfrm>
            <a:off x="6026724" y="2855037"/>
            <a:ext cx="102897" cy="102870"/>
          </a:xfrm>
          <a:prstGeom prst="ellipse">
            <a:avLst/>
          </a:prstGeom>
          <a:gradFill flip="none" rotWithShape="1">
            <a:gsLst>
              <a:gs pos="100000">
                <a:schemeClr val="tx1">
                  <a:shade val="67500"/>
                  <a:satMod val="115000"/>
                  <a:alpha val="50000"/>
                </a:schemeClr>
              </a:gs>
              <a:gs pos="0">
                <a:schemeClr val="tx1">
                  <a:shade val="100000"/>
                  <a:satMod val="11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defTabSz="685645" fontAlgn="auto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63" name="red dot LT"/>
          <p:cNvSpPr>
            <a:spLocks noChangeAspect="1"/>
          </p:cNvSpPr>
          <p:nvPr/>
        </p:nvSpPr>
        <p:spPr>
          <a:xfrm>
            <a:off x="5729432" y="2855037"/>
            <a:ext cx="102897" cy="102870"/>
          </a:xfrm>
          <a:prstGeom prst="ellipse">
            <a:avLst/>
          </a:prstGeom>
          <a:gradFill flip="none" rotWithShape="1">
            <a:gsLst>
              <a:gs pos="100000">
                <a:schemeClr val="tx1">
                  <a:shade val="67500"/>
                  <a:satMod val="115000"/>
                  <a:alpha val="50000"/>
                </a:schemeClr>
              </a:gs>
              <a:gs pos="0">
                <a:schemeClr val="tx1">
                  <a:shade val="100000"/>
                  <a:satMod val="11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defTabSz="685645" fontAlgn="auto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cxnSp>
        <p:nvCxnSpPr>
          <p:cNvPr id="64" name="Straight Connector 11"/>
          <p:cNvCxnSpPr/>
          <p:nvPr/>
        </p:nvCxnSpPr>
        <p:spPr>
          <a:xfrm flipV="1">
            <a:off x="1708555" y="2816707"/>
            <a:ext cx="997096" cy="650894"/>
          </a:xfrm>
          <a:prstGeom prst="bentConnector3">
            <a:avLst>
              <a:gd name="adj1" fmla="val 54590"/>
            </a:avLst>
          </a:prstGeom>
          <a:ln w="22225">
            <a:solidFill>
              <a:schemeClr val="bg1"/>
            </a:solidFill>
            <a:prstDash val="sysDash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2"/>
          <p:cNvCxnSpPr/>
          <p:nvPr/>
        </p:nvCxnSpPr>
        <p:spPr>
          <a:xfrm>
            <a:off x="5116643" y="2474224"/>
            <a:ext cx="316880" cy="380819"/>
          </a:xfrm>
          <a:prstGeom prst="line">
            <a:avLst/>
          </a:prstGeom>
          <a:ln w="22225">
            <a:solidFill>
              <a:schemeClr val="tx1"/>
            </a:solidFill>
            <a:prstDash val="sysDash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3"/>
          <p:cNvCxnSpPr/>
          <p:nvPr/>
        </p:nvCxnSpPr>
        <p:spPr>
          <a:xfrm flipH="1">
            <a:off x="6146250" y="2476850"/>
            <a:ext cx="348687" cy="378193"/>
          </a:xfrm>
          <a:prstGeom prst="line">
            <a:avLst/>
          </a:prstGeom>
          <a:ln w="22225">
            <a:solidFill>
              <a:schemeClr val="tx1"/>
            </a:solidFill>
            <a:prstDash val="sysDash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4"/>
          <p:cNvCxnSpPr/>
          <p:nvPr/>
        </p:nvCxnSpPr>
        <p:spPr>
          <a:xfrm>
            <a:off x="5782718" y="2508236"/>
            <a:ext cx="8067" cy="308471"/>
          </a:xfrm>
          <a:prstGeom prst="line">
            <a:avLst/>
          </a:prstGeom>
          <a:ln w="22225">
            <a:solidFill>
              <a:schemeClr val="tx1"/>
            </a:solidFill>
            <a:prstDash val="sysDash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18"/>
          <p:cNvGrpSpPr/>
          <p:nvPr/>
        </p:nvGrpSpPr>
        <p:grpSpPr>
          <a:xfrm>
            <a:off x="5343702" y="1749948"/>
            <a:ext cx="900752" cy="735191"/>
            <a:chOff x="6155555" y="1620449"/>
            <a:chExt cx="1200690" cy="980255"/>
          </a:xfrm>
        </p:grpSpPr>
        <p:sp>
          <p:nvSpPr>
            <p:cNvPr id="69" name="Oval 19"/>
            <p:cNvSpPr/>
            <p:nvPr/>
          </p:nvSpPr>
          <p:spPr>
            <a:xfrm>
              <a:off x="6413830" y="1946867"/>
              <a:ext cx="653837" cy="653837"/>
            </a:xfrm>
            <a:prstGeom prst="ellipse">
              <a:avLst/>
            </a:prstGeom>
            <a:noFill/>
            <a:ln w="76200">
              <a:solidFill>
                <a:srgbClr val="FFD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5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55555" y="1620449"/>
              <a:ext cx="120069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4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cs typeface="Arial" panose="020B0604020202020204" pitchFamily="34" charset="0"/>
                </a:rPr>
                <a:t>Risky</a:t>
              </a:r>
            </a:p>
          </p:txBody>
        </p:sp>
      </p:grpSp>
      <p:grpSp>
        <p:nvGrpSpPr>
          <p:cNvPr id="71" name="Group 21"/>
          <p:cNvGrpSpPr/>
          <p:nvPr/>
        </p:nvGrpSpPr>
        <p:grpSpPr>
          <a:xfrm>
            <a:off x="6146243" y="1765850"/>
            <a:ext cx="900752" cy="735191"/>
            <a:chOff x="7360642" y="1620449"/>
            <a:chExt cx="1200690" cy="980255"/>
          </a:xfrm>
        </p:grpSpPr>
        <p:sp>
          <p:nvSpPr>
            <p:cNvPr id="72" name="Oval 22"/>
            <p:cNvSpPr/>
            <p:nvPr/>
          </p:nvSpPr>
          <p:spPr>
            <a:xfrm>
              <a:off x="7634068" y="1946867"/>
              <a:ext cx="653837" cy="653837"/>
            </a:xfrm>
            <a:prstGeom prst="ellipse">
              <a:avLst/>
            </a:prstGeom>
            <a:noFill/>
            <a:ln w="76200">
              <a:solidFill>
                <a:srgbClr val="55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5" fontAlgn="auto"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60642" y="1620449"/>
              <a:ext cx="120069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4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cs typeface="Arial" panose="020B0604020202020204" pitchFamily="34" charset="0"/>
                </a:rPr>
                <a:t>Benign</a:t>
              </a:r>
            </a:p>
          </p:txBody>
        </p:sp>
      </p:grpSp>
      <p:cxnSp>
        <p:nvCxnSpPr>
          <p:cNvPr id="75" name="Straight Connector 25"/>
          <p:cNvCxnSpPr/>
          <p:nvPr/>
        </p:nvCxnSpPr>
        <p:spPr>
          <a:xfrm flipV="1">
            <a:off x="6176320" y="3448181"/>
            <a:ext cx="759061" cy="3656"/>
          </a:xfrm>
          <a:prstGeom prst="line">
            <a:avLst/>
          </a:prstGeom>
          <a:ln w="22225">
            <a:solidFill>
              <a:schemeClr val="accent5"/>
            </a:solidFill>
            <a:prstDash val="sysDash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26"/>
          <p:cNvGrpSpPr/>
          <p:nvPr/>
        </p:nvGrpSpPr>
        <p:grpSpPr>
          <a:xfrm>
            <a:off x="5410245" y="2904919"/>
            <a:ext cx="756548" cy="1149440"/>
            <a:chOff x="4524622" y="1797049"/>
            <a:chExt cx="2487734" cy="3314701"/>
          </a:xfrm>
        </p:grpSpPr>
        <p:pic>
          <p:nvPicPr>
            <p:cNvPr id="77" name="Picture 2" descr="C:\Users\Denise.DUARTE\Desktop\MVX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622" y="1797049"/>
              <a:ext cx="2487734" cy="3314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8" name="Group 6"/>
            <p:cNvGrpSpPr>
              <a:grpSpLocks noChangeAspect="1"/>
            </p:cNvGrpSpPr>
            <p:nvPr/>
          </p:nvGrpSpPr>
          <p:grpSpPr bwMode="auto">
            <a:xfrm>
              <a:off x="5273736" y="3364868"/>
              <a:ext cx="981850" cy="328183"/>
              <a:chOff x="2740" y="1796"/>
              <a:chExt cx="2181" cy="729"/>
            </a:xfrm>
          </p:grpSpPr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2740" y="1796"/>
                <a:ext cx="860" cy="729"/>
              </a:xfrm>
              <a:custGeom>
                <a:avLst/>
                <a:gdLst>
                  <a:gd name="T0" fmla="*/ 128 w 860"/>
                  <a:gd name="T1" fmla="*/ 0 h 729"/>
                  <a:gd name="T2" fmla="*/ 263 w 860"/>
                  <a:gd name="T3" fmla="*/ 0 h 729"/>
                  <a:gd name="T4" fmla="*/ 433 w 860"/>
                  <a:gd name="T5" fmla="*/ 510 h 729"/>
                  <a:gd name="T6" fmla="*/ 603 w 860"/>
                  <a:gd name="T7" fmla="*/ 0 h 729"/>
                  <a:gd name="T8" fmla="*/ 737 w 860"/>
                  <a:gd name="T9" fmla="*/ 0 h 729"/>
                  <a:gd name="T10" fmla="*/ 860 w 860"/>
                  <a:gd name="T11" fmla="*/ 729 h 729"/>
                  <a:gd name="T12" fmla="*/ 726 w 860"/>
                  <a:gd name="T13" fmla="*/ 729 h 729"/>
                  <a:gd name="T14" fmla="*/ 648 w 860"/>
                  <a:gd name="T15" fmla="*/ 269 h 729"/>
                  <a:gd name="T16" fmla="*/ 492 w 860"/>
                  <a:gd name="T17" fmla="*/ 729 h 729"/>
                  <a:gd name="T18" fmla="*/ 371 w 860"/>
                  <a:gd name="T19" fmla="*/ 729 h 729"/>
                  <a:gd name="T20" fmla="*/ 218 w 860"/>
                  <a:gd name="T21" fmla="*/ 269 h 729"/>
                  <a:gd name="T22" fmla="*/ 137 w 860"/>
                  <a:gd name="T23" fmla="*/ 729 h 729"/>
                  <a:gd name="T24" fmla="*/ 0 w 860"/>
                  <a:gd name="T25" fmla="*/ 729 h 729"/>
                  <a:gd name="T26" fmla="*/ 128 w 860"/>
                  <a:gd name="T27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0" h="729">
                    <a:moveTo>
                      <a:pt x="128" y="0"/>
                    </a:moveTo>
                    <a:lnTo>
                      <a:pt x="263" y="0"/>
                    </a:lnTo>
                    <a:lnTo>
                      <a:pt x="433" y="510"/>
                    </a:lnTo>
                    <a:lnTo>
                      <a:pt x="603" y="0"/>
                    </a:lnTo>
                    <a:lnTo>
                      <a:pt x="737" y="0"/>
                    </a:lnTo>
                    <a:lnTo>
                      <a:pt x="860" y="729"/>
                    </a:lnTo>
                    <a:lnTo>
                      <a:pt x="726" y="729"/>
                    </a:lnTo>
                    <a:lnTo>
                      <a:pt x="648" y="269"/>
                    </a:lnTo>
                    <a:lnTo>
                      <a:pt x="492" y="729"/>
                    </a:lnTo>
                    <a:lnTo>
                      <a:pt x="371" y="729"/>
                    </a:lnTo>
                    <a:lnTo>
                      <a:pt x="218" y="269"/>
                    </a:lnTo>
                    <a:lnTo>
                      <a:pt x="137" y="729"/>
                    </a:lnTo>
                    <a:lnTo>
                      <a:pt x="0" y="729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/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3612" y="1796"/>
                <a:ext cx="654" cy="729"/>
              </a:xfrm>
              <a:custGeom>
                <a:avLst/>
                <a:gdLst>
                  <a:gd name="T0" fmla="*/ 0 w 654"/>
                  <a:gd name="T1" fmla="*/ 0 h 729"/>
                  <a:gd name="T2" fmla="*/ 142 w 654"/>
                  <a:gd name="T3" fmla="*/ 0 h 729"/>
                  <a:gd name="T4" fmla="*/ 326 w 654"/>
                  <a:gd name="T5" fmla="*/ 519 h 729"/>
                  <a:gd name="T6" fmla="*/ 513 w 654"/>
                  <a:gd name="T7" fmla="*/ 0 h 729"/>
                  <a:gd name="T8" fmla="*/ 654 w 654"/>
                  <a:gd name="T9" fmla="*/ 0 h 729"/>
                  <a:gd name="T10" fmla="*/ 392 w 654"/>
                  <a:gd name="T11" fmla="*/ 729 h 729"/>
                  <a:gd name="T12" fmla="*/ 257 w 654"/>
                  <a:gd name="T13" fmla="*/ 729 h 729"/>
                  <a:gd name="T14" fmla="*/ 0 w 654"/>
                  <a:gd name="T15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4" h="729">
                    <a:moveTo>
                      <a:pt x="0" y="0"/>
                    </a:moveTo>
                    <a:lnTo>
                      <a:pt x="142" y="0"/>
                    </a:lnTo>
                    <a:lnTo>
                      <a:pt x="326" y="519"/>
                    </a:lnTo>
                    <a:lnTo>
                      <a:pt x="513" y="0"/>
                    </a:lnTo>
                    <a:lnTo>
                      <a:pt x="654" y="0"/>
                    </a:lnTo>
                    <a:lnTo>
                      <a:pt x="392" y="729"/>
                    </a:lnTo>
                    <a:lnTo>
                      <a:pt x="257" y="7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/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4271" y="1796"/>
                <a:ext cx="650" cy="729"/>
              </a:xfrm>
              <a:custGeom>
                <a:avLst/>
                <a:gdLst>
                  <a:gd name="T0" fmla="*/ 14 w 650"/>
                  <a:gd name="T1" fmla="*/ 0 h 729"/>
                  <a:gd name="T2" fmla="*/ 172 w 650"/>
                  <a:gd name="T3" fmla="*/ 0 h 729"/>
                  <a:gd name="T4" fmla="*/ 324 w 650"/>
                  <a:gd name="T5" fmla="*/ 236 h 729"/>
                  <a:gd name="T6" fmla="*/ 477 w 650"/>
                  <a:gd name="T7" fmla="*/ 0 h 729"/>
                  <a:gd name="T8" fmla="*/ 633 w 650"/>
                  <a:gd name="T9" fmla="*/ 0 h 729"/>
                  <a:gd name="T10" fmla="*/ 404 w 650"/>
                  <a:gd name="T11" fmla="*/ 354 h 729"/>
                  <a:gd name="T12" fmla="*/ 650 w 650"/>
                  <a:gd name="T13" fmla="*/ 729 h 729"/>
                  <a:gd name="T14" fmla="*/ 494 w 650"/>
                  <a:gd name="T15" fmla="*/ 729 h 729"/>
                  <a:gd name="T16" fmla="*/ 324 w 650"/>
                  <a:gd name="T17" fmla="*/ 474 h 729"/>
                  <a:gd name="T18" fmla="*/ 156 w 650"/>
                  <a:gd name="T19" fmla="*/ 729 h 729"/>
                  <a:gd name="T20" fmla="*/ 0 w 650"/>
                  <a:gd name="T21" fmla="*/ 729 h 729"/>
                  <a:gd name="T22" fmla="*/ 246 w 650"/>
                  <a:gd name="T23" fmla="*/ 354 h 729"/>
                  <a:gd name="T24" fmla="*/ 14 w 650"/>
                  <a:gd name="T25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0" h="729">
                    <a:moveTo>
                      <a:pt x="14" y="0"/>
                    </a:moveTo>
                    <a:lnTo>
                      <a:pt x="172" y="0"/>
                    </a:lnTo>
                    <a:lnTo>
                      <a:pt x="324" y="236"/>
                    </a:lnTo>
                    <a:lnTo>
                      <a:pt x="477" y="0"/>
                    </a:lnTo>
                    <a:lnTo>
                      <a:pt x="633" y="0"/>
                    </a:lnTo>
                    <a:lnTo>
                      <a:pt x="404" y="354"/>
                    </a:lnTo>
                    <a:lnTo>
                      <a:pt x="650" y="729"/>
                    </a:lnTo>
                    <a:lnTo>
                      <a:pt x="494" y="729"/>
                    </a:lnTo>
                    <a:lnTo>
                      <a:pt x="324" y="474"/>
                    </a:lnTo>
                    <a:lnTo>
                      <a:pt x="156" y="729"/>
                    </a:lnTo>
                    <a:lnTo>
                      <a:pt x="0" y="729"/>
                    </a:lnTo>
                    <a:lnTo>
                      <a:pt x="246" y="3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645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/>
              </a:p>
            </p:txBody>
          </p:sp>
        </p:grpSp>
      </p:grpSp>
      <p:pic>
        <p:nvPicPr>
          <p:cNvPr id="85" name="Picture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901" y="3569043"/>
            <a:ext cx="295031" cy="344006"/>
          </a:xfrm>
          <a:prstGeom prst="rect">
            <a:avLst/>
          </a:prstGeom>
        </p:spPr>
      </p:pic>
      <p:pic>
        <p:nvPicPr>
          <p:cNvPr id="86" name="Picture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756" y="3523257"/>
            <a:ext cx="380022" cy="380022"/>
          </a:xfrm>
          <a:prstGeom prst="rect">
            <a:avLst/>
          </a:prstGeom>
        </p:spPr>
      </p:pic>
      <p:grpSp>
        <p:nvGrpSpPr>
          <p:cNvPr id="87" name="Group 37"/>
          <p:cNvGrpSpPr/>
          <p:nvPr/>
        </p:nvGrpSpPr>
        <p:grpSpPr>
          <a:xfrm>
            <a:off x="7046995" y="2898500"/>
            <a:ext cx="1361816" cy="1205243"/>
            <a:chOff x="6145946" y="1749303"/>
            <a:chExt cx="2998054" cy="2998054"/>
          </a:xfrm>
        </p:grpSpPr>
        <p:grpSp>
          <p:nvGrpSpPr>
            <p:cNvPr id="88" name="Group 38"/>
            <p:cNvGrpSpPr/>
            <p:nvPr/>
          </p:nvGrpSpPr>
          <p:grpSpPr>
            <a:xfrm>
              <a:off x="6145946" y="1749303"/>
              <a:ext cx="2998054" cy="2998054"/>
              <a:chOff x="333212" y="666673"/>
              <a:chExt cx="3673062" cy="3673062"/>
            </a:xfrm>
          </p:grpSpPr>
          <p:pic>
            <p:nvPicPr>
              <p:cNvPr id="90" name="Picture 4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212" y="666673"/>
                <a:ext cx="3673062" cy="3673062"/>
              </a:xfrm>
              <a:prstGeom prst="rect">
                <a:avLst/>
              </a:prstGeom>
            </p:spPr>
          </p:pic>
          <p:sp>
            <p:nvSpPr>
              <p:cNvPr id="91" name="Rectangle 41"/>
              <p:cNvSpPr/>
              <p:nvPr/>
            </p:nvSpPr>
            <p:spPr>
              <a:xfrm>
                <a:off x="450271" y="1183409"/>
                <a:ext cx="3434774" cy="215322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9" name="Picture 39" descr="MA 2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9109" y="2161473"/>
              <a:ext cx="2808607" cy="1486463"/>
            </a:xfrm>
            <a:prstGeom prst="rect">
              <a:avLst/>
            </a:prstGeom>
          </p:spPr>
        </p:pic>
      </p:grpSp>
      <p:grpSp>
        <p:nvGrpSpPr>
          <p:cNvPr id="92" name="Group 42"/>
          <p:cNvGrpSpPr/>
          <p:nvPr/>
        </p:nvGrpSpPr>
        <p:grpSpPr>
          <a:xfrm>
            <a:off x="2770835" y="2328512"/>
            <a:ext cx="1100623" cy="1025281"/>
            <a:chOff x="364761" y="576996"/>
            <a:chExt cx="2998054" cy="2998054"/>
          </a:xfrm>
        </p:grpSpPr>
        <p:pic>
          <p:nvPicPr>
            <p:cNvPr id="93" name="Picture 4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761" y="576996"/>
              <a:ext cx="2998054" cy="2998054"/>
            </a:xfrm>
            <a:prstGeom prst="rect">
              <a:avLst/>
            </a:prstGeom>
          </p:spPr>
        </p:pic>
        <p:pic>
          <p:nvPicPr>
            <p:cNvPr id="94" name="Picture 44" descr="MSM1.pn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926" y="991818"/>
              <a:ext cx="2808606" cy="1774178"/>
            </a:xfrm>
            <a:prstGeom prst="rect">
              <a:avLst/>
            </a:prstGeom>
          </p:spPr>
        </p:pic>
      </p:grp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4426" y="2484816"/>
            <a:ext cx="1016362" cy="176146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673994" y="4183368"/>
            <a:ext cx="1309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MTP APP</a:t>
            </a:r>
            <a:endParaRPr lang="en-US" sz="1100" dirty="0"/>
          </a:p>
        </p:txBody>
      </p:sp>
      <p:sp>
        <p:nvSpPr>
          <p:cNvPr id="97" name="TextBox 96"/>
          <p:cNvSpPr txBox="1"/>
          <p:nvPr/>
        </p:nvSpPr>
        <p:spPr>
          <a:xfrm>
            <a:off x="2392715" y="1679430"/>
            <a:ext cx="1860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MTP MANAGEMENT</a:t>
            </a:r>
            <a:endParaRPr lang="en-US" sz="1100" dirty="0"/>
          </a:p>
        </p:txBody>
      </p:sp>
      <p:sp>
        <p:nvSpPr>
          <p:cNvPr id="98" name="TextBox 97"/>
          <p:cNvSpPr txBox="1"/>
          <p:nvPr/>
        </p:nvSpPr>
        <p:spPr>
          <a:xfrm>
            <a:off x="6812564" y="4050052"/>
            <a:ext cx="1860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Доступ к сервису </a:t>
            </a:r>
            <a:br>
              <a:rPr lang="ru-RU" sz="1100" dirty="0" smtClean="0"/>
            </a:br>
            <a:r>
              <a:rPr lang="en-US" sz="1100" dirty="0" smtClean="0"/>
              <a:t>MTP </a:t>
            </a:r>
            <a:r>
              <a:rPr lang="en-US" sz="1100" dirty="0" smtClean="0"/>
              <a:t>ANALYSIS</a:t>
            </a:r>
          </a:p>
        </p:txBody>
      </p:sp>
      <p:pic>
        <p:nvPicPr>
          <p:cNvPr id="99" name="Picture 4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53" y="2533217"/>
            <a:ext cx="1004554" cy="552607"/>
          </a:xfrm>
          <a:prstGeom prst="rect">
            <a:avLst/>
          </a:prstGeom>
        </p:spPr>
      </p:pic>
      <p:pic>
        <p:nvPicPr>
          <p:cNvPr id="100" name="Picture 5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814" y="2537992"/>
            <a:ext cx="648789" cy="356900"/>
          </a:xfrm>
          <a:prstGeom prst="rect">
            <a:avLst/>
          </a:prstGeom>
        </p:spPr>
      </p:pic>
      <p:pic>
        <p:nvPicPr>
          <p:cNvPr id="101" name="Picture 51" descr="FireEye-product.png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507" y="1946840"/>
            <a:ext cx="658372" cy="468046"/>
          </a:xfrm>
          <a:prstGeom prst="rect">
            <a:avLst/>
          </a:prstGeom>
        </p:spPr>
      </p:pic>
      <p:pic>
        <p:nvPicPr>
          <p:cNvPr id="102" name="Picture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8" y="2180863"/>
            <a:ext cx="295031" cy="344006"/>
          </a:xfrm>
          <a:prstGeom prst="rect">
            <a:avLst/>
          </a:prstGeom>
        </p:spPr>
      </p:pic>
      <p:pic>
        <p:nvPicPr>
          <p:cNvPr id="103" name="Picture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533" y="2135077"/>
            <a:ext cx="380022" cy="380022"/>
          </a:xfrm>
          <a:prstGeom prst="rect">
            <a:avLst/>
          </a:prstGeom>
        </p:spPr>
      </p:pic>
      <p:grpSp>
        <p:nvGrpSpPr>
          <p:cNvPr id="104" name="Group 1"/>
          <p:cNvGrpSpPr/>
          <p:nvPr/>
        </p:nvGrpSpPr>
        <p:grpSpPr>
          <a:xfrm>
            <a:off x="2705651" y="3822580"/>
            <a:ext cx="1234192" cy="680771"/>
            <a:chOff x="2465495" y="928425"/>
            <a:chExt cx="1130460" cy="557354"/>
          </a:xfrm>
        </p:grpSpPr>
        <p:sp>
          <p:nvSpPr>
            <p:cNvPr id="105" name="red dot LT"/>
            <p:cNvSpPr>
              <a:spLocks noChangeAspect="1"/>
            </p:cNvSpPr>
            <p:nvPr/>
          </p:nvSpPr>
          <p:spPr>
            <a:xfrm>
              <a:off x="2578048" y="1133416"/>
              <a:ext cx="102897" cy="102870"/>
            </a:xfrm>
            <a:prstGeom prst="ellipse">
              <a:avLst/>
            </a:prstGeom>
            <a:gradFill flip="none" rotWithShape="1">
              <a:gsLst>
                <a:gs pos="100000">
                  <a:srgbClr val="4BACC6">
                    <a:lumMod val="50000"/>
                    <a:alpha val="50000"/>
                  </a:srgbClr>
                </a:gs>
                <a:gs pos="0">
                  <a:srgbClr val="4BACC6">
                    <a:lumMod val="75000"/>
                    <a:alpha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>
              <a:noFill/>
              <a:prstDash val="solid"/>
              <a:miter lim="800000"/>
              <a:headEnd/>
              <a:tailEnd/>
            </a:ln>
            <a:effectLst>
              <a:glow rad="101600">
                <a:srgbClr val="4BACC6">
                  <a:lumMod val="60000"/>
                  <a:lumOff val="40000"/>
                  <a:alpha val="40000"/>
                </a:srgb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25" tIns="34268" rIns="68525" bIns="34268" numCol="1" anchor="t" anchorCtr="0" compatLnSpc="1">
              <a:prstTxWarp prst="textNoShape">
                <a:avLst/>
              </a:prstTxWarp>
            </a:bodyPr>
            <a:lstStyle/>
            <a:p>
              <a:pPr defTabSz="914175">
                <a:defRPr/>
              </a:pPr>
              <a:endParaRPr lang="en-US" sz="1800" kern="0" dirty="0"/>
            </a:p>
          </p:txBody>
        </p:sp>
        <p:pic>
          <p:nvPicPr>
            <p:cNvPr id="106" name="tablet"/>
            <p:cNvPicPr>
              <a:picLocks noChangeAspect="1"/>
            </p:cNvPicPr>
            <p:nvPr/>
          </p:nvPicPr>
          <p:blipFill>
            <a:blip r:embed="rId1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5495" y="928425"/>
              <a:ext cx="1130460" cy="557354"/>
            </a:xfrm>
            <a:prstGeom prst="rect">
              <a:avLst/>
            </a:prstGeom>
          </p:spPr>
        </p:pic>
        <p:pic>
          <p:nvPicPr>
            <p:cNvPr id="107" name="Picture 56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5178" y="991810"/>
              <a:ext cx="381659" cy="381659"/>
            </a:xfrm>
            <a:prstGeom prst="rect">
              <a:avLst/>
            </a:prstGeom>
          </p:spPr>
        </p:pic>
        <p:pic>
          <p:nvPicPr>
            <p:cNvPr id="108" name="Picture 57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0986" y="1014396"/>
              <a:ext cx="354661" cy="354661"/>
            </a:xfrm>
            <a:prstGeom prst="rect">
              <a:avLst/>
            </a:prstGeom>
          </p:spPr>
        </p:pic>
      </p:grpSp>
      <p:sp>
        <p:nvSpPr>
          <p:cNvPr id="109" name="TextBox 108"/>
          <p:cNvSpPr txBox="1"/>
          <p:nvPr/>
        </p:nvSpPr>
        <p:spPr>
          <a:xfrm>
            <a:off x="2675096" y="5000060"/>
            <a:ext cx="1162265" cy="258512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algn="ctr" defTabSz="457082">
              <a:lnSpc>
                <a:spcPct val="90000"/>
              </a:lnSpc>
              <a:spcAft>
                <a:spcPts val="600"/>
              </a:spcAft>
            </a:pPr>
            <a:r>
              <a:rPr lang="ru-RU" sz="1200" b="1" spc="-50" dirty="0" smtClean="0"/>
              <a:t>РЕАГИРОВАНИЕ</a:t>
            </a:r>
            <a:endParaRPr lang="en-US" sz="1200" b="1" spc="-50" dirty="0"/>
          </a:p>
        </p:txBody>
      </p:sp>
      <p:sp>
        <p:nvSpPr>
          <p:cNvPr id="110" name="TextBox 109"/>
          <p:cNvSpPr txBox="1"/>
          <p:nvPr/>
        </p:nvSpPr>
        <p:spPr>
          <a:xfrm>
            <a:off x="752906" y="4618373"/>
            <a:ext cx="1137579" cy="258512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algn="ctr" defTabSz="457082">
              <a:lnSpc>
                <a:spcPct val="90000"/>
              </a:lnSpc>
              <a:spcAft>
                <a:spcPts val="600"/>
              </a:spcAft>
            </a:pPr>
            <a:r>
              <a:rPr lang="ru-RU" sz="1200" b="1" spc="-50" dirty="0" smtClean="0"/>
              <a:t>ОБНАРУЖЕНИЕ</a:t>
            </a:r>
            <a:endParaRPr lang="en-US" sz="1200" b="1" spc="-50" dirty="0"/>
          </a:p>
        </p:txBody>
      </p:sp>
      <p:sp>
        <p:nvSpPr>
          <p:cNvPr id="111" name="TextBox 110"/>
          <p:cNvSpPr txBox="1"/>
          <p:nvPr/>
        </p:nvSpPr>
        <p:spPr>
          <a:xfrm>
            <a:off x="4969945" y="4067817"/>
            <a:ext cx="1645090" cy="258512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algn="ctr" defTabSz="457082">
              <a:lnSpc>
                <a:spcPct val="90000"/>
              </a:lnSpc>
              <a:spcAft>
                <a:spcPts val="600"/>
              </a:spcAft>
            </a:pPr>
            <a:r>
              <a:rPr lang="ru-RU" sz="1200" b="1" spc="-50" dirty="0" smtClean="0"/>
              <a:t>АНАЛИЗ ПРИЛОЖЕНИЙ</a:t>
            </a:r>
            <a:endParaRPr lang="en-US" sz="1200" b="1" spc="-50" dirty="0"/>
          </a:p>
        </p:txBody>
      </p:sp>
      <p:sp>
        <p:nvSpPr>
          <p:cNvPr id="112" name="TextBox 111"/>
          <p:cNvSpPr txBox="1"/>
          <p:nvPr/>
        </p:nvSpPr>
        <p:spPr>
          <a:xfrm>
            <a:off x="2333732" y="4533725"/>
            <a:ext cx="1860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MOBILE DEVICE MANAGEMENT</a:t>
            </a:r>
            <a:endParaRPr lang="en-US" sz="1100" dirty="0"/>
          </a:p>
        </p:txBody>
      </p:sp>
      <p:cxnSp>
        <p:nvCxnSpPr>
          <p:cNvPr id="113" name="Straight Connector 11"/>
          <p:cNvCxnSpPr>
            <a:endCxn id="106" idx="1"/>
          </p:cNvCxnSpPr>
          <p:nvPr/>
        </p:nvCxnSpPr>
        <p:spPr>
          <a:xfrm>
            <a:off x="1783054" y="3468940"/>
            <a:ext cx="922597" cy="694026"/>
          </a:xfrm>
          <a:prstGeom prst="bentConnector3">
            <a:avLst>
              <a:gd name="adj1" fmla="val 51240"/>
            </a:avLst>
          </a:prstGeom>
          <a:ln w="22225">
            <a:solidFill>
              <a:schemeClr val="bg1"/>
            </a:solidFill>
            <a:prstDash val="sysDash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3"/>
          <p:cNvCxnSpPr>
            <a:endCxn id="106" idx="0"/>
          </p:cNvCxnSpPr>
          <p:nvPr/>
        </p:nvCxnSpPr>
        <p:spPr>
          <a:xfrm>
            <a:off x="3322747" y="3207738"/>
            <a:ext cx="0" cy="614842"/>
          </a:xfrm>
          <a:prstGeom prst="straightConnector1">
            <a:avLst/>
          </a:prstGeom>
          <a:ln w="22225">
            <a:solidFill>
              <a:schemeClr val="bg1"/>
            </a:solidFill>
            <a:prstDash val="sysDash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7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534" y="1784017"/>
            <a:ext cx="758284" cy="663887"/>
          </a:xfrm>
          <a:prstGeom prst="rect">
            <a:avLst/>
          </a:prstGeom>
        </p:spPr>
      </p:pic>
      <p:sp>
        <p:nvSpPr>
          <p:cNvPr id="119" name="Oval 75"/>
          <p:cNvSpPr/>
          <p:nvPr/>
        </p:nvSpPr>
        <p:spPr>
          <a:xfrm>
            <a:off x="4810530" y="1989122"/>
            <a:ext cx="490505" cy="4903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45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571476" y="1747310"/>
            <a:ext cx="900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45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/>
                <a:cs typeface="Arial"/>
              </a:rPr>
              <a:t>Malicious</a:t>
            </a:r>
          </a:p>
        </p:txBody>
      </p:sp>
    </p:spTree>
    <p:extLst>
      <p:ext uri="{BB962C8B-B14F-4D97-AF65-F5344CB8AC3E}">
        <p14:creationId xmlns:p14="http://schemas.microsoft.com/office/powerpoint/2010/main" val="18898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Консоль управления </a:t>
            </a:r>
            <a:r>
              <a:rPr lang="en-US" sz="2400" dirty="0" err="1" smtClean="0"/>
              <a:t>FireEye</a:t>
            </a:r>
            <a:r>
              <a:rPr lang="en-US" sz="2400" dirty="0" smtClean="0"/>
              <a:t> MTP</a:t>
            </a:r>
            <a:endParaRPr lang="ru-RU" sz="2400" dirty="0"/>
          </a:p>
        </p:txBody>
      </p:sp>
      <p:grpSp>
        <p:nvGrpSpPr>
          <p:cNvPr id="121" name="Group 9"/>
          <p:cNvGrpSpPr/>
          <p:nvPr/>
        </p:nvGrpSpPr>
        <p:grpSpPr>
          <a:xfrm>
            <a:off x="5695298" y="1340768"/>
            <a:ext cx="2998054" cy="2998054"/>
            <a:chOff x="5695298" y="579305"/>
            <a:chExt cx="2998054" cy="2998054"/>
          </a:xfrm>
        </p:grpSpPr>
        <p:grpSp>
          <p:nvGrpSpPr>
            <p:cNvPr id="122" name="Group 55"/>
            <p:cNvGrpSpPr/>
            <p:nvPr/>
          </p:nvGrpSpPr>
          <p:grpSpPr>
            <a:xfrm>
              <a:off x="5695298" y="579305"/>
              <a:ext cx="2998054" cy="2998054"/>
              <a:chOff x="333212" y="666673"/>
              <a:chExt cx="3673062" cy="3673062"/>
            </a:xfrm>
          </p:grpSpPr>
          <p:pic>
            <p:nvPicPr>
              <p:cNvPr id="124" name="Picture 5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3212" y="666673"/>
                <a:ext cx="3673062" cy="3673062"/>
              </a:xfrm>
              <a:prstGeom prst="rect">
                <a:avLst/>
              </a:prstGeom>
            </p:spPr>
          </p:pic>
          <p:sp>
            <p:nvSpPr>
              <p:cNvPr id="125" name="Rectangle 58"/>
              <p:cNvSpPr/>
              <p:nvPr/>
            </p:nvSpPr>
            <p:spPr>
              <a:xfrm>
                <a:off x="450271" y="1183409"/>
                <a:ext cx="3434774" cy="215322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3" name="Picture 8" descr="MSM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137" y="987534"/>
              <a:ext cx="2806332" cy="1751516"/>
            </a:xfrm>
            <a:prstGeom prst="rect">
              <a:avLst/>
            </a:prstGeom>
          </p:spPr>
        </p:pic>
      </p:grpSp>
      <p:grpSp>
        <p:nvGrpSpPr>
          <p:cNvPr id="126" name="Group 5"/>
          <p:cNvGrpSpPr/>
          <p:nvPr/>
        </p:nvGrpSpPr>
        <p:grpSpPr>
          <a:xfrm>
            <a:off x="364761" y="1338458"/>
            <a:ext cx="2998054" cy="2998054"/>
            <a:chOff x="364761" y="576996"/>
            <a:chExt cx="2998054" cy="2998054"/>
          </a:xfrm>
        </p:grpSpPr>
        <p:grpSp>
          <p:nvGrpSpPr>
            <p:cNvPr id="127" name="Group 50"/>
            <p:cNvGrpSpPr/>
            <p:nvPr/>
          </p:nvGrpSpPr>
          <p:grpSpPr>
            <a:xfrm>
              <a:off x="364761" y="576996"/>
              <a:ext cx="2998054" cy="2998054"/>
              <a:chOff x="333212" y="666673"/>
              <a:chExt cx="3673062" cy="3673062"/>
            </a:xfrm>
          </p:grpSpPr>
          <p:pic>
            <p:nvPicPr>
              <p:cNvPr id="129" name="Picture 5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3212" y="666673"/>
                <a:ext cx="3673062" cy="3673062"/>
              </a:xfrm>
              <a:prstGeom prst="rect">
                <a:avLst/>
              </a:prstGeom>
            </p:spPr>
          </p:pic>
          <p:sp>
            <p:nvSpPr>
              <p:cNvPr id="130" name="Rectangle 52"/>
              <p:cNvSpPr/>
              <p:nvPr/>
            </p:nvSpPr>
            <p:spPr>
              <a:xfrm>
                <a:off x="450271" y="1183409"/>
                <a:ext cx="3434774" cy="215322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Picture 2" descr="MSM1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15"/>
            <a:stretch/>
          </p:blipFill>
          <p:spPr>
            <a:xfrm>
              <a:off x="457926" y="991818"/>
              <a:ext cx="2808606" cy="1774178"/>
            </a:xfrm>
            <a:prstGeom prst="rect">
              <a:avLst/>
            </a:prstGeom>
          </p:spPr>
        </p:pic>
      </p:grpSp>
      <p:grpSp>
        <p:nvGrpSpPr>
          <p:cNvPr id="131" name="Group 10"/>
          <p:cNvGrpSpPr/>
          <p:nvPr/>
        </p:nvGrpSpPr>
        <p:grpSpPr>
          <a:xfrm>
            <a:off x="3028298" y="2229766"/>
            <a:ext cx="2998054" cy="2998054"/>
            <a:chOff x="3028298" y="1468303"/>
            <a:chExt cx="2998054" cy="2998054"/>
          </a:xfrm>
        </p:grpSpPr>
        <p:grpSp>
          <p:nvGrpSpPr>
            <p:cNvPr id="132" name="Group 60"/>
            <p:cNvGrpSpPr/>
            <p:nvPr/>
          </p:nvGrpSpPr>
          <p:grpSpPr>
            <a:xfrm>
              <a:off x="3028298" y="1468303"/>
              <a:ext cx="2998054" cy="2998054"/>
              <a:chOff x="333212" y="666673"/>
              <a:chExt cx="3673062" cy="3673062"/>
            </a:xfrm>
          </p:grpSpPr>
          <p:pic>
            <p:nvPicPr>
              <p:cNvPr id="134" name="Picture 6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3212" y="666673"/>
                <a:ext cx="3673062" cy="3673062"/>
              </a:xfrm>
              <a:prstGeom prst="rect">
                <a:avLst/>
              </a:prstGeom>
            </p:spPr>
          </p:pic>
          <p:sp>
            <p:nvSpPr>
              <p:cNvPr id="135" name="Rectangle 63"/>
              <p:cNvSpPr/>
              <p:nvPr/>
            </p:nvSpPr>
            <p:spPr>
              <a:xfrm>
                <a:off x="450271" y="1183409"/>
                <a:ext cx="3434774" cy="215322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3" name="Picture 7" descr="MSM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391" y="1888473"/>
              <a:ext cx="2809058" cy="1753218"/>
            </a:xfrm>
            <a:prstGeom prst="rect">
              <a:avLst/>
            </a:prstGeom>
          </p:spPr>
        </p:pic>
      </p:grpSp>
      <p:grpSp>
        <p:nvGrpSpPr>
          <p:cNvPr id="136" name="Group 19"/>
          <p:cNvGrpSpPr/>
          <p:nvPr/>
        </p:nvGrpSpPr>
        <p:grpSpPr>
          <a:xfrm>
            <a:off x="761748" y="5058240"/>
            <a:ext cx="2425338" cy="587042"/>
            <a:chOff x="265270" y="4198085"/>
            <a:chExt cx="2425338" cy="587042"/>
          </a:xfrm>
        </p:grpSpPr>
        <p:sp>
          <p:nvSpPr>
            <p:cNvPr id="137" name="Rounded Rectangle 20"/>
            <p:cNvSpPr/>
            <p:nvPr/>
          </p:nvSpPr>
          <p:spPr>
            <a:xfrm>
              <a:off x="642878" y="4398859"/>
              <a:ext cx="1516122" cy="273321"/>
            </a:xfrm>
            <a:prstGeom prst="roundRect">
              <a:avLst>
                <a:gd name="adj" fmla="val 1118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  <a:gs pos="8000">
                  <a:schemeClr val="tx2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contourClr>
                <a:schemeClr val="dk1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grpSp>
          <p:nvGrpSpPr>
            <p:cNvPr id="138" name="Group 21"/>
            <p:cNvGrpSpPr/>
            <p:nvPr/>
          </p:nvGrpSpPr>
          <p:grpSpPr>
            <a:xfrm>
              <a:off x="265270" y="4198085"/>
              <a:ext cx="2425338" cy="587042"/>
              <a:chOff x="265270" y="4405902"/>
              <a:chExt cx="2425338" cy="58704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015624" y="4587609"/>
                <a:ext cx="167498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dirty="0" smtClean="0">
                    <a:solidFill>
                      <a:srgbClr val="FFFFFF"/>
                    </a:solidFill>
                  </a:rPr>
                  <a:t>Отчеты</a:t>
                </a:r>
                <a:endParaRPr lang="en-US" sz="13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40" name="Group 34"/>
              <p:cNvGrpSpPr/>
              <p:nvPr/>
            </p:nvGrpSpPr>
            <p:grpSpPr>
              <a:xfrm>
                <a:off x="265270" y="4405902"/>
                <a:ext cx="620766" cy="587042"/>
                <a:chOff x="905" y="1478932"/>
                <a:chExt cx="1657765" cy="1567438"/>
              </a:xfrm>
            </p:grpSpPr>
            <p:pic>
              <p:nvPicPr>
                <p:cNvPr id="141" name="Picture 35" descr="200235995-001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277" y="1644978"/>
                  <a:ext cx="1401393" cy="1401392"/>
                </a:xfrm>
                <a:prstGeom prst="rect">
                  <a:avLst/>
                </a:prstGeom>
              </p:spPr>
            </p:pic>
            <p:pic>
              <p:nvPicPr>
                <p:cNvPr id="142" name="Picture 36" descr="FireEye-product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7478" y="1921320"/>
                  <a:ext cx="252204" cy="146261"/>
                </a:xfrm>
                <a:prstGeom prst="rect">
                  <a:avLst/>
                </a:prstGeom>
              </p:spPr>
            </p:pic>
            <p:pic>
              <p:nvPicPr>
                <p:cNvPr id="143" name="Picture 37" descr="FireEye-product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7024" y="2304638"/>
                  <a:ext cx="252204" cy="146261"/>
                </a:xfrm>
                <a:prstGeom prst="rect">
                  <a:avLst/>
                </a:prstGeom>
              </p:spPr>
            </p:pic>
            <p:pic>
              <p:nvPicPr>
                <p:cNvPr id="144" name="Picture 38" descr="FireEye-product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5" y="1478932"/>
                  <a:ext cx="252203" cy="146261"/>
                </a:xfrm>
                <a:prstGeom prst="rect">
                  <a:avLst/>
                </a:prstGeom>
              </p:spPr>
            </p:pic>
            <p:pic>
              <p:nvPicPr>
                <p:cNvPr id="145" name="Picture 39" descr="FireEye-product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972" y="1969969"/>
                  <a:ext cx="252204" cy="14626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46" name="Group 40"/>
          <p:cNvGrpSpPr/>
          <p:nvPr/>
        </p:nvGrpSpPr>
        <p:grpSpPr>
          <a:xfrm>
            <a:off x="6005426" y="4793512"/>
            <a:ext cx="3031069" cy="1006822"/>
            <a:chOff x="6395136" y="4249841"/>
            <a:chExt cx="2741320" cy="626739"/>
          </a:xfrm>
        </p:grpSpPr>
        <p:sp>
          <p:nvSpPr>
            <p:cNvPr id="147" name="Rounded Rectangle 41"/>
            <p:cNvSpPr/>
            <p:nvPr/>
          </p:nvSpPr>
          <p:spPr>
            <a:xfrm>
              <a:off x="6806046" y="4397705"/>
              <a:ext cx="2020454" cy="273321"/>
            </a:xfrm>
            <a:prstGeom prst="roundRect">
              <a:avLst>
                <a:gd name="adj" fmla="val 1118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  <a:gs pos="8000">
                  <a:schemeClr val="tx2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contourClr>
                <a:schemeClr val="dk1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grpSp>
          <p:nvGrpSpPr>
            <p:cNvPr id="148" name="Group 42"/>
            <p:cNvGrpSpPr/>
            <p:nvPr/>
          </p:nvGrpSpPr>
          <p:grpSpPr>
            <a:xfrm>
              <a:off x="6395136" y="4249841"/>
              <a:ext cx="2741320" cy="626739"/>
              <a:chOff x="6689545" y="4457657"/>
              <a:chExt cx="2741320" cy="626739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7273359" y="4591953"/>
                <a:ext cx="215750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dirty="0" smtClean="0">
                    <a:solidFill>
                      <a:srgbClr val="FFFFFF"/>
                    </a:solidFill>
                  </a:rPr>
                  <a:t>Информация по пользователям</a:t>
                </a:r>
                <a:endParaRPr lang="en-US" sz="13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50" name="Picture 44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689545" y="4457657"/>
                <a:ext cx="770149" cy="553257"/>
              </a:xfrm>
              <a:prstGeom prst="rect">
                <a:avLst/>
              </a:prstGeom>
            </p:spPr>
          </p:pic>
        </p:grpSp>
      </p:grpSp>
      <p:grpSp>
        <p:nvGrpSpPr>
          <p:cNvPr id="151" name="Group 45"/>
          <p:cNvGrpSpPr/>
          <p:nvPr/>
        </p:nvGrpSpPr>
        <p:grpSpPr>
          <a:xfrm>
            <a:off x="3217718" y="5107312"/>
            <a:ext cx="2788885" cy="1750687"/>
            <a:chOff x="3723809" y="4247157"/>
            <a:chExt cx="1624045" cy="1040484"/>
          </a:xfrm>
        </p:grpSpPr>
        <p:sp>
          <p:nvSpPr>
            <p:cNvPr id="152" name="Rounded Rectangle 46"/>
            <p:cNvSpPr/>
            <p:nvPr/>
          </p:nvSpPr>
          <p:spPr>
            <a:xfrm>
              <a:off x="3831732" y="4401169"/>
              <a:ext cx="1516122" cy="273321"/>
            </a:xfrm>
            <a:prstGeom prst="roundRect">
              <a:avLst>
                <a:gd name="adj" fmla="val 11188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  <a:gs pos="8000">
                  <a:schemeClr val="tx2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contourClr>
                <a:schemeClr val="dk1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  <p:grpSp>
          <p:nvGrpSpPr>
            <p:cNvPr id="153" name="Group 47"/>
            <p:cNvGrpSpPr/>
            <p:nvPr/>
          </p:nvGrpSpPr>
          <p:grpSpPr>
            <a:xfrm>
              <a:off x="3723809" y="4247157"/>
              <a:ext cx="1558236" cy="1040484"/>
              <a:chOff x="3481343" y="4454971"/>
              <a:chExt cx="1558236" cy="1040484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4045448" y="4602903"/>
                <a:ext cx="99413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dirty="0" smtClean="0">
                    <a:solidFill>
                      <a:srgbClr val="FFFFFF"/>
                    </a:solidFill>
                  </a:rPr>
                  <a:t>Информация по приложениям</a:t>
                </a:r>
                <a:endParaRPr lang="en-US" sz="13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55" name="Picture 4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481343" y="4454971"/>
                <a:ext cx="554670" cy="6335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31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Почему </a:t>
            </a:r>
            <a:r>
              <a:rPr lang="en-US" sz="2400" dirty="0" smtClean="0"/>
              <a:t>FireEye?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Имеет минимальное количество ложных срабатываний в процессе функционирования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Выполняет анализ не только исполняемых файлов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MS Office</a:t>
            </a:r>
            <a:r>
              <a:rPr lang="ru-RU" dirty="0" smtClean="0"/>
              <a:t>, но и других (более 30 типов файлов, включая графические, аудио, видео)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Выполняется анализ веб-сессии целиком, а не отдельного файла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Обладает специализированым гипервизором для анализа угроз и позволяет обнаруживать неизвестные угрозы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Обеспечивает </a:t>
            </a:r>
            <a:r>
              <a:rPr lang="ru-RU" b="1" dirty="0" smtClean="0"/>
              <a:t>близкое к реальному времени </a:t>
            </a:r>
            <a:r>
              <a:rPr lang="ru-RU" dirty="0" smtClean="0"/>
              <a:t>скорость анализа (не более 5 мин)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Позволяет блокировать вредоносную активность на каждой стадии атаки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4104456"/>
          </a:xfrm>
        </p:spPr>
        <p:txBody>
          <a:bodyPr>
            <a:noAutofit/>
          </a:bodyPr>
          <a:lstStyle/>
          <a:p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/>
              <a:t>117105, г. Москва, ул. </a:t>
            </a:r>
            <a:r>
              <a:rPr lang="ru-RU" sz="1400" b="0" dirty="0" err="1"/>
              <a:t>Нагатинская</a:t>
            </a:r>
            <a:r>
              <a:rPr lang="ru-RU" sz="1400" b="0" dirty="0"/>
              <a:t>,</a:t>
            </a:r>
            <a:r>
              <a:rPr lang="en-US" sz="1400" b="0" dirty="0"/>
              <a:t> </a:t>
            </a:r>
            <a:r>
              <a:rPr lang="ru-RU" sz="1400" b="0" dirty="0"/>
              <a:t>д. </a:t>
            </a:r>
            <a:r>
              <a:rPr lang="ru-RU" sz="1400" b="0" dirty="0" smtClean="0"/>
              <a:t>1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ru-RU" sz="1400" b="0" dirty="0"/>
              <a:t>Телефон: +7 (495) 980-67-76</a:t>
            </a:r>
            <a:br>
              <a:rPr lang="ru-RU" sz="1400" b="0" dirty="0"/>
            </a:br>
            <a:r>
              <a:rPr lang="ru-RU" sz="1400" b="0" dirty="0"/>
              <a:t>Факс: +7 (495) 980-67-75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/>
              <a:t>http://www.DialogNauka.ru</a:t>
            </a:r>
            <a:br>
              <a:rPr lang="ru-RU" sz="1400" b="0" dirty="0"/>
            </a:br>
            <a:r>
              <a:rPr lang="ru-RU" sz="1400" b="0" dirty="0"/>
              <a:t>e-</a:t>
            </a:r>
            <a:r>
              <a:rPr lang="ru-RU" sz="1400" b="0" dirty="0" err="1"/>
              <a:t>mail</a:t>
            </a:r>
            <a:r>
              <a:rPr lang="ru-RU" sz="1400" b="0" dirty="0"/>
              <a:t>:</a:t>
            </a:r>
            <a:r>
              <a:rPr lang="en-US" sz="1400" b="0" dirty="0"/>
              <a:t> </a:t>
            </a:r>
            <a:r>
              <a:rPr lang="en-US" sz="1400" b="0" dirty="0" smtClean="0"/>
              <a:t>vas</a:t>
            </a:r>
            <a:r>
              <a:rPr lang="ru-RU" sz="1400" b="0" dirty="0" smtClean="0"/>
              <a:t>@DialogNauka.ru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25389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Особенности </a:t>
            </a:r>
            <a:r>
              <a:rPr lang="ru-RU" sz="2400" dirty="0" smtClean="0"/>
              <a:t>целенаправленных атак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196753"/>
            <a:ext cx="8496944" cy="4248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Целенаправленные </a:t>
            </a:r>
            <a:r>
              <a:rPr lang="ru-RU" sz="1600" dirty="0"/>
              <a:t>атаки (также их называют угрозами </a:t>
            </a:r>
            <a:r>
              <a:rPr lang="en-US" sz="1600" dirty="0"/>
              <a:t>APT </a:t>
            </a:r>
            <a:r>
              <a:rPr lang="ru-RU" sz="1600" dirty="0"/>
              <a:t>– </a:t>
            </a:r>
            <a:r>
              <a:rPr lang="en-US" sz="1600" dirty="0"/>
              <a:t>Advanced Persistent Threat</a:t>
            </a:r>
            <a:r>
              <a:rPr lang="ru-RU" sz="1600" dirty="0"/>
              <a:t>, </a:t>
            </a:r>
            <a:r>
              <a:rPr lang="ru-RU" sz="1600" dirty="0" err="1"/>
              <a:t>таргетированные</a:t>
            </a:r>
            <a:r>
              <a:rPr lang="ru-RU" sz="1600" dirty="0"/>
              <a:t> атаки, угрозы «нулевого дня» и т.д</a:t>
            </a:r>
            <a:r>
              <a:rPr lang="ru-RU" sz="1600" dirty="0" smtClean="0"/>
              <a:t>.) являются одним из наиболее опасных видов угроз информационной безопасности</a:t>
            </a:r>
            <a:endParaRPr lang="ru-RU" sz="1700" dirty="0"/>
          </a:p>
          <a:p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Особенности целенаправленных атак: </a:t>
            </a:r>
            <a:endParaRPr lang="ru-RU" sz="1700" dirty="0"/>
          </a:p>
          <a:p>
            <a:pPr lvl="0"/>
            <a:r>
              <a:rPr lang="ru-RU" sz="1600" dirty="0"/>
              <a:t>продолжительность атаки в течение длительного времени. Некоторые виды уже обнаруженных целенаправленных продолжались на протяжении нескольких лет;</a:t>
            </a:r>
          </a:p>
          <a:p>
            <a:pPr lvl="0"/>
            <a:r>
              <a:rPr lang="ru-RU" sz="1600" dirty="0"/>
              <a:t>высокий уровень мотивации и квалификации злоумышленника;</a:t>
            </a:r>
          </a:p>
          <a:p>
            <a:pPr lvl="0"/>
            <a:r>
              <a:rPr lang="ru-RU" sz="1600" dirty="0"/>
              <a:t>возможность обхода существующих средств защиты информации, например, за счет использования ранее неизвестных уязвимостей в ПО и скрытых каналов управления.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ru-RU" sz="1700" dirty="0" smtClean="0"/>
              <a:t>Основной проблемой является неспособность существующих средств защиты информации выявлять и блокировать целенаправленные атаки</a:t>
            </a:r>
            <a:endParaRPr lang="en-US" sz="1700" dirty="0" smtClean="0"/>
          </a:p>
          <a:p>
            <a:endParaRPr lang="ru-RU" sz="17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Основные этапы реализации атаки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980727"/>
            <a:ext cx="131196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26307"/>
              </p:ext>
            </p:extLst>
          </p:nvPr>
        </p:nvGraphicFramePr>
        <p:xfrm>
          <a:off x="299653" y="1305419"/>
          <a:ext cx="8580189" cy="396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4" imgW="8750238" imgH="4030433" progId="Visio.Drawing.15">
                  <p:embed/>
                </p:oleObj>
              </mc:Choice>
              <mc:Fallback>
                <p:oleObj name="Visio" r:id="rId4" imgW="8750238" imgH="403043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53" y="1305419"/>
                        <a:ext cx="8580189" cy="3960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7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Особенности  </a:t>
            </a:r>
            <a:r>
              <a:rPr lang="en-US" sz="2400" dirty="0"/>
              <a:t>APT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r="66600"/>
          <a:stretch/>
        </p:blipFill>
        <p:spPr>
          <a:xfrm>
            <a:off x="0" y="929362"/>
            <a:ext cx="9144000" cy="4677233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264536" y="2368815"/>
            <a:ext cx="1608376" cy="796776"/>
            <a:chOff x="702000" y="1445248"/>
            <a:chExt cx="2251824" cy="500835"/>
          </a:xfrm>
        </p:grpSpPr>
        <p:sp>
          <p:nvSpPr>
            <p:cNvPr id="9" name="TextBox 8"/>
            <p:cNvSpPr txBox="1"/>
            <p:nvPr/>
          </p:nvSpPr>
          <p:spPr>
            <a:xfrm>
              <a:off x="702000" y="1445248"/>
              <a:ext cx="2251823" cy="500835"/>
            </a:xfrm>
            <a:prstGeom prst="rect">
              <a:avLst/>
            </a:prstGeom>
            <a:gradFill>
              <a:gsLst>
                <a:gs pos="0">
                  <a:srgbClr val="38809A"/>
                </a:gs>
                <a:gs pos="100000">
                  <a:srgbClr val="4298B5">
                    <a:shade val="100000"/>
                    <a:satMod val="115000"/>
                  </a:srgbClr>
                </a:gs>
              </a:gsLst>
              <a:lin ang="16200000" scaled="1"/>
            </a:gradFill>
            <a:ln w="38100">
              <a:solidFill>
                <a:srgbClr val="4298B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ctr">
              <a:noAutofit/>
            </a:bodyPr>
            <a:lstStyle>
              <a:defPPr>
                <a:defRPr lang="en-US"/>
              </a:defPPr>
              <a:lvl1pPr algn="ctr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prstClr val="white"/>
                  </a:solidFill>
                  <a:cs typeface="Franklin Gothic Book"/>
                </a:defRPr>
              </a:lvl1pPr>
            </a:lstStyle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flipV="1">
              <a:off x="782285" y="1488753"/>
              <a:ext cx="2091254" cy="439727"/>
            </a:xfrm>
            <a:prstGeom prst="rect">
              <a:avLst/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dk1">
                    <a:shade val="94000"/>
                    <a:satMod val="135000"/>
                    <a:alpha val="0"/>
                  </a:schemeClr>
                </a:gs>
              </a:gsLst>
            </a:gradFill>
            <a:ln w="38100"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t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  <a:cs typeface="Franklin Gothic Book"/>
              </a:endParaRPr>
            </a:p>
          </p:txBody>
        </p:sp>
        <p:sp>
          <p:nvSpPr>
            <p:cNvPr id="11" name="Rectangle 7"/>
            <p:cNvSpPr/>
            <p:nvPr/>
          </p:nvSpPr>
          <p:spPr>
            <a:xfrm>
              <a:off x="702000" y="1530656"/>
              <a:ext cx="2251824" cy="367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  <a:t>Межсетевые экраны</a:t>
              </a:r>
              <a:endParaRPr lang="en-US" sz="1600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65000"/>
                    </a:prstClr>
                  </a:outerShdw>
                </a:effectLst>
                <a:cs typeface="Franklin Gothic Book"/>
              </a:endParaRPr>
            </a:p>
          </p:txBody>
        </p:sp>
      </p:grpSp>
      <p:grpSp>
        <p:nvGrpSpPr>
          <p:cNvPr id="12" name="Group 59"/>
          <p:cNvGrpSpPr/>
          <p:nvPr/>
        </p:nvGrpSpPr>
        <p:grpSpPr>
          <a:xfrm>
            <a:off x="2016926" y="2368817"/>
            <a:ext cx="1608376" cy="796776"/>
            <a:chOff x="702000" y="1445249"/>
            <a:chExt cx="2251824" cy="500835"/>
          </a:xfrm>
        </p:grpSpPr>
        <p:sp>
          <p:nvSpPr>
            <p:cNvPr id="13" name="TextBox 12"/>
            <p:cNvSpPr txBox="1"/>
            <p:nvPr/>
          </p:nvSpPr>
          <p:spPr>
            <a:xfrm>
              <a:off x="702000" y="1445249"/>
              <a:ext cx="2251823" cy="500835"/>
            </a:xfrm>
            <a:prstGeom prst="rect">
              <a:avLst/>
            </a:prstGeom>
            <a:gradFill>
              <a:gsLst>
                <a:gs pos="0">
                  <a:srgbClr val="38809A"/>
                </a:gs>
                <a:gs pos="100000">
                  <a:srgbClr val="4298B5">
                    <a:shade val="100000"/>
                    <a:satMod val="115000"/>
                  </a:srgbClr>
                </a:gs>
              </a:gsLst>
              <a:lin ang="16200000" scaled="1"/>
            </a:gradFill>
            <a:ln w="38100">
              <a:solidFill>
                <a:srgbClr val="4298B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ctr">
              <a:noAutofit/>
            </a:bodyPr>
            <a:lstStyle>
              <a:defPPr>
                <a:defRPr lang="en-US"/>
              </a:defPPr>
              <a:lvl1pPr algn="ctr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prstClr val="white"/>
                  </a:solidFill>
                  <a:cs typeface="Franklin Gothic Book"/>
                </a:defRPr>
              </a:lvl1pPr>
            </a:lstStyle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flipV="1">
              <a:off x="782285" y="1488753"/>
              <a:ext cx="2091254" cy="439727"/>
            </a:xfrm>
            <a:prstGeom prst="rect">
              <a:avLst/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dk1">
                    <a:shade val="94000"/>
                    <a:satMod val="135000"/>
                    <a:alpha val="0"/>
                  </a:schemeClr>
                </a:gs>
              </a:gsLst>
            </a:gradFill>
            <a:ln w="38100"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t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  <a:cs typeface="Franklin Gothic Book"/>
              </a:endParaRPr>
            </a:p>
          </p:txBody>
        </p:sp>
        <p:sp>
          <p:nvSpPr>
            <p:cNvPr id="15" name="Rectangle 69"/>
            <p:cNvSpPr/>
            <p:nvPr/>
          </p:nvSpPr>
          <p:spPr>
            <a:xfrm>
              <a:off x="702000" y="1601400"/>
              <a:ext cx="2251824" cy="212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  <a:t>IDS/IPS</a:t>
              </a:r>
              <a:endParaRPr lang="en-US" sz="1600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65000"/>
                    </a:prstClr>
                  </a:outerShdw>
                </a:effectLst>
                <a:cs typeface="Franklin Gothic Book"/>
              </a:endParaRPr>
            </a:p>
          </p:txBody>
        </p:sp>
      </p:grpSp>
      <p:grpSp>
        <p:nvGrpSpPr>
          <p:cNvPr id="16" name="Group 72"/>
          <p:cNvGrpSpPr/>
          <p:nvPr/>
        </p:nvGrpSpPr>
        <p:grpSpPr>
          <a:xfrm>
            <a:off x="3769317" y="2368817"/>
            <a:ext cx="1608376" cy="796776"/>
            <a:chOff x="702000" y="1445249"/>
            <a:chExt cx="2251824" cy="500835"/>
          </a:xfrm>
        </p:grpSpPr>
        <p:sp>
          <p:nvSpPr>
            <p:cNvPr id="17" name="TextBox 16"/>
            <p:cNvSpPr txBox="1"/>
            <p:nvPr/>
          </p:nvSpPr>
          <p:spPr>
            <a:xfrm>
              <a:off x="702000" y="1445249"/>
              <a:ext cx="2251823" cy="500835"/>
            </a:xfrm>
            <a:prstGeom prst="rect">
              <a:avLst/>
            </a:prstGeom>
            <a:gradFill>
              <a:gsLst>
                <a:gs pos="0">
                  <a:srgbClr val="38809A"/>
                </a:gs>
                <a:gs pos="100000">
                  <a:srgbClr val="4298B5">
                    <a:shade val="100000"/>
                    <a:satMod val="115000"/>
                  </a:srgbClr>
                </a:gs>
              </a:gsLst>
              <a:lin ang="16200000" scaled="1"/>
            </a:gradFill>
            <a:ln w="38100">
              <a:solidFill>
                <a:srgbClr val="4298B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ctr">
              <a:noAutofit/>
            </a:bodyPr>
            <a:lstStyle>
              <a:defPPr>
                <a:defRPr lang="en-US"/>
              </a:defPPr>
              <a:lvl1pPr algn="ctr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prstClr val="white"/>
                  </a:solidFill>
                  <a:cs typeface="Franklin Gothic Book"/>
                </a:defRPr>
              </a:lvl1pPr>
            </a:lstStyle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flipV="1">
              <a:off x="782285" y="1488753"/>
              <a:ext cx="2091254" cy="439727"/>
            </a:xfrm>
            <a:prstGeom prst="rect">
              <a:avLst/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dk1">
                    <a:shade val="94000"/>
                    <a:satMod val="135000"/>
                    <a:alpha val="0"/>
                  </a:schemeClr>
                </a:gs>
              </a:gsLst>
            </a:gradFill>
            <a:ln w="38100"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t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  <a:cs typeface="Franklin Gothic Book"/>
              </a:endParaRPr>
            </a:p>
          </p:txBody>
        </p:sp>
        <p:sp>
          <p:nvSpPr>
            <p:cNvPr id="19" name="Rectangle 78"/>
            <p:cNvSpPr/>
            <p:nvPr/>
          </p:nvSpPr>
          <p:spPr>
            <a:xfrm>
              <a:off x="702000" y="1530656"/>
              <a:ext cx="2251824" cy="367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  <a:t>Шлюзы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  <a:t> Web</a:t>
              </a:r>
              <a:r>
                <a:rPr lang="ru-RU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  <a:t>-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</a:br>
              <a:r>
                <a:rPr lang="ru-RU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  <a:t>безопасности</a:t>
              </a:r>
              <a:endParaRPr lang="en-US" sz="1600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65000"/>
                    </a:prstClr>
                  </a:outerShdw>
                </a:effectLst>
                <a:cs typeface="Franklin Gothic Book"/>
              </a:endParaRPr>
            </a:p>
          </p:txBody>
        </p:sp>
      </p:grpSp>
      <p:grpSp>
        <p:nvGrpSpPr>
          <p:cNvPr id="20" name="Group 81"/>
          <p:cNvGrpSpPr/>
          <p:nvPr/>
        </p:nvGrpSpPr>
        <p:grpSpPr>
          <a:xfrm>
            <a:off x="5521707" y="2368802"/>
            <a:ext cx="1608376" cy="833521"/>
            <a:chOff x="702000" y="1445249"/>
            <a:chExt cx="2251824" cy="523935"/>
          </a:xfrm>
        </p:grpSpPr>
        <p:sp>
          <p:nvSpPr>
            <p:cNvPr id="21" name="TextBox 20"/>
            <p:cNvSpPr txBox="1"/>
            <p:nvPr/>
          </p:nvSpPr>
          <p:spPr>
            <a:xfrm>
              <a:off x="702000" y="1445249"/>
              <a:ext cx="2251823" cy="500835"/>
            </a:xfrm>
            <a:prstGeom prst="rect">
              <a:avLst/>
            </a:prstGeom>
            <a:gradFill>
              <a:gsLst>
                <a:gs pos="0">
                  <a:srgbClr val="38809A"/>
                </a:gs>
                <a:gs pos="100000">
                  <a:srgbClr val="4298B5">
                    <a:shade val="100000"/>
                    <a:satMod val="115000"/>
                  </a:srgbClr>
                </a:gs>
              </a:gsLst>
              <a:lin ang="16200000" scaled="1"/>
            </a:gradFill>
            <a:ln w="38100">
              <a:solidFill>
                <a:srgbClr val="4298B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ctr">
              <a:noAutofit/>
            </a:bodyPr>
            <a:lstStyle>
              <a:defPPr>
                <a:defRPr lang="en-US"/>
              </a:defPPr>
              <a:lvl1pPr algn="ctr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prstClr val="white"/>
                  </a:solidFill>
                  <a:cs typeface="Franklin Gothic Book"/>
                </a:defRPr>
              </a:lvl1pPr>
            </a:lstStyle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flipV="1">
              <a:off x="782285" y="1488753"/>
              <a:ext cx="2091254" cy="439727"/>
            </a:xfrm>
            <a:prstGeom prst="rect">
              <a:avLst/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dk1">
                    <a:shade val="94000"/>
                    <a:satMod val="135000"/>
                    <a:alpha val="0"/>
                  </a:schemeClr>
                </a:gs>
              </a:gsLst>
            </a:gradFill>
            <a:ln w="38100"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t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  <a:cs typeface="Franklin Gothic Book"/>
              </a:endParaRPr>
            </a:p>
          </p:txBody>
        </p:sp>
        <p:sp>
          <p:nvSpPr>
            <p:cNvPr id="23" name="Rectangle 87"/>
            <p:cNvSpPr/>
            <p:nvPr/>
          </p:nvSpPr>
          <p:spPr>
            <a:xfrm>
              <a:off x="702000" y="1446838"/>
              <a:ext cx="2251824" cy="522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  <a:t>Средства защиты от спама</a:t>
              </a:r>
              <a:endParaRPr lang="en-US" sz="1600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65000"/>
                    </a:prstClr>
                  </a:outerShdw>
                </a:effectLst>
                <a:cs typeface="Franklin Gothic Book"/>
              </a:endParaRPr>
            </a:p>
          </p:txBody>
        </p:sp>
      </p:grpSp>
      <p:grpSp>
        <p:nvGrpSpPr>
          <p:cNvPr id="24" name="Group 90"/>
          <p:cNvGrpSpPr/>
          <p:nvPr/>
        </p:nvGrpSpPr>
        <p:grpSpPr>
          <a:xfrm>
            <a:off x="7274098" y="2368817"/>
            <a:ext cx="1608376" cy="796776"/>
            <a:chOff x="702000" y="1445249"/>
            <a:chExt cx="2251824" cy="500835"/>
          </a:xfrm>
        </p:grpSpPr>
        <p:sp>
          <p:nvSpPr>
            <p:cNvPr id="25" name="TextBox 24"/>
            <p:cNvSpPr txBox="1"/>
            <p:nvPr/>
          </p:nvSpPr>
          <p:spPr>
            <a:xfrm>
              <a:off x="702000" y="1445249"/>
              <a:ext cx="2251823" cy="500835"/>
            </a:xfrm>
            <a:prstGeom prst="rect">
              <a:avLst/>
            </a:prstGeom>
            <a:gradFill>
              <a:gsLst>
                <a:gs pos="0">
                  <a:srgbClr val="38809A"/>
                </a:gs>
                <a:gs pos="100000">
                  <a:srgbClr val="4298B5">
                    <a:shade val="100000"/>
                    <a:satMod val="115000"/>
                  </a:srgbClr>
                </a:gs>
              </a:gsLst>
              <a:lin ang="16200000" scaled="1"/>
            </a:gradFill>
            <a:ln w="38100">
              <a:solidFill>
                <a:srgbClr val="4298B5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ctr">
              <a:noAutofit/>
            </a:bodyPr>
            <a:lstStyle>
              <a:defPPr>
                <a:defRPr lang="en-US"/>
              </a:defPPr>
              <a:lvl1pPr algn="ctr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defRPr>
                  <a:solidFill>
                    <a:prstClr val="white"/>
                  </a:solidFill>
                  <a:cs typeface="Franklin Gothic Book"/>
                </a:defRPr>
              </a:lvl1pPr>
            </a:lstStyle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flipV="1">
              <a:off x="782285" y="1488753"/>
              <a:ext cx="2091254" cy="439727"/>
            </a:xfrm>
            <a:prstGeom prst="rect">
              <a:avLst/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dk1">
                    <a:shade val="94000"/>
                    <a:satMod val="135000"/>
                    <a:alpha val="0"/>
                  </a:schemeClr>
                </a:gs>
              </a:gsLst>
            </a:gradFill>
            <a:ln w="38100"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t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bg1"/>
                </a:solidFill>
                <a:cs typeface="Franklin Gothic Book"/>
              </a:endParaRPr>
            </a:p>
          </p:txBody>
        </p:sp>
        <p:sp>
          <p:nvSpPr>
            <p:cNvPr id="27" name="Rectangle 96"/>
            <p:cNvSpPr/>
            <p:nvPr/>
          </p:nvSpPr>
          <p:spPr>
            <a:xfrm>
              <a:off x="702000" y="1592557"/>
              <a:ext cx="2251824" cy="212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65000"/>
                      </a:prstClr>
                    </a:outerShdw>
                  </a:effectLst>
                  <a:cs typeface="Franklin Gothic Book"/>
                </a:rPr>
                <a:t>Антивирус</a:t>
              </a:r>
              <a:endParaRPr lang="en-US" sz="1600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65000"/>
                    </a:prstClr>
                  </a:outerShdw>
                </a:effectLst>
                <a:cs typeface="Franklin Gothic Book"/>
              </a:endParaRPr>
            </a:p>
          </p:txBody>
        </p:sp>
      </p:grpSp>
      <p:sp>
        <p:nvSpPr>
          <p:cNvPr id="28" name="Down Arrow 50"/>
          <p:cNvSpPr/>
          <p:nvPr/>
        </p:nvSpPr>
        <p:spPr>
          <a:xfrm rot="16200000">
            <a:off x="4393297" y="-20067"/>
            <a:ext cx="342272" cy="8595466"/>
          </a:xfrm>
          <a:prstGeom prst="downArrow">
            <a:avLst>
              <a:gd name="adj1" fmla="val 58832"/>
              <a:gd name="adj2" fmla="val 50000"/>
            </a:avLst>
          </a:prstGeom>
          <a:gradFill>
            <a:gsLst>
              <a:gs pos="0">
                <a:srgbClr val="C8102E"/>
              </a:gs>
              <a:gs pos="100000">
                <a:srgbClr val="C8102E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5"/>
          <p:cNvGrpSpPr/>
          <p:nvPr/>
        </p:nvGrpSpPr>
        <p:grpSpPr>
          <a:xfrm>
            <a:off x="2339383" y="3632679"/>
            <a:ext cx="920915" cy="914400"/>
            <a:chOff x="2339383" y="4502872"/>
            <a:chExt cx="920915" cy="914400"/>
          </a:xfrm>
        </p:grpSpPr>
        <p:sp>
          <p:nvSpPr>
            <p:cNvPr id="30" name="Oval 64"/>
            <p:cNvSpPr>
              <a:spLocks noChangeAspect="1"/>
            </p:cNvSpPr>
            <p:nvPr/>
          </p:nvSpPr>
          <p:spPr>
            <a:xfrm>
              <a:off x="2339383" y="4502872"/>
              <a:ext cx="920915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97" descr="blank_box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0907" y="4777738"/>
              <a:ext cx="573987" cy="400402"/>
            </a:xfrm>
            <a:prstGeom prst="rect">
              <a:avLst/>
            </a:prstGeom>
          </p:spPr>
        </p:pic>
      </p:grpSp>
      <p:grpSp>
        <p:nvGrpSpPr>
          <p:cNvPr id="32" name="Group 10"/>
          <p:cNvGrpSpPr/>
          <p:nvPr/>
        </p:nvGrpSpPr>
        <p:grpSpPr>
          <a:xfrm>
            <a:off x="7596555" y="3632679"/>
            <a:ext cx="920915" cy="914400"/>
            <a:chOff x="7596555" y="4502872"/>
            <a:chExt cx="920915" cy="914400"/>
          </a:xfrm>
        </p:grpSpPr>
        <p:sp>
          <p:nvSpPr>
            <p:cNvPr id="33" name="Oval 92"/>
            <p:cNvSpPr>
              <a:spLocks noChangeAspect="1"/>
            </p:cNvSpPr>
            <p:nvPr/>
          </p:nvSpPr>
          <p:spPr>
            <a:xfrm>
              <a:off x="7596555" y="4502872"/>
              <a:ext cx="920915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98" descr="Workstation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963" y="4655832"/>
              <a:ext cx="555632" cy="625088"/>
            </a:xfrm>
            <a:prstGeom prst="rect">
              <a:avLst/>
            </a:prstGeom>
          </p:spPr>
        </p:pic>
      </p:grpSp>
      <p:grpSp>
        <p:nvGrpSpPr>
          <p:cNvPr id="35" name="Group 8"/>
          <p:cNvGrpSpPr/>
          <p:nvPr/>
        </p:nvGrpSpPr>
        <p:grpSpPr>
          <a:xfrm>
            <a:off x="5858232" y="3632679"/>
            <a:ext cx="920915" cy="914400"/>
            <a:chOff x="5844164" y="4502872"/>
            <a:chExt cx="920915" cy="914400"/>
          </a:xfrm>
        </p:grpSpPr>
        <p:sp>
          <p:nvSpPr>
            <p:cNvPr id="36" name="Oval 83"/>
            <p:cNvSpPr>
              <a:spLocks noChangeAspect="1"/>
            </p:cNvSpPr>
            <p:nvPr/>
          </p:nvSpPr>
          <p:spPr>
            <a:xfrm>
              <a:off x="5844164" y="4502872"/>
              <a:ext cx="920915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99" descr="server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1016" y="4900445"/>
              <a:ext cx="737071" cy="131919"/>
            </a:xfrm>
            <a:prstGeom prst="rect">
              <a:avLst/>
            </a:prstGeom>
          </p:spPr>
        </p:pic>
      </p:grpSp>
      <p:grpSp>
        <p:nvGrpSpPr>
          <p:cNvPr id="38" name="Group 6"/>
          <p:cNvGrpSpPr/>
          <p:nvPr/>
        </p:nvGrpSpPr>
        <p:grpSpPr>
          <a:xfrm>
            <a:off x="4091774" y="3632679"/>
            <a:ext cx="920915" cy="914400"/>
            <a:chOff x="4091774" y="4502872"/>
            <a:chExt cx="920915" cy="914400"/>
          </a:xfrm>
        </p:grpSpPr>
        <p:sp>
          <p:nvSpPr>
            <p:cNvPr id="39" name="Oval 74"/>
            <p:cNvSpPr>
              <a:spLocks noChangeAspect="1"/>
            </p:cNvSpPr>
            <p:nvPr/>
          </p:nvSpPr>
          <p:spPr>
            <a:xfrm>
              <a:off x="4091774" y="4502872"/>
              <a:ext cx="920915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0" descr="router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5218" y="4777738"/>
              <a:ext cx="571306" cy="400402"/>
            </a:xfrm>
            <a:prstGeom prst="rect">
              <a:avLst/>
            </a:prstGeom>
          </p:spPr>
        </p:pic>
      </p:grpSp>
      <p:grpSp>
        <p:nvGrpSpPr>
          <p:cNvPr id="41" name="Group 4"/>
          <p:cNvGrpSpPr/>
          <p:nvPr/>
        </p:nvGrpSpPr>
        <p:grpSpPr>
          <a:xfrm>
            <a:off x="586993" y="3632679"/>
            <a:ext cx="920915" cy="914400"/>
            <a:chOff x="586993" y="4502872"/>
            <a:chExt cx="920915" cy="914400"/>
          </a:xfrm>
        </p:grpSpPr>
        <p:sp>
          <p:nvSpPr>
            <p:cNvPr id="42" name="Oval 24"/>
            <p:cNvSpPr>
              <a:spLocks noChangeAspect="1"/>
            </p:cNvSpPr>
            <p:nvPr/>
          </p:nvSpPr>
          <p:spPr>
            <a:xfrm>
              <a:off x="586993" y="4502872"/>
              <a:ext cx="920915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25" descr="Wall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992" y="4683968"/>
              <a:ext cx="429736" cy="558656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0" y="56216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Традиционные технологии не могут остановить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D02827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D02827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Решение </a:t>
            </a:r>
            <a:r>
              <a:rPr lang="en-US" sz="2400" dirty="0" err="1" smtClean="0"/>
              <a:t>FireEye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Компания </a:t>
            </a:r>
            <a:r>
              <a:rPr lang="ru-RU" dirty="0" err="1"/>
              <a:t>FireEye</a:t>
            </a:r>
            <a:r>
              <a:rPr lang="ru-RU" dirty="0"/>
              <a:t> с 2004 г в США</a:t>
            </a:r>
          </a:p>
          <a:p>
            <a:r>
              <a:rPr lang="ru-RU" dirty="0"/>
              <a:t>Поставляет продукты с 2006 г</a:t>
            </a:r>
          </a:p>
          <a:p>
            <a:r>
              <a:rPr lang="ru-RU" dirty="0" smtClean="0"/>
              <a:t>Является мировым лидером – </a:t>
            </a:r>
            <a:r>
              <a:rPr lang="en-US" dirty="0" err="1" smtClean="0"/>
              <a:t>FireEye</a:t>
            </a:r>
            <a:r>
              <a:rPr lang="ru-RU" dirty="0" smtClean="0"/>
              <a:t> используют 1</a:t>
            </a:r>
            <a:r>
              <a:rPr lang="en-US" dirty="0" smtClean="0"/>
              <a:t>/3 </a:t>
            </a:r>
            <a:r>
              <a:rPr lang="ru-RU" dirty="0" smtClean="0"/>
              <a:t>компаний </a:t>
            </a:r>
            <a:r>
              <a:rPr lang="en-US" dirty="0" smtClean="0"/>
              <a:t>Fortune 100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основе решений </a:t>
            </a:r>
            <a:r>
              <a:rPr lang="en-US" dirty="0" err="1"/>
              <a:t>FireEye</a:t>
            </a:r>
            <a:r>
              <a:rPr lang="en-US" dirty="0"/>
              <a:t> </a:t>
            </a:r>
            <a:r>
              <a:rPr lang="ru-RU" dirty="0"/>
              <a:t>лежит механизм поведенческого анализа потенциально опасных объектов (файловые вложения в письма, гиперссылки, передаваемые по сети файлы и др.), которые одновременно запускаются на большом количестве специальных виртуальных машин (представляющих разные версии операционной системы </a:t>
            </a:r>
            <a:r>
              <a:rPr lang="en-US" dirty="0"/>
              <a:t>Windows</a:t>
            </a:r>
            <a:r>
              <a:rPr lang="ru-RU" dirty="0"/>
              <a:t> с различными версиями прикладного ПО). Такой анализ выявляет угрозы, которые реализуются по разным векторам атак – посредством доступа пользователя к скомпрометированному сайту, по электронной почте, при файловом обмене и др. Вся обработка в «песочнице» осуществляется локально на аппаратной платформе </a:t>
            </a:r>
            <a:r>
              <a:rPr lang="en-US" dirty="0" err="1"/>
              <a:t>FireEye</a:t>
            </a:r>
            <a:r>
              <a:rPr lang="ru-RU" dirty="0"/>
              <a:t> без отправки каких-либо данных в «облако».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79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Продуктовая линейка </a:t>
            </a:r>
            <a:r>
              <a:rPr lang="en-US" sz="2400" dirty="0" err="1" smtClean="0"/>
              <a:t>FireEye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Продуктовая линейка </a:t>
            </a:r>
            <a:r>
              <a:rPr lang="en-US" dirty="0" err="1"/>
              <a:t>FireEye</a:t>
            </a:r>
            <a:r>
              <a:rPr lang="en-US" dirty="0"/>
              <a:t> </a:t>
            </a:r>
            <a:r>
              <a:rPr lang="ru-RU" dirty="0"/>
              <a:t>включает в себя следующие основные виды программно-аппаратных </a:t>
            </a:r>
            <a:r>
              <a:rPr lang="ru-RU" dirty="0" smtClean="0"/>
              <a:t>комплексов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ru-RU" b="1" dirty="0" err="1"/>
              <a:t>FireEye</a:t>
            </a:r>
            <a:r>
              <a:rPr lang="ru-RU" b="1" dirty="0"/>
              <a:t> NX </a:t>
            </a:r>
            <a:r>
              <a:rPr lang="ru-RU" dirty="0"/>
              <a:t>– </a:t>
            </a:r>
            <a:r>
              <a:rPr lang="ru-RU" dirty="0" smtClean="0"/>
              <a:t>комплекс для </a:t>
            </a:r>
            <a:r>
              <a:rPr lang="ru-RU" dirty="0"/>
              <a:t>защиты </a:t>
            </a:r>
            <a:r>
              <a:rPr lang="ru-RU" dirty="0" smtClean="0"/>
              <a:t>веб-трафика</a:t>
            </a:r>
            <a:endParaRPr lang="ru-RU" dirty="0"/>
          </a:p>
          <a:p>
            <a:pPr lvl="0"/>
            <a:r>
              <a:rPr lang="ru-RU" b="1" dirty="0" err="1"/>
              <a:t>FireEye</a:t>
            </a:r>
            <a:r>
              <a:rPr lang="ru-RU" b="1" dirty="0"/>
              <a:t> EX </a:t>
            </a:r>
            <a:r>
              <a:rPr lang="ru-RU" dirty="0"/>
              <a:t>– </a:t>
            </a:r>
            <a:r>
              <a:rPr lang="ru-RU" dirty="0"/>
              <a:t>комплекс для </a:t>
            </a:r>
            <a:r>
              <a:rPr lang="ru-RU" dirty="0"/>
              <a:t>защиты почтового </a:t>
            </a:r>
            <a:r>
              <a:rPr lang="ru-RU" dirty="0" smtClean="0"/>
              <a:t>трафика</a:t>
            </a:r>
            <a:endParaRPr lang="ru-RU" dirty="0"/>
          </a:p>
          <a:p>
            <a:pPr lvl="0"/>
            <a:r>
              <a:rPr lang="ru-RU" b="1" dirty="0" err="1"/>
              <a:t>FireEye</a:t>
            </a:r>
            <a:r>
              <a:rPr lang="ru-RU" b="1" dirty="0"/>
              <a:t> </a:t>
            </a:r>
            <a:r>
              <a:rPr lang="en-US" b="1" dirty="0"/>
              <a:t>F</a:t>
            </a:r>
            <a:r>
              <a:rPr lang="ru-RU" b="1" dirty="0"/>
              <a:t>X </a:t>
            </a:r>
            <a:r>
              <a:rPr lang="ru-RU" dirty="0"/>
              <a:t>- </a:t>
            </a:r>
            <a:r>
              <a:rPr lang="ru-RU" dirty="0"/>
              <a:t>комплекс для </a:t>
            </a:r>
            <a:r>
              <a:rPr lang="ru-RU" dirty="0"/>
              <a:t>защиты внутренних файловых </a:t>
            </a:r>
            <a:r>
              <a:rPr lang="ru-RU" dirty="0" smtClean="0"/>
              <a:t>ресурсов</a:t>
            </a:r>
            <a:endParaRPr lang="ru-RU" dirty="0"/>
          </a:p>
          <a:p>
            <a:pPr lvl="0"/>
            <a:r>
              <a:rPr lang="en-US" b="1" dirty="0" err="1"/>
              <a:t>FireEye</a:t>
            </a:r>
            <a:r>
              <a:rPr lang="en-US" b="1" dirty="0"/>
              <a:t> </a:t>
            </a:r>
            <a:r>
              <a:rPr lang="en-US" b="1" dirty="0" smtClean="0"/>
              <a:t>MTP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dirty="0"/>
              <a:t>комплекс для </a:t>
            </a:r>
            <a:r>
              <a:rPr lang="ru-RU" dirty="0"/>
              <a:t>защиты </a:t>
            </a:r>
            <a:r>
              <a:rPr lang="ru-RU" dirty="0" smtClean="0"/>
              <a:t>мобильных устройств</a:t>
            </a:r>
            <a:endParaRPr lang="ru-RU" dirty="0"/>
          </a:p>
          <a:p>
            <a:pPr lvl="0"/>
            <a:r>
              <a:rPr lang="ru-RU" b="1" dirty="0" err="1"/>
              <a:t>FireEye</a:t>
            </a:r>
            <a:r>
              <a:rPr lang="ru-RU" b="1" dirty="0"/>
              <a:t> CM </a:t>
            </a:r>
            <a:r>
              <a:rPr lang="ru-RU" dirty="0"/>
              <a:t>– </a:t>
            </a:r>
            <a:r>
              <a:rPr lang="ru-RU" dirty="0"/>
              <a:t>комплекс для </a:t>
            </a:r>
            <a:r>
              <a:rPr lang="ru-RU" dirty="0"/>
              <a:t>обеспечения централизованного </a:t>
            </a:r>
            <a:r>
              <a:rPr lang="ru-RU" dirty="0" smtClean="0"/>
              <a:t>управления</a:t>
            </a:r>
            <a:endParaRPr lang="ru-RU" dirty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274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Проверка веб-трафика (</a:t>
            </a:r>
            <a:r>
              <a:rPr lang="en-US" sz="2400" dirty="0"/>
              <a:t>Web MPS)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0972-61D9-4A92-8117-5F6170C7949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6" name="Rounded Rectangle 68"/>
          <p:cNvSpPr/>
          <p:nvPr/>
        </p:nvSpPr>
        <p:spPr>
          <a:xfrm>
            <a:off x="4353521" y="2511771"/>
            <a:ext cx="1832005" cy="831273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80"/>
          <p:cNvSpPr/>
          <p:nvPr/>
        </p:nvSpPr>
        <p:spPr>
          <a:xfrm>
            <a:off x="4258919" y="2630469"/>
            <a:ext cx="2015206" cy="831273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81"/>
          <p:cNvSpPr/>
          <p:nvPr/>
        </p:nvSpPr>
        <p:spPr>
          <a:xfrm>
            <a:off x="4366587" y="2473696"/>
            <a:ext cx="9160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rgbClr val="FFFFFF"/>
                </a:solidFill>
                <a:latin typeface="Century Gothic"/>
                <a:cs typeface="Century Gothic"/>
              </a:rPr>
              <a:t>Windows  7 – SP1</a:t>
            </a:r>
          </a:p>
        </p:txBody>
      </p:sp>
      <p:cxnSp>
        <p:nvCxnSpPr>
          <p:cNvPr id="29" name="Straight Arrow Connector 88"/>
          <p:cNvCxnSpPr/>
          <p:nvPr/>
        </p:nvCxnSpPr>
        <p:spPr>
          <a:xfrm rot="16200000" flipH="1">
            <a:off x="1820566" y="4175766"/>
            <a:ext cx="107" cy="1692761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89"/>
          <p:cNvCxnSpPr/>
          <p:nvPr/>
        </p:nvCxnSpPr>
        <p:spPr>
          <a:xfrm rot="16200000">
            <a:off x="1328928" y="3240368"/>
            <a:ext cx="0" cy="67665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90"/>
          <p:cNvCxnSpPr/>
          <p:nvPr/>
        </p:nvCxnSpPr>
        <p:spPr>
          <a:xfrm rot="16200000" flipH="1">
            <a:off x="1820512" y="3189409"/>
            <a:ext cx="212" cy="1692761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14" descr="Malware_Icon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491"/>
          <a:stretch>
            <a:fillRect/>
          </a:stretch>
        </p:blipFill>
        <p:spPr bwMode="auto">
          <a:xfrm>
            <a:off x="3962400" y="911696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505200" y="180429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Запуск в ВМ</a:t>
            </a:r>
            <a:endParaRPr lang="en-US" sz="12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(</a:t>
            </a:r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динамический анализ</a:t>
            </a:r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)</a:t>
            </a:r>
            <a:endParaRPr lang="en-US" sz="12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4599" y="1821037"/>
            <a:ext cx="134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Статический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анализ</a:t>
            </a:r>
            <a:endParaRPr lang="en-US" sz="12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5" name="Rounded Rectangle 94"/>
          <p:cNvSpPr/>
          <p:nvPr/>
        </p:nvSpPr>
        <p:spPr>
          <a:xfrm>
            <a:off x="4157135" y="2744964"/>
            <a:ext cx="2216727" cy="831273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6" name="Rounded Rectangle 95"/>
          <p:cNvSpPr/>
          <p:nvPr/>
        </p:nvSpPr>
        <p:spPr>
          <a:xfrm>
            <a:off x="4038600" y="2861956"/>
            <a:ext cx="2438400" cy="831273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7" name="Rounded Rectangle 96"/>
          <p:cNvSpPr/>
          <p:nvPr/>
        </p:nvSpPr>
        <p:spPr>
          <a:xfrm>
            <a:off x="3962400" y="2969096"/>
            <a:ext cx="25908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  <a:cs typeface="Century Gothic"/>
            </a:endParaRPr>
          </a:p>
        </p:txBody>
      </p:sp>
      <p:cxnSp>
        <p:nvCxnSpPr>
          <p:cNvPr id="38" name="Straight Connector 97"/>
          <p:cNvCxnSpPr/>
          <p:nvPr/>
        </p:nvCxnSpPr>
        <p:spPr>
          <a:xfrm>
            <a:off x="4191000" y="3654896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98"/>
          <p:cNvCxnSpPr/>
          <p:nvPr/>
        </p:nvCxnSpPr>
        <p:spPr>
          <a:xfrm>
            <a:off x="6324600" y="3654896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99"/>
          <p:cNvCxnSpPr/>
          <p:nvPr/>
        </p:nvCxnSpPr>
        <p:spPr>
          <a:xfrm>
            <a:off x="4191000" y="3731096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141441"/>
            <a:ext cx="457200" cy="437255"/>
          </a:xfrm>
          <a:prstGeom prst="rect">
            <a:avLst/>
          </a:prstGeom>
        </p:spPr>
      </p:pic>
      <p:cxnSp>
        <p:nvCxnSpPr>
          <p:cNvPr id="42" name="Straight Arrow Connector 101"/>
          <p:cNvCxnSpPr/>
          <p:nvPr/>
        </p:nvCxnSpPr>
        <p:spPr>
          <a:xfrm flipV="1">
            <a:off x="4775199" y="3498444"/>
            <a:ext cx="914400" cy="4052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121496"/>
            <a:ext cx="457200" cy="43725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535082" y="2969096"/>
            <a:ext cx="13746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Исполнение</a:t>
            </a:r>
            <a:br>
              <a:rPr lang="ru-RU" sz="1050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ru-RU" sz="105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вредоносной атаки</a:t>
            </a:r>
            <a:endParaRPr lang="en-US" sz="105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5" name="Rectangle 105"/>
          <p:cNvSpPr/>
          <p:nvPr/>
        </p:nvSpPr>
        <p:spPr>
          <a:xfrm>
            <a:off x="3962400" y="2949857"/>
            <a:ext cx="12192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Windows </a:t>
            </a:r>
            <a:r>
              <a:rPr lang="en-US" sz="600" b="1" dirty="0">
                <a:solidFill>
                  <a:srgbClr val="FFFFFF"/>
                </a:solidFill>
                <a:latin typeface="Century Gothic"/>
                <a:cs typeface="Century Gothic"/>
              </a:rPr>
              <a:t>XP - </a:t>
            </a:r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Base</a:t>
            </a:r>
            <a:endParaRPr lang="en-US" sz="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6" name="Rectangle 106"/>
          <p:cNvSpPr/>
          <p:nvPr/>
        </p:nvSpPr>
        <p:spPr>
          <a:xfrm>
            <a:off x="4080932" y="2822442"/>
            <a:ext cx="12192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Windows </a:t>
            </a:r>
            <a:r>
              <a:rPr lang="en-US" sz="600" b="1" dirty="0">
                <a:solidFill>
                  <a:srgbClr val="FFFFFF"/>
                </a:solidFill>
                <a:latin typeface="Century Gothic"/>
                <a:cs typeface="Century Gothic"/>
              </a:rPr>
              <a:t>XP </a:t>
            </a:r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– SP2</a:t>
            </a:r>
            <a:endParaRPr lang="en-US" sz="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7" name="Rectangle 107"/>
          <p:cNvSpPr/>
          <p:nvPr/>
        </p:nvSpPr>
        <p:spPr>
          <a:xfrm>
            <a:off x="4157135" y="2707980"/>
            <a:ext cx="12192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Windows </a:t>
            </a:r>
            <a:r>
              <a:rPr lang="en-US" sz="600" b="1" dirty="0">
                <a:solidFill>
                  <a:srgbClr val="FFFFFF"/>
                </a:solidFill>
                <a:latin typeface="Century Gothic"/>
                <a:cs typeface="Century Gothic"/>
              </a:rPr>
              <a:t>XP </a:t>
            </a:r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– SP3</a:t>
            </a:r>
            <a:endParaRPr lang="en-US" sz="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8" name="Rectangle 108"/>
          <p:cNvSpPr/>
          <p:nvPr/>
        </p:nvSpPr>
        <p:spPr>
          <a:xfrm>
            <a:off x="4268484" y="2596635"/>
            <a:ext cx="9160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Windows  7 - Base</a:t>
            </a:r>
            <a:endParaRPr lang="en-US" sz="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cxnSp>
        <p:nvCxnSpPr>
          <p:cNvPr id="49" name="Straight Arrow Connector 109"/>
          <p:cNvCxnSpPr/>
          <p:nvPr/>
        </p:nvCxnSpPr>
        <p:spPr>
          <a:xfrm rot="16200000">
            <a:off x="1328928" y="4152950"/>
            <a:ext cx="0" cy="67665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94823" y="1804904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Блокирование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Century Gothic"/>
                <a:cs typeface="Century Gothic"/>
              </a:rPr>
              <a:t>и</a:t>
            </a:r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звестных атак</a:t>
            </a:r>
            <a:endParaRPr lang="en-US" sz="12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51" name="Straight Arrow Connector 111"/>
          <p:cNvCxnSpPr/>
          <p:nvPr/>
        </p:nvCxnSpPr>
        <p:spPr>
          <a:xfrm rot="16200000">
            <a:off x="1328839" y="5150202"/>
            <a:ext cx="177" cy="67665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002" y="5326898"/>
            <a:ext cx="309198" cy="309198"/>
          </a:xfrm>
          <a:prstGeom prst="rect">
            <a:avLst/>
          </a:prstGeom>
        </p:spPr>
      </p:pic>
      <p:pic>
        <p:nvPicPr>
          <p:cNvPr id="53" name="Picture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002" y="4336298"/>
            <a:ext cx="309198" cy="309198"/>
          </a:xfrm>
          <a:prstGeom prst="rect">
            <a:avLst/>
          </a:prstGeom>
        </p:spPr>
      </p:pic>
      <p:pic>
        <p:nvPicPr>
          <p:cNvPr id="54" name="Picture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002" y="3426296"/>
            <a:ext cx="309198" cy="309198"/>
          </a:xfrm>
          <a:prstGeom prst="rect">
            <a:avLst/>
          </a:prstGeom>
        </p:spPr>
      </p:pic>
      <p:pic>
        <p:nvPicPr>
          <p:cNvPr id="55" name="Picture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748273"/>
            <a:ext cx="453959" cy="440023"/>
          </a:xfrm>
          <a:prstGeom prst="rect">
            <a:avLst/>
          </a:prstGeom>
        </p:spPr>
      </p:pic>
      <p:pic>
        <p:nvPicPr>
          <p:cNvPr id="56" name="Picture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264" y="4797562"/>
            <a:ext cx="453136" cy="45313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6200" y="2947801"/>
            <a:ext cx="474874" cy="299441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Веб трафик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8" name="Picture 118" descr="Workst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67620"/>
            <a:ext cx="443089" cy="498476"/>
          </a:xfrm>
          <a:prstGeom prst="rect">
            <a:avLst/>
          </a:prstGeom>
        </p:spPr>
      </p:pic>
      <p:pic>
        <p:nvPicPr>
          <p:cNvPr id="59" name="Picture 119" descr="Workst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711" y="4797896"/>
            <a:ext cx="443089" cy="498476"/>
          </a:xfrm>
          <a:prstGeom prst="rect">
            <a:avLst/>
          </a:prstGeom>
        </p:spPr>
      </p:pic>
      <p:pic>
        <p:nvPicPr>
          <p:cNvPr id="60" name="Picture 120" descr="Workst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11" y="4366096"/>
            <a:ext cx="443089" cy="498476"/>
          </a:xfrm>
          <a:prstGeom prst="rect">
            <a:avLst/>
          </a:prstGeom>
        </p:spPr>
      </p:pic>
      <p:cxnSp>
        <p:nvCxnSpPr>
          <p:cNvPr id="62" name="Straight Arrow Connector 122"/>
          <p:cNvCxnSpPr/>
          <p:nvPr/>
        </p:nvCxnSpPr>
        <p:spPr>
          <a:xfrm>
            <a:off x="1267989" y="1521295"/>
            <a:ext cx="0" cy="4572000"/>
          </a:xfrm>
          <a:prstGeom prst="straightConnector1">
            <a:avLst/>
          </a:prstGeom>
          <a:ln w="9525" cmpd="sng">
            <a:solidFill>
              <a:srgbClr val="BFBFB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123"/>
          <p:cNvCxnSpPr/>
          <p:nvPr/>
        </p:nvCxnSpPr>
        <p:spPr>
          <a:xfrm rot="5400000">
            <a:off x="246890" y="3807293"/>
            <a:ext cx="4572000" cy="5"/>
          </a:xfrm>
          <a:prstGeom prst="straightConnector1">
            <a:avLst/>
          </a:prstGeom>
          <a:ln w="9525" cmpd="sng">
            <a:solidFill>
              <a:srgbClr val="BFBFB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24"/>
          <p:cNvCxnSpPr/>
          <p:nvPr/>
        </p:nvCxnSpPr>
        <p:spPr>
          <a:xfrm>
            <a:off x="3505200" y="1521295"/>
            <a:ext cx="0" cy="4572000"/>
          </a:xfrm>
          <a:prstGeom prst="straightConnector1">
            <a:avLst/>
          </a:prstGeom>
          <a:ln w="9525" cmpd="sng">
            <a:solidFill>
              <a:srgbClr val="BFBFB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78237" y="1804904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Перехват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трафика</a:t>
            </a:r>
            <a:endParaRPr lang="en-US" sz="12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66" name="Picture 1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301498"/>
            <a:ext cx="330200" cy="330200"/>
          </a:xfrm>
          <a:prstGeom prst="rect">
            <a:avLst/>
          </a:prstGeom>
        </p:spPr>
      </p:pic>
      <p:pic>
        <p:nvPicPr>
          <p:cNvPr id="67" name="Picture 1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346376"/>
            <a:ext cx="330200" cy="330200"/>
          </a:xfrm>
          <a:prstGeom prst="rect">
            <a:avLst/>
          </a:prstGeom>
        </p:spPr>
      </p:pic>
      <p:pic>
        <p:nvPicPr>
          <p:cNvPr id="68" name="Picture 1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71437"/>
            <a:ext cx="330200" cy="330200"/>
          </a:xfrm>
          <a:prstGeom prst="rect">
            <a:avLst/>
          </a:prstGeom>
        </p:spPr>
      </p:pic>
      <p:pic>
        <p:nvPicPr>
          <p:cNvPr id="69" name="Picture 1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396498"/>
            <a:ext cx="330200" cy="330200"/>
          </a:xfrm>
          <a:prstGeom prst="rect">
            <a:avLst/>
          </a:prstGeom>
        </p:spPr>
      </p:pic>
      <p:pic>
        <p:nvPicPr>
          <p:cNvPr id="70" name="Picture 1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4821315"/>
            <a:ext cx="332647" cy="335444"/>
          </a:xfrm>
          <a:prstGeom prst="rect">
            <a:avLst/>
          </a:prstGeom>
        </p:spPr>
      </p:pic>
      <p:sp>
        <p:nvSpPr>
          <p:cNvPr id="71" name="Oval 131"/>
          <p:cNvSpPr/>
          <p:nvPr/>
        </p:nvSpPr>
        <p:spPr bwMode="auto">
          <a:xfrm>
            <a:off x="609600" y="1472504"/>
            <a:ext cx="274381" cy="274381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prstTxWarp prst="textNoShape">
              <a:avLst/>
            </a:prstTxWarp>
          </a:bodyPr>
          <a:lstStyle/>
          <a:p>
            <a:pPr marL="233363" indent="-233363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lang="en-U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72" name="Oval 132"/>
          <p:cNvSpPr/>
          <p:nvPr/>
        </p:nvSpPr>
        <p:spPr bwMode="auto">
          <a:xfrm>
            <a:off x="1752600" y="1472504"/>
            <a:ext cx="274381" cy="274381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prstTxWarp prst="textNoShape">
              <a:avLst/>
            </a:prstTxWarp>
          </a:bodyPr>
          <a:lstStyle/>
          <a:p>
            <a:pPr marL="233363" indent="-233363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lang="en-U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73" name="Oval 133"/>
          <p:cNvSpPr/>
          <p:nvPr/>
        </p:nvSpPr>
        <p:spPr bwMode="auto">
          <a:xfrm>
            <a:off x="2876924" y="1472504"/>
            <a:ext cx="274381" cy="274381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prstTxWarp prst="textNoShape">
              <a:avLst/>
            </a:prstTxWarp>
          </a:bodyPr>
          <a:lstStyle/>
          <a:p>
            <a:pPr marL="233363" indent="-233363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lang="en-U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74" name="Oval 134"/>
          <p:cNvSpPr/>
          <p:nvPr/>
        </p:nvSpPr>
        <p:spPr bwMode="auto">
          <a:xfrm>
            <a:off x="5117143" y="1472504"/>
            <a:ext cx="274381" cy="274381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prstTxWarp prst="textNoShape">
              <a:avLst/>
            </a:prstTxWarp>
          </a:bodyPr>
          <a:lstStyle/>
          <a:p>
            <a:pPr marL="233363" indent="-233363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lang="en-U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cxnSp>
        <p:nvCxnSpPr>
          <p:cNvPr id="75" name="Elbow Connector 135"/>
          <p:cNvCxnSpPr/>
          <p:nvPr/>
        </p:nvCxnSpPr>
        <p:spPr>
          <a:xfrm flipV="1">
            <a:off x="3207948" y="3350096"/>
            <a:ext cx="765241" cy="54198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136"/>
          <p:cNvCxnSpPr>
            <a:stCxn id="37" idx="3"/>
            <a:endCxn id="32" idx="3"/>
          </p:cNvCxnSpPr>
          <p:nvPr/>
        </p:nvCxnSpPr>
        <p:spPr>
          <a:xfrm flipH="1" flipV="1">
            <a:off x="4648200" y="1140296"/>
            <a:ext cx="1905000" cy="2286000"/>
          </a:xfrm>
          <a:prstGeom prst="bentConnector3">
            <a:avLst>
              <a:gd name="adj1" fmla="val -12000"/>
            </a:avLst>
          </a:prstGeom>
          <a:ln w="19050" cmpd="sng"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137"/>
          <p:cNvSpPr/>
          <p:nvPr/>
        </p:nvSpPr>
        <p:spPr>
          <a:xfrm rot="5400000">
            <a:off x="6304321" y="4437178"/>
            <a:ext cx="2438397" cy="264238"/>
          </a:xfrm>
          <a:prstGeom prst="roundRect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>
                <a:latin typeface="Century Gothic"/>
                <a:cs typeface="Century Gothic"/>
              </a:rPr>
              <a:t>ОБ</a:t>
            </a:r>
            <a:br>
              <a:rPr lang="ru-RU" sz="1000" b="1" dirty="0" smtClean="0">
                <a:latin typeface="Century Gothic"/>
                <a:cs typeface="Century Gothic"/>
              </a:rPr>
            </a:br>
            <a:r>
              <a:rPr lang="ru-RU" sz="1000" b="1" dirty="0" smtClean="0">
                <a:latin typeface="Century Gothic"/>
                <a:cs typeface="Century Gothic"/>
              </a:rPr>
              <a:t>РАТ</a:t>
            </a:r>
            <a:br>
              <a:rPr lang="ru-RU" sz="1000" b="1" dirty="0" smtClean="0">
                <a:latin typeface="Century Gothic"/>
                <a:cs typeface="Century Gothic"/>
              </a:rPr>
            </a:br>
            <a:r>
              <a:rPr lang="ru-RU" sz="1000" b="1" dirty="0" smtClean="0">
                <a:latin typeface="Century Gothic"/>
                <a:cs typeface="Century Gothic"/>
              </a:rPr>
              <a:t>НАЯ </a:t>
            </a:r>
            <a:br>
              <a:rPr lang="ru-RU" sz="1000" b="1" dirty="0" smtClean="0">
                <a:latin typeface="Century Gothic"/>
                <a:cs typeface="Century Gothic"/>
              </a:rPr>
            </a:br>
            <a:r>
              <a:rPr lang="ru-RU" sz="1000" b="1" dirty="0" smtClean="0">
                <a:latin typeface="Century Gothic"/>
                <a:cs typeface="Century Gothic"/>
              </a:rPr>
              <a:t/>
            </a:r>
            <a:br>
              <a:rPr lang="ru-RU" sz="1000" b="1" dirty="0" smtClean="0">
                <a:latin typeface="Century Gothic"/>
                <a:cs typeface="Century Gothic"/>
              </a:rPr>
            </a:br>
            <a:r>
              <a:rPr lang="ru-RU" sz="1000" b="1" dirty="0" smtClean="0">
                <a:latin typeface="Century Gothic"/>
                <a:cs typeface="Century Gothic"/>
              </a:rPr>
              <a:t>СВЯ</a:t>
            </a:r>
            <a:br>
              <a:rPr lang="ru-RU" sz="1000" b="1" dirty="0" smtClean="0">
                <a:latin typeface="Century Gothic"/>
                <a:cs typeface="Century Gothic"/>
              </a:rPr>
            </a:br>
            <a:r>
              <a:rPr lang="ru-RU" sz="1000" b="1" dirty="0" smtClean="0">
                <a:latin typeface="Century Gothic"/>
                <a:cs typeface="Century Gothic"/>
              </a:rPr>
              <a:t>З</a:t>
            </a:r>
            <a:br>
              <a:rPr lang="ru-RU" sz="1000" b="1" dirty="0" smtClean="0">
                <a:latin typeface="Century Gothic"/>
                <a:cs typeface="Century Gothic"/>
              </a:rPr>
            </a:br>
            <a:r>
              <a:rPr lang="ru-RU" sz="1000" b="1" dirty="0" smtClean="0">
                <a:latin typeface="Century Gothic"/>
                <a:cs typeface="Century Gothic"/>
              </a:rPr>
              <a:t>Ь</a:t>
            </a:r>
            <a:endParaRPr lang="en-US" sz="1000" b="1" dirty="0">
              <a:latin typeface="Century Gothic"/>
              <a:cs typeface="Century Gothic"/>
            </a:endParaRPr>
          </a:p>
        </p:txBody>
      </p:sp>
      <p:cxnSp>
        <p:nvCxnSpPr>
          <p:cNvPr id="78" name="Straight Arrow Connector 138"/>
          <p:cNvCxnSpPr/>
          <p:nvPr/>
        </p:nvCxnSpPr>
        <p:spPr>
          <a:xfrm rot="16200000" flipH="1">
            <a:off x="5682729" y="1553569"/>
            <a:ext cx="535" cy="4965192"/>
          </a:xfrm>
          <a:prstGeom prst="straightConnector1">
            <a:avLst/>
          </a:prstGeom>
          <a:ln w="28575" cmpd="sng"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083303" y="1347905"/>
            <a:ext cx="400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DTI</a:t>
            </a:r>
            <a:endParaRPr lang="en-US" sz="1200" b="1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cxnSp>
        <p:nvCxnSpPr>
          <p:cNvPr id="80" name="Elbow Connector 141"/>
          <p:cNvCxnSpPr>
            <a:stCxn id="58" idx="2"/>
            <a:endCxn id="77" idx="0"/>
          </p:cNvCxnSpPr>
          <p:nvPr/>
        </p:nvCxnSpPr>
        <p:spPr>
          <a:xfrm rot="5400000">
            <a:off x="7951791" y="4069944"/>
            <a:ext cx="203202" cy="795506"/>
          </a:xfrm>
          <a:prstGeom prst="bentConnector4">
            <a:avLst>
              <a:gd name="adj1" fmla="val 17490"/>
              <a:gd name="adj2" fmla="val 81"/>
            </a:avLst>
          </a:prstGeom>
          <a:ln w="19050" cmpd="sng"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709972" y="1135831"/>
            <a:ext cx="113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Вредоносное ПО «нулевого дня»</a:t>
            </a:r>
            <a:endParaRPr lang="en-US" sz="800" b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82" name="Oval 143"/>
          <p:cNvSpPr/>
          <p:nvPr/>
        </p:nvSpPr>
        <p:spPr bwMode="auto">
          <a:xfrm>
            <a:off x="7373633" y="1472504"/>
            <a:ext cx="274381" cy="274381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prstTxWarp prst="textNoShape">
              <a:avLst/>
            </a:prstTxWarp>
          </a:bodyPr>
          <a:lstStyle/>
          <a:p>
            <a:pPr marL="233363" indent="-233363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lang="en-U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83" name="Picture 1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51" b="100000" l="3922" r="95588">
                        <a14:foregroundMark x1="49510" y1="67157" x2="49510" y2="67157"/>
                        <a14:foregroundMark x1="28922" y1="19608" x2="28922" y2="19608"/>
                        <a14:foregroundMark x1="54412" y1="45098" x2="54412" y2="4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622" y="4500308"/>
            <a:ext cx="144243" cy="144243"/>
          </a:xfrm>
          <a:prstGeom prst="rect">
            <a:avLst/>
          </a:prstGeom>
        </p:spPr>
      </p:pic>
      <p:pic>
        <p:nvPicPr>
          <p:cNvPr id="84" name="Picture 1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400" y="3807296"/>
            <a:ext cx="330200" cy="330200"/>
          </a:xfrm>
          <a:prstGeom prst="rect">
            <a:avLst/>
          </a:prstGeom>
        </p:spPr>
      </p:pic>
      <p:cxnSp>
        <p:nvCxnSpPr>
          <p:cNvPr id="85" name="Straight Arrow Connector 146"/>
          <p:cNvCxnSpPr/>
          <p:nvPr/>
        </p:nvCxnSpPr>
        <p:spPr>
          <a:xfrm>
            <a:off x="7010400" y="1521295"/>
            <a:ext cx="0" cy="4572000"/>
          </a:xfrm>
          <a:prstGeom prst="straightConnector1">
            <a:avLst/>
          </a:prstGeom>
          <a:ln w="9525" cmpd="sng">
            <a:solidFill>
              <a:srgbClr val="BFBFB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848475" y="1804904"/>
            <a:ext cx="138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Блокировка</a:t>
            </a:r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C&amp;C </a:t>
            </a:r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и передачи данных</a:t>
            </a:r>
            <a:endParaRPr lang="en-US" sz="12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87" name="Elbow Connector 148"/>
          <p:cNvCxnSpPr>
            <a:stCxn id="32" idx="1"/>
            <a:endCxn id="72" idx="0"/>
          </p:cNvCxnSpPr>
          <p:nvPr/>
        </p:nvCxnSpPr>
        <p:spPr>
          <a:xfrm rot="10800000" flipV="1">
            <a:off x="1889792" y="1140296"/>
            <a:ext cx="2072609" cy="332208"/>
          </a:xfrm>
          <a:prstGeom prst="bentConnector2">
            <a:avLst/>
          </a:prstGeom>
          <a:ln w="19050" cmpd="sng"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121"/>
          <p:cNvCxnSpPr/>
          <p:nvPr/>
        </p:nvCxnSpPr>
        <p:spPr>
          <a:xfrm rot="16200000">
            <a:off x="5709971" y="2581031"/>
            <a:ext cx="0" cy="4892954"/>
          </a:xfrm>
          <a:prstGeom prst="straightConnector1">
            <a:avLst/>
          </a:prstGeom>
          <a:ln w="28575" cmpd="sng"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167"/>
          <p:cNvCxnSpPr/>
          <p:nvPr/>
        </p:nvCxnSpPr>
        <p:spPr>
          <a:xfrm>
            <a:off x="8001000" y="1521296"/>
            <a:ext cx="0" cy="4572000"/>
          </a:xfrm>
          <a:prstGeom prst="straightConnector1">
            <a:avLst/>
          </a:prstGeom>
          <a:ln w="9525" cmpd="sng">
            <a:solidFill>
              <a:srgbClr val="BFBFB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169"/>
          <p:cNvCxnSpPr/>
          <p:nvPr/>
        </p:nvCxnSpPr>
        <p:spPr>
          <a:xfrm flipH="1">
            <a:off x="7315200" y="3197696"/>
            <a:ext cx="317832" cy="0"/>
          </a:xfrm>
          <a:prstGeom prst="straightConnector1">
            <a:avLst/>
          </a:prstGeom>
          <a:ln>
            <a:solidFill>
              <a:srgbClr val="1D252D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162800" y="2963980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Исходящее</a:t>
            </a:r>
            <a:endParaRPr lang="en-US" sz="800" b="1" dirty="0"/>
          </a:p>
        </p:txBody>
      </p:sp>
      <p:pic>
        <p:nvPicPr>
          <p:cNvPr id="96" name="Picture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663" y="3159037"/>
            <a:ext cx="225532" cy="2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3" grpId="0"/>
      <p:bldP spid="34" grpId="0"/>
      <p:bldP spid="35" grpId="0" animBg="1"/>
      <p:bldP spid="36" grpId="0" animBg="1"/>
      <p:bldP spid="37" grpId="0" animBg="1"/>
      <p:bldP spid="44" grpId="0"/>
      <p:bldP spid="45" grpId="0"/>
      <p:bldP spid="46" grpId="0"/>
      <p:bldP spid="47" grpId="0"/>
      <p:bldP spid="48" grpId="0"/>
      <p:bldP spid="50" grpId="0"/>
      <p:bldP spid="57" grpId="0"/>
      <p:bldP spid="65" grpId="0"/>
      <p:bldP spid="71" grpId="0" animBg="1"/>
      <p:bldP spid="72" grpId="0" animBg="1"/>
      <p:bldP spid="73" grpId="0" animBg="1"/>
      <p:bldP spid="74" grpId="0" animBg="1"/>
      <p:bldP spid="77" grpId="0" animBg="1"/>
      <p:bldP spid="79" grpId="0"/>
      <p:bldP spid="81" grpId="0"/>
      <p:bldP spid="82" grpId="0" animBg="1"/>
      <p:bldP spid="86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81601" y="941195"/>
            <a:ext cx="2667000" cy="5411203"/>
          </a:xfrm>
          <a:prstGeom prst="rect">
            <a:avLst/>
          </a:prstGeom>
          <a:noFill/>
          <a:ln>
            <a:gradFill flip="none" rotWithShape="1">
              <a:gsLst>
                <a:gs pos="100000">
                  <a:schemeClr val="accent6">
                    <a:lumMod val="25000"/>
                    <a:lumOff val="75000"/>
                  </a:schemeClr>
                </a:gs>
                <a:gs pos="82000">
                  <a:schemeClr val="accent6">
                    <a:lumMod val="50000"/>
                    <a:lumOff val="50000"/>
                  </a:schemeClr>
                </a:gs>
                <a:gs pos="0">
                  <a:schemeClr val="accent6">
                    <a:lumMod val="90000"/>
                    <a:lumOff val="10000"/>
                  </a:schemeClr>
                </a:gs>
              </a:gsLst>
              <a:lin ang="5400000" scaled="0"/>
              <a:tileRect/>
            </a:gradFill>
            <a:prstDash val="sysDash"/>
          </a:ln>
          <a:effectLst/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15" y="1905000"/>
            <a:ext cx="787872" cy="1050496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5426542" y="3840027"/>
            <a:ext cx="439948" cy="588995"/>
            <a:chOff x="2912852" y="3105150"/>
            <a:chExt cx="439948" cy="441746"/>
          </a:xfrm>
        </p:grpSpPr>
        <p:sp>
          <p:nvSpPr>
            <p:cNvPr id="44" name="Rectangle 43"/>
            <p:cNvSpPr/>
            <p:nvPr/>
          </p:nvSpPr>
          <p:spPr>
            <a:xfrm flipV="1">
              <a:off x="2914523" y="3105150"/>
              <a:ext cx="438277" cy="38100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2Top"/>
              <a:lightRig rig="threePt" dir="t"/>
            </a:scene3d>
            <a:sp3d>
              <a:bevelT w="0" h="254000"/>
              <a:bevelB w="2540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912852" y="3401324"/>
              <a:ext cx="292048" cy="145572"/>
              <a:chOff x="3860322" y="3468898"/>
              <a:chExt cx="347930" cy="1455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740000"/>
              </a:camera>
              <a:lightRig rig="threePt" dir="t"/>
            </a:scene3d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3860322" y="3574572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953774" y="347932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038600" y="3486150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123426" y="350340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208252" y="3510594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860322" y="3470696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860322" y="3468898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19" y="2852483"/>
            <a:ext cx="817104" cy="845943"/>
          </a:xfrm>
          <a:prstGeom prst="rect">
            <a:avLst/>
          </a:prstGeom>
        </p:spPr>
      </p:pic>
      <p:cxnSp>
        <p:nvCxnSpPr>
          <p:cNvPr id="132" name="Straight Connector 131"/>
          <p:cNvCxnSpPr/>
          <p:nvPr/>
        </p:nvCxnSpPr>
        <p:spPr>
          <a:xfrm>
            <a:off x="5677271" y="1556108"/>
            <a:ext cx="0" cy="61796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64197"/>
            <a:ext cx="885825" cy="839203"/>
          </a:xfrm>
          <a:prstGeom prst="rect">
            <a:avLst/>
          </a:prstGeom>
        </p:spPr>
      </p:pic>
      <p:cxnSp>
        <p:nvCxnSpPr>
          <p:cNvPr id="135" name="Straight Connector 134"/>
          <p:cNvCxnSpPr/>
          <p:nvPr/>
        </p:nvCxnSpPr>
        <p:spPr>
          <a:xfrm>
            <a:off x="5677271" y="2696709"/>
            <a:ext cx="0" cy="30898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5666971" y="3566324"/>
            <a:ext cx="10300" cy="44991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5652107" y="4533376"/>
            <a:ext cx="3600" cy="825545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92" name="Group 191"/>
          <p:cNvGrpSpPr/>
          <p:nvPr/>
        </p:nvGrpSpPr>
        <p:grpSpPr>
          <a:xfrm>
            <a:off x="4849175" y="5359400"/>
            <a:ext cx="1614488" cy="914400"/>
            <a:chOff x="5319712" y="4019550"/>
            <a:chExt cx="1614488" cy="685800"/>
          </a:xfrm>
          <a:solidFill>
            <a:schemeClr val="bg1"/>
          </a:solidFill>
        </p:grpSpPr>
        <p:sp>
          <p:nvSpPr>
            <p:cNvPr id="193" name="Rounded Rectangle 192"/>
            <p:cNvSpPr/>
            <p:nvPr/>
          </p:nvSpPr>
          <p:spPr>
            <a:xfrm>
              <a:off x="5319712" y="4019550"/>
              <a:ext cx="1614488" cy="685800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494152" y="4078498"/>
              <a:ext cx="1287648" cy="568433"/>
              <a:chOff x="998353" y="3898991"/>
              <a:chExt cx="1039488" cy="460392"/>
            </a:xfrm>
            <a:grpFill/>
          </p:grpSpPr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758" y="3999788"/>
                <a:ext cx="418083" cy="359595"/>
              </a:xfrm>
              <a:prstGeom prst="rect">
                <a:avLst/>
              </a:prstGeom>
              <a:grpFill/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430" y="3950684"/>
                <a:ext cx="382726" cy="329184"/>
              </a:xfrm>
              <a:prstGeom prst="rect">
                <a:avLst/>
              </a:prstGeom>
              <a:grpFill/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353" y="3898991"/>
                <a:ext cx="350832" cy="301752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204" name="TextBox 203"/>
          <p:cNvSpPr txBox="1"/>
          <p:nvPr/>
        </p:nvSpPr>
        <p:spPr>
          <a:xfrm>
            <a:off x="5619802" y="2622866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Брандмауэр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/>
            </a:r>
            <a:b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</a:br>
            <a:r>
              <a:rPr lang="en-US" sz="1000" b="1" i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нового</a:t>
            </a:r>
            <a: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1000" b="1" i="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поколения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575504" y="3741559"/>
            <a:ext cx="539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Коммутатор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816105" y="5980502"/>
            <a:ext cx="337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Сотрудники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5924601" y="4430651"/>
            <a:ext cx="685800" cy="21754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924601" y="4094029"/>
            <a:ext cx="685800" cy="15479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3" name="Picture 102" descr="Описание: FireEye_product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37" y="3565104"/>
            <a:ext cx="737835" cy="674952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Описание: FireEye_product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80" y="4220541"/>
            <a:ext cx="737835" cy="674952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6461596" y="2103239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100" b="1" i="0">
                <a:solidFill>
                  <a:srgbClr val="D0D3D4">
                    <a:lumMod val="10000"/>
                  </a:srgbClr>
                </a:solidFill>
                <a:latin typeface="Calibri"/>
                <a:ea typeface="+mn-ea"/>
                <a:cs typeface="Arial"/>
              </a:rPr>
              <a:t>SPAN / TAP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753933" y="3429000"/>
            <a:ext cx="355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100" b="1" i="0">
                <a:solidFill>
                  <a:srgbClr val="D0D3D4">
                    <a:lumMod val="10000"/>
                  </a:srgbClr>
                </a:solidFill>
                <a:latin typeface="Calibri"/>
                <a:ea typeface="+mn-ea"/>
                <a:cs typeface="Arial"/>
              </a:rPr>
              <a:t>NX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755609" y="4705787"/>
            <a:ext cx="355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100" b="1" i="0">
                <a:solidFill>
                  <a:srgbClr val="D0D3D4">
                    <a:lumMod val="10000"/>
                  </a:srgbClr>
                </a:solidFill>
                <a:latin typeface="Calibri"/>
                <a:ea typeface="+mn-ea"/>
                <a:cs typeface="Arial"/>
              </a:rPr>
              <a:t>NX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211375" y="3800816"/>
            <a:ext cx="91440" cy="1219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213387" y="4073104"/>
            <a:ext cx="91440" cy="1219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13387" y="4311579"/>
            <a:ext cx="91440" cy="1219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220001" y="4581875"/>
            <a:ext cx="91440" cy="1219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733601" y="941195"/>
            <a:ext cx="2667000" cy="5411203"/>
          </a:xfrm>
          <a:prstGeom prst="rect">
            <a:avLst/>
          </a:prstGeom>
          <a:noFill/>
          <a:ln>
            <a:gradFill flip="none" rotWithShape="1">
              <a:gsLst>
                <a:gs pos="100000">
                  <a:schemeClr val="accent6">
                    <a:lumMod val="25000"/>
                    <a:lumOff val="75000"/>
                  </a:schemeClr>
                </a:gs>
                <a:gs pos="82000">
                  <a:schemeClr val="accent6">
                    <a:lumMod val="50000"/>
                    <a:lumOff val="50000"/>
                  </a:schemeClr>
                </a:gs>
                <a:gs pos="0">
                  <a:schemeClr val="accent6">
                    <a:lumMod val="90000"/>
                    <a:lumOff val="10000"/>
                  </a:schemeClr>
                </a:gs>
              </a:gsLst>
              <a:lin ang="5400000" scaled="0"/>
              <a:tileRect/>
            </a:gradFill>
            <a:prstDash val="sysDash"/>
          </a:ln>
          <a:effectLst/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15" y="1905000"/>
            <a:ext cx="787872" cy="1050496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2378542" y="3840027"/>
            <a:ext cx="439948" cy="588995"/>
            <a:chOff x="2912852" y="3105150"/>
            <a:chExt cx="439948" cy="441746"/>
          </a:xfrm>
        </p:grpSpPr>
        <p:sp>
          <p:nvSpPr>
            <p:cNvPr id="143" name="Rectangle 142"/>
            <p:cNvSpPr/>
            <p:nvPr/>
          </p:nvSpPr>
          <p:spPr>
            <a:xfrm flipV="1">
              <a:off x="2914523" y="3105150"/>
              <a:ext cx="438277" cy="381000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isometricOffAxis2Top"/>
              <a:lightRig rig="threePt" dir="t"/>
            </a:scene3d>
            <a:sp3d>
              <a:bevelT w="0" h="254000"/>
              <a:bevelB w="2540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912852" y="3401324"/>
              <a:ext cx="292048" cy="145572"/>
              <a:chOff x="3860322" y="3468898"/>
              <a:chExt cx="347930" cy="145572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740000"/>
              </a:camera>
              <a:lightRig rig="threePt" dir="t"/>
            </a:scene3d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3860322" y="3574572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953774" y="347932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4038600" y="3486150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123426" y="3503402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4208252" y="3510594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860322" y="3470696"/>
                <a:ext cx="0" cy="10387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3860322" y="3468898"/>
                <a:ext cx="347930" cy="398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19" y="2852483"/>
            <a:ext cx="817104" cy="845943"/>
          </a:xfrm>
          <a:prstGeom prst="rect">
            <a:avLst/>
          </a:prstGeom>
        </p:spPr>
      </p:pic>
      <p:cxnSp>
        <p:nvCxnSpPr>
          <p:cNvPr id="162" name="Straight Connector 161"/>
          <p:cNvCxnSpPr/>
          <p:nvPr/>
        </p:nvCxnSpPr>
        <p:spPr>
          <a:xfrm>
            <a:off x="2629271" y="1556108"/>
            <a:ext cx="0" cy="61796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3" name="Picture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72" y="964197"/>
            <a:ext cx="885825" cy="839203"/>
          </a:xfrm>
          <a:prstGeom prst="rect">
            <a:avLst/>
          </a:prstGeom>
        </p:spPr>
      </p:pic>
      <p:cxnSp>
        <p:nvCxnSpPr>
          <p:cNvPr id="164" name="Straight Connector 163"/>
          <p:cNvCxnSpPr/>
          <p:nvPr/>
        </p:nvCxnSpPr>
        <p:spPr>
          <a:xfrm>
            <a:off x="2629271" y="2696709"/>
            <a:ext cx="0" cy="30898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2618971" y="3566324"/>
            <a:ext cx="10300" cy="44991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2604108" y="4438811"/>
            <a:ext cx="1013287" cy="92010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1801175" y="5359400"/>
            <a:ext cx="1614488" cy="914400"/>
            <a:chOff x="5319712" y="4019550"/>
            <a:chExt cx="1614488" cy="685800"/>
          </a:xfrm>
          <a:solidFill>
            <a:schemeClr val="bg1"/>
          </a:solidFill>
        </p:grpSpPr>
        <p:sp>
          <p:nvSpPr>
            <p:cNvPr id="168" name="Rounded Rectangle 167"/>
            <p:cNvSpPr/>
            <p:nvPr/>
          </p:nvSpPr>
          <p:spPr>
            <a:xfrm>
              <a:off x="5319712" y="4019550"/>
              <a:ext cx="1614488" cy="685800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5494152" y="4078498"/>
              <a:ext cx="1287648" cy="568433"/>
              <a:chOff x="998353" y="3898991"/>
              <a:chExt cx="1039488" cy="460392"/>
            </a:xfrm>
            <a:grpFill/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758" y="3999788"/>
                <a:ext cx="418083" cy="359595"/>
              </a:xfrm>
              <a:prstGeom prst="rect">
                <a:avLst/>
              </a:prstGeom>
              <a:grpFill/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0430" y="3950684"/>
                <a:ext cx="382726" cy="329184"/>
              </a:xfrm>
              <a:prstGeom prst="rect">
                <a:avLst/>
              </a:prstGeom>
              <a:grpFill/>
            </p:spPr>
          </p:pic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353" y="3898991"/>
                <a:ext cx="350832" cy="301752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74" name="TextBox 173"/>
          <p:cNvSpPr txBox="1"/>
          <p:nvPr/>
        </p:nvSpPr>
        <p:spPr>
          <a:xfrm>
            <a:off x="1733601" y="2174077"/>
            <a:ext cx="108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en-US" sz="1000" b="1" i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Маршру</a:t>
            </a:r>
            <a: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-</a:t>
            </a:r>
            <a:b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</a:br>
            <a:r>
              <a:rPr lang="en-US" sz="1000" b="1" i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тизатор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571802" y="2622866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Брандмауэр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/>
            </a:r>
            <a:b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</a:br>
            <a:r>
              <a:rPr lang="en-US" sz="1000" b="1" i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нового</a:t>
            </a:r>
            <a: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 </a:t>
            </a:r>
            <a:r>
              <a:rPr lang="en-US" sz="1000" b="1" i="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поколения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68105" y="5980502"/>
            <a:ext cx="337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Сотрудники</a:t>
            </a:r>
          </a:p>
        </p:txBody>
      </p:sp>
      <p:cxnSp>
        <p:nvCxnSpPr>
          <p:cNvPr id="179" name="Straight Connector 178"/>
          <p:cNvCxnSpPr/>
          <p:nvPr/>
        </p:nvCxnSpPr>
        <p:spPr>
          <a:xfrm>
            <a:off x="2876602" y="4245368"/>
            <a:ext cx="740793" cy="876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0" name="Picture 179" descr="Описание: FireEye_product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37" y="3925499"/>
            <a:ext cx="737835" cy="674952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TextBox 181"/>
          <p:cNvSpPr txBox="1"/>
          <p:nvPr/>
        </p:nvSpPr>
        <p:spPr>
          <a:xfrm>
            <a:off x="3328670" y="2103240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ru-RU" sz="1100" b="1" i="0" dirty="0" smtClean="0">
                <a:solidFill>
                  <a:srgbClr val="D0D3D4">
                    <a:lumMod val="10000"/>
                  </a:srgbClr>
                </a:solidFill>
                <a:latin typeface="Calibri"/>
                <a:ea typeface="+mn-ea"/>
                <a:cs typeface="Arial"/>
              </a:rPr>
              <a:t>В разрыв</a:t>
            </a:r>
            <a:endParaRPr lang="en-US" sz="1100" b="1" i="0" dirty="0">
              <a:solidFill>
                <a:srgbClr val="D0D3D4">
                  <a:lumMod val="10000"/>
                </a:srgb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705932" y="3733801"/>
            <a:ext cx="33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rgbClr val="D0D3D4">
                    <a:lumMod val="10000"/>
                  </a:srgbClr>
                </a:solidFill>
                <a:latin typeface="Calibri"/>
                <a:ea typeface="+mn-ea"/>
                <a:cs typeface="Arial"/>
              </a:rPr>
              <a:t>NX</a:t>
            </a:r>
          </a:p>
        </p:txBody>
      </p:sp>
      <p:cxnSp>
        <p:nvCxnSpPr>
          <p:cNvPr id="259" name="Straight Connector 258"/>
          <p:cNvCxnSpPr/>
          <p:nvPr/>
        </p:nvCxnSpPr>
        <p:spPr>
          <a:xfrm flipV="1">
            <a:off x="2818491" y="3156846"/>
            <a:ext cx="691195" cy="5317"/>
          </a:xfrm>
          <a:prstGeom prst="line">
            <a:avLst/>
          </a:prstGeom>
          <a:ln cap="rnd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57" name="Picture 256" descr="C:\Documents and Settings\jschwerin\Desktop\ArtFiles\icons\icons\icon_generic_appliance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278" y="2736648"/>
            <a:ext cx="874716" cy="7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TextBox 257"/>
          <p:cNvSpPr txBox="1"/>
          <p:nvPr/>
        </p:nvSpPr>
        <p:spPr>
          <a:xfrm>
            <a:off x="3624344" y="2944003"/>
            <a:ext cx="347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rgbClr val="C00000"/>
                </a:solidFill>
                <a:latin typeface="Calibri"/>
                <a:ea typeface="+mn-ea"/>
                <a:cs typeface="Arial"/>
              </a:rPr>
              <a:t>IPS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2745371" y="3389097"/>
            <a:ext cx="927049" cy="632452"/>
          </a:xfrm>
          <a:prstGeom prst="line">
            <a:avLst/>
          </a:prstGeom>
          <a:ln cap="rnd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1769228" y="3731809"/>
            <a:ext cx="539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Коммутатор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4795792" y="2140301"/>
            <a:ext cx="69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en-US" sz="1000" b="1" i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Маршру</a:t>
            </a:r>
            <a: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-</a:t>
            </a:r>
            <a:br>
              <a:rPr lang="en-US" sz="1000" b="1" i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</a:br>
            <a:r>
              <a:rPr lang="en-US" sz="1000" b="1" i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Arial"/>
              </a:rPr>
              <a:t>тизатор</a:t>
            </a:r>
            <a:endParaRPr lang="en-US" sz="1000" b="1" i="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Развертывание </a:t>
            </a:r>
            <a:r>
              <a:rPr lang="en-US" dirty="0" smtClean="0"/>
              <a:t>Web MPS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19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Email </a:t>
            </a:r>
            <a:r>
              <a:rPr lang="en-US" dirty="0" smtClean="0"/>
              <a:t>MPS (EX)</a:t>
            </a:r>
            <a:endParaRPr lang="ru-RU" dirty="0"/>
          </a:p>
        </p:txBody>
      </p:sp>
      <p:sp>
        <p:nvSpPr>
          <p:cNvPr id="15" name="Rounded Rectangle 67"/>
          <p:cNvSpPr/>
          <p:nvPr/>
        </p:nvSpPr>
        <p:spPr>
          <a:xfrm>
            <a:off x="1371600" y="2173069"/>
            <a:ext cx="7620000" cy="3200400"/>
          </a:xfrm>
          <a:prstGeom prst="roundRect">
            <a:avLst/>
          </a:prstGeom>
          <a:noFill/>
          <a:ln w="38100" cmpd="sng">
            <a:solidFill>
              <a:srgbClr val="BFBFB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88003"/>
            <a:ext cx="572502" cy="572502"/>
          </a:xfrm>
          <a:prstGeom prst="rect">
            <a:avLst/>
          </a:prstGeom>
        </p:spPr>
      </p:pic>
      <p:sp>
        <p:nvSpPr>
          <p:cNvPr id="17" name="Rounded Rectangle 10"/>
          <p:cNvSpPr/>
          <p:nvPr/>
        </p:nvSpPr>
        <p:spPr>
          <a:xfrm>
            <a:off x="4271068" y="2360803"/>
            <a:ext cx="1832005" cy="831273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18" name="Rounded Rectangle 11"/>
          <p:cNvSpPr/>
          <p:nvPr/>
        </p:nvSpPr>
        <p:spPr>
          <a:xfrm>
            <a:off x="4180861" y="2501471"/>
            <a:ext cx="2015206" cy="831273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cxnSp>
        <p:nvCxnSpPr>
          <p:cNvPr id="19" name="Straight Arrow Connector 12"/>
          <p:cNvCxnSpPr/>
          <p:nvPr/>
        </p:nvCxnSpPr>
        <p:spPr>
          <a:xfrm flipV="1">
            <a:off x="977120" y="2555352"/>
            <a:ext cx="1004080" cy="405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3"/>
          <p:cNvCxnSpPr/>
          <p:nvPr/>
        </p:nvCxnSpPr>
        <p:spPr>
          <a:xfrm flipV="1">
            <a:off x="977120" y="3622152"/>
            <a:ext cx="1004080" cy="405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4"/>
          <p:cNvCxnSpPr/>
          <p:nvPr/>
        </p:nvCxnSpPr>
        <p:spPr>
          <a:xfrm flipV="1">
            <a:off x="977120" y="3088752"/>
            <a:ext cx="1004080" cy="405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15"/>
          <p:cNvSpPr/>
          <p:nvPr/>
        </p:nvSpPr>
        <p:spPr>
          <a:xfrm>
            <a:off x="4080935" y="2650606"/>
            <a:ext cx="2216727" cy="831273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23" name="Rounded Rectangle 16"/>
          <p:cNvSpPr/>
          <p:nvPr/>
        </p:nvSpPr>
        <p:spPr>
          <a:xfrm>
            <a:off x="3962400" y="2798198"/>
            <a:ext cx="2438400" cy="831273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24" name="Rounded Rectangle 17"/>
          <p:cNvSpPr/>
          <p:nvPr/>
        </p:nvSpPr>
        <p:spPr>
          <a:xfrm>
            <a:off x="3886200" y="2935938"/>
            <a:ext cx="25908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cxnSp>
        <p:nvCxnSpPr>
          <p:cNvPr id="25" name="Straight Connector 18"/>
          <p:cNvCxnSpPr/>
          <p:nvPr/>
        </p:nvCxnSpPr>
        <p:spPr>
          <a:xfrm>
            <a:off x="4114800" y="36217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9"/>
          <p:cNvCxnSpPr/>
          <p:nvPr/>
        </p:nvCxnSpPr>
        <p:spPr>
          <a:xfrm>
            <a:off x="6248400" y="36217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0"/>
          <p:cNvCxnSpPr/>
          <p:nvPr/>
        </p:nvCxnSpPr>
        <p:spPr>
          <a:xfrm>
            <a:off x="4114800" y="3697938"/>
            <a:ext cx="213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183614"/>
            <a:ext cx="457200" cy="437255"/>
          </a:xfrm>
          <a:prstGeom prst="rect">
            <a:avLst/>
          </a:prstGeom>
        </p:spPr>
      </p:pic>
      <p:cxnSp>
        <p:nvCxnSpPr>
          <p:cNvPr id="29" name="Straight Arrow Connector 22"/>
          <p:cNvCxnSpPr/>
          <p:nvPr/>
        </p:nvCxnSpPr>
        <p:spPr>
          <a:xfrm flipV="1">
            <a:off x="4698999" y="3540617"/>
            <a:ext cx="914400" cy="4052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163669"/>
            <a:ext cx="457200" cy="4372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33800" y="3850338"/>
            <a:ext cx="3006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entury Gothic"/>
                <a:cs typeface="Century Gothic"/>
              </a:rPr>
              <a:t>8</a:t>
            </a:r>
            <a:r>
              <a:rPr lang="en-US" sz="1050" b="1" dirty="0" smtClean="0">
                <a:latin typeface="Century Gothic"/>
                <a:cs typeface="Century Gothic"/>
              </a:rPr>
              <a:t>300 supports 96 Virtual Execution Environments (VXE)</a:t>
            </a:r>
            <a:endParaRPr lang="en-US" sz="1050" b="1" dirty="0">
              <a:latin typeface="Century Gothic"/>
              <a:cs typeface="Century Gothic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11152" y="1563469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Запуск в ВМ</a:t>
            </a:r>
            <a:endParaRPr lang="en-US" sz="12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8882" y="3083417"/>
            <a:ext cx="1374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Century Gothic"/>
                <a:cs typeface="Century Gothic"/>
              </a:rPr>
              <a:t>Play Malware Attack</a:t>
            </a:r>
            <a:endParaRPr lang="en-US" sz="105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4" name="Rectangle 28"/>
          <p:cNvSpPr/>
          <p:nvPr/>
        </p:nvSpPr>
        <p:spPr>
          <a:xfrm>
            <a:off x="3886200" y="2916699"/>
            <a:ext cx="12192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Windows </a:t>
            </a:r>
            <a:r>
              <a:rPr lang="en-US" sz="700" b="1" dirty="0">
                <a:solidFill>
                  <a:srgbClr val="FFFFFF"/>
                </a:solidFill>
                <a:latin typeface="Century Gothic"/>
                <a:cs typeface="Century Gothic"/>
              </a:rPr>
              <a:t>XP - base</a:t>
            </a:r>
          </a:p>
        </p:txBody>
      </p:sp>
      <p:sp>
        <p:nvSpPr>
          <p:cNvPr id="35" name="Rectangle 29"/>
          <p:cNvSpPr/>
          <p:nvPr/>
        </p:nvSpPr>
        <p:spPr>
          <a:xfrm>
            <a:off x="3984328" y="2778244"/>
            <a:ext cx="12192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Windows </a:t>
            </a:r>
            <a:r>
              <a:rPr lang="en-US" sz="600" b="1" dirty="0">
                <a:solidFill>
                  <a:srgbClr val="FFFFFF"/>
                </a:solidFill>
                <a:latin typeface="Century Gothic"/>
                <a:cs typeface="Century Gothic"/>
              </a:rPr>
              <a:t>XP </a:t>
            </a:r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– SP2</a:t>
            </a:r>
            <a:endParaRPr lang="en-US" sz="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6" name="Rectangle 30"/>
          <p:cNvSpPr/>
          <p:nvPr/>
        </p:nvSpPr>
        <p:spPr>
          <a:xfrm>
            <a:off x="4080935" y="2634504"/>
            <a:ext cx="12192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Windows </a:t>
            </a:r>
            <a:r>
              <a:rPr lang="en-US" sz="600" b="1" dirty="0">
                <a:solidFill>
                  <a:srgbClr val="FFFFFF"/>
                </a:solidFill>
                <a:latin typeface="Century Gothic"/>
                <a:cs typeface="Century Gothic"/>
              </a:rPr>
              <a:t>XP </a:t>
            </a:r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– SP3</a:t>
            </a:r>
            <a:endParaRPr lang="en-US" sz="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7" name="Rectangle 31"/>
          <p:cNvSpPr/>
          <p:nvPr/>
        </p:nvSpPr>
        <p:spPr>
          <a:xfrm>
            <a:off x="4182640" y="2485695"/>
            <a:ext cx="9160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Windows  7 - Base</a:t>
            </a:r>
            <a:endParaRPr lang="en-US" sz="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8" name="Rectangle 32"/>
          <p:cNvSpPr/>
          <p:nvPr/>
        </p:nvSpPr>
        <p:spPr>
          <a:xfrm>
            <a:off x="4284134" y="2336392"/>
            <a:ext cx="9160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Windows  7 – SP1</a:t>
            </a:r>
            <a:endParaRPr lang="en-US" sz="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39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54603"/>
            <a:ext cx="572502" cy="572502"/>
          </a:xfrm>
          <a:prstGeom prst="rect">
            <a:avLst/>
          </a:prstGeom>
        </p:spPr>
      </p:pic>
      <p:pic>
        <p:nvPicPr>
          <p:cNvPr id="40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321403"/>
            <a:ext cx="572502" cy="572502"/>
          </a:xfrm>
          <a:prstGeom prst="rect">
            <a:avLst/>
          </a:prstGeom>
        </p:spPr>
      </p:pic>
      <p:pic>
        <p:nvPicPr>
          <p:cNvPr id="41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54803"/>
            <a:ext cx="572502" cy="572502"/>
          </a:xfrm>
          <a:prstGeom prst="rect">
            <a:avLst/>
          </a:prstGeom>
        </p:spPr>
      </p:pic>
      <p:cxnSp>
        <p:nvCxnSpPr>
          <p:cNvPr id="42" name="Straight Arrow Connector 36"/>
          <p:cNvCxnSpPr/>
          <p:nvPr/>
        </p:nvCxnSpPr>
        <p:spPr>
          <a:xfrm flipV="1">
            <a:off x="977120" y="4155552"/>
            <a:ext cx="1004080" cy="405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899236"/>
            <a:ext cx="458065" cy="440826"/>
          </a:xfrm>
          <a:prstGeom prst="rect">
            <a:avLst/>
          </a:prstGeom>
        </p:spPr>
      </p:pic>
      <p:pic>
        <p:nvPicPr>
          <p:cNvPr id="44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4118" l="5392" r="94608">
                        <a14:foregroundMark x1="67157" y1="61765" x2="67157" y2="6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432" y="2816541"/>
            <a:ext cx="457200" cy="457200"/>
          </a:xfrm>
          <a:prstGeom prst="rect">
            <a:avLst/>
          </a:prstGeom>
        </p:spPr>
      </p:pic>
      <p:pic>
        <p:nvPicPr>
          <p:cNvPr id="45" name="Picture 3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9" b="98667" l="5778" r="89778">
                        <a14:foregroundMark x1="42222" y1="48889" x2="42222" y2="48889"/>
                        <a14:foregroundMark x1="39556" y1="57778" x2="39556" y2="57778"/>
                        <a14:foregroundMark x1="36000" y1="73778" x2="36000" y2="73778"/>
                        <a14:foregroundMark x1="56444" y1="76000" x2="56444" y2="76000"/>
                        <a14:foregroundMark x1="68889" y1="29778" x2="68889" y2="29778"/>
                        <a14:foregroundMark x1="72000" y1="16444" x2="72000" y2="16444"/>
                        <a14:foregroundMark x1="28000" y1="48000" x2="28000" y2="48000"/>
                        <a14:foregroundMark x1="19556" y1="40889" x2="19556" y2="40889"/>
                        <a14:foregroundMark x1="19556" y1="48889" x2="19556" y2="48889"/>
                        <a14:foregroundMark x1="19556" y1="67111" x2="19556" y2="67111"/>
                        <a14:foregroundMark x1="19556" y1="80444" x2="19556" y2="80444"/>
                        <a14:backgroundMark x1="19556" y1="92000" x2="19556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187" y="3370913"/>
            <a:ext cx="407690" cy="407690"/>
          </a:xfrm>
          <a:prstGeom prst="rect">
            <a:avLst/>
          </a:prstGeom>
        </p:spPr>
      </p:pic>
      <p:pic>
        <p:nvPicPr>
          <p:cNvPr id="46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11" y="2330803"/>
            <a:ext cx="398843" cy="385149"/>
          </a:xfrm>
          <a:prstGeom prst="rect">
            <a:avLst/>
          </a:prstGeom>
        </p:spPr>
      </p:pic>
      <p:pic>
        <p:nvPicPr>
          <p:cNvPr id="47" name="Picture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41" b="99020" l="3922" r="97059">
                        <a14:foregroundMark x1="25490" y1="89216" x2="25490" y2="89216"/>
                        <a14:foregroundMark x1="30882" y1="88235" x2="30882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755" y="2330803"/>
            <a:ext cx="381000" cy="381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769152" y="1563469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Разделение</a:t>
            </a:r>
            <a:r>
              <a:rPr lang="ru-RU" sz="12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объектов</a:t>
            </a:r>
            <a:endParaRPr lang="en-US" sz="12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49" name="Picture 4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41" b="99020" l="3922" r="97059">
                        <a14:foregroundMark x1="25490" y1="89216" x2="25490" y2="89216"/>
                        <a14:foregroundMark x1="30882" y1="88235" x2="30882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755" y="3397603"/>
            <a:ext cx="381000" cy="381000"/>
          </a:xfrm>
          <a:prstGeom prst="rect">
            <a:avLst/>
          </a:prstGeom>
        </p:spPr>
      </p:pic>
      <p:sp>
        <p:nvSpPr>
          <p:cNvPr id="50" name="Rectangle 44"/>
          <p:cNvSpPr/>
          <p:nvPr/>
        </p:nvSpPr>
        <p:spPr>
          <a:xfrm>
            <a:off x="114765" y="1563469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Перехват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Email </a:t>
            </a:r>
          </a:p>
        </p:txBody>
      </p:sp>
      <p:sp>
        <p:nvSpPr>
          <p:cNvPr id="51" name="Oval 46"/>
          <p:cNvSpPr/>
          <p:nvPr/>
        </p:nvSpPr>
        <p:spPr bwMode="auto">
          <a:xfrm>
            <a:off x="457200" y="1258669"/>
            <a:ext cx="274381" cy="274381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prstTxWarp prst="textNoShape">
              <a:avLst/>
            </a:prstTxWarp>
          </a:bodyPr>
          <a:lstStyle/>
          <a:p>
            <a:pPr marL="233363" indent="-233363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lang="en-U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2" name="Oval 47"/>
          <p:cNvSpPr/>
          <p:nvPr/>
        </p:nvSpPr>
        <p:spPr bwMode="auto">
          <a:xfrm>
            <a:off x="2483090" y="1258669"/>
            <a:ext cx="274381" cy="274381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prstTxWarp prst="textNoShape">
              <a:avLst/>
            </a:prstTxWarp>
          </a:bodyPr>
          <a:lstStyle/>
          <a:p>
            <a:pPr marL="233363" indent="-233363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lang="en-U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3" name="Oval 48"/>
          <p:cNvSpPr/>
          <p:nvPr/>
        </p:nvSpPr>
        <p:spPr bwMode="auto">
          <a:xfrm>
            <a:off x="4953000" y="1258669"/>
            <a:ext cx="274381" cy="274381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prstTxWarp prst="textNoShape">
              <a:avLst/>
            </a:prstTxWarp>
          </a:bodyPr>
          <a:lstStyle/>
          <a:p>
            <a:pPr marL="233363" indent="-233363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lang="en-U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4" name="Rounded Rectangle 49"/>
          <p:cNvSpPr/>
          <p:nvPr/>
        </p:nvSpPr>
        <p:spPr>
          <a:xfrm>
            <a:off x="2128755" y="2296931"/>
            <a:ext cx="440826" cy="2362200"/>
          </a:xfrm>
          <a:prstGeom prst="roundRect">
            <a:avLst/>
          </a:prstGeom>
          <a:noFill/>
          <a:ln w="19050" cmpd="sng">
            <a:solidFill>
              <a:srgbClr val="BFBFB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cxnSp>
        <p:nvCxnSpPr>
          <p:cNvPr id="55" name="Straight Arrow Connector 51"/>
          <p:cNvCxnSpPr>
            <a:stCxn id="54" idx="2"/>
            <a:endCxn id="56" idx="0"/>
          </p:cNvCxnSpPr>
          <p:nvPr/>
        </p:nvCxnSpPr>
        <p:spPr>
          <a:xfrm>
            <a:off x="2349168" y="4659131"/>
            <a:ext cx="3474" cy="942938"/>
          </a:xfrm>
          <a:prstGeom prst="straightConnector1">
            <a:avLst/>
          </a:prstGeom>
          <a:ln>
            <a:solidFill>
              <a:srgbClr val="BFBFBF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2"/>
          <p:cNvSpPr/>
          <p:nvPr/>
        </p:nvSpPr>
        <p:spPr>
          <a:xfrm>
            <a:off x="1476342" y="56020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Century Gothic"/>
                <a:cs typeface="Century Gothic"/>
              </a:rPr>
              <a:t>URL’s </a:t>
            </a:r>
            <a:r>
              <a:rPr lang="ru-RU" sz="1200" b="1" dirty="0" smtClean="0">
                <a:latin typeface="Century Gothic"/>
                <a:cs typeface="Century Gothic"/>
              </a:rPr>
              <a:t>передается в </a:t>
            </a:r>
            <a:r>
              <a:rPr lang="en-US" sz="1200" b="1" dirty="0" smtClean="0">
                <a:latin typeface="Century Gothic"/>
                <a:cs typeface="Century Gothic"/>
              </a:rPr>
              <a:t>Web MPS </a:t>
            </a:r>
            <a:r>
              <a:rPr lang="ru-RU" sz="1200" b="1" dirty="0" smtClean="0">
                <a:latin typeface="Century Gothic"/>
                <a:cs typeface="Century Gothic"/>
              </a:rPr>
              <a:t>через </a:t>
            </a:r>
            <a:r>
              <a:rPr lang="en-US" sz="1200" b="1" dirty="0" smtClean="0">
                <a:latin typeface="Century Gothic"/>
                <a:cs typeface="Century Gothic"/>
              </a:rPr>
              <a:t> CMS</a:t>
            </a:r>
            <a:endParaRPr lang="en-US" sz="1200" b="1" dirty="0">
              <a:latin typeface="Century Gothic"/>
              <a:cs typeface="Century Gothic"/>
            </a:endParaRPr>
          </a:p>
        </p:txBody>
      </p:sp>
      <p:cxnSp>
        <p:nvCxnSpPr>
          <p:cNvPr id="57" name="Straight Arrow Connector 53"/>
          <p:cNvCxnSpPr>
            <a:stCxn id="46" idx="3"/>
            <a:endCxn id="34" idx="1"/>
          </p:cNvCxnSpPr>
          <p:nvPr/>
        </p:nvCxnSpPr>
        <p:spPr>
          <a:xfrm>
            <a:off x="3095454" y="2523378"/>
            <a:ext cx="790746" cy="49334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6"/>
          <p:cNvCxnSpPr>
            <a:stCxn id="44" idx="3"/>
          </p:cNvCxnSpPr>
          <p:nvPr/>
        </p:nvCxnSpPr>
        <p:spPr>
          <a:xfrm>
            <a:off x="3124632" y="3045141"/>
            <a:ext cx="761568" cy="14706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9"/>
          <p:cNvCxnSpPr>
            <a:stCxn id="45" idx="3"/>
            <a:endCxn id="24" idx="1"/>
          </p:cNvCxnSpPr>
          <p:nvPr/>
        </p:nvCxnSpPr>
        <p:spPr>
          <a:xfrm flipV="1">
            <a:off x="3099877" y="3393138"/>
            <a:ext cx="786323" cy="18162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62"/>
          <p:cNvCxnSpPr>
            <a:stCxn id="43" idx="3"/>
          </p:cNvCxnSpPr>
          <p:nvPr/>
        </p:nvCxnSpPr>
        <p:spPr>
          <a:xfrm flipV="1">
            <a:off x="3125065" y="3753666"/>
            <a:ext cx="761135" cy="36598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154411" y="1563469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Отчеты и карантин</a:t>
            </a:r>
            <a:endParaRPr lang="en-US" sz="12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2" name="Oval 66"/>
          <p:cNvSpPr/>
          <p:nvPr/>
        </p:nvSpPr>
        <p:spPr bwMode="auto">
          <a:xfrm>
            <a:off x="7772400" y="1258669"/>
            <a:ext cx="274381" cy="274381"/>
          </a:xfrm>
          <a:prstGeom prst="ellips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prstTxWarp prst="textNoShape">
              <a:avLst/>
            </a:prstTxWarp>
          </a:bodyPr>
          <a:lstStyle/>
          <a:p>
            <a:pPr marL="233363" indent="-233363" algn="ctr" eaLnBrk="0" hangingPunct="0">
              <a:lnSpc>
                <a:spcPct val="80000"/>
              </a:lnSpc>
              <a:spcBef>
                <a:spcPct val="20000"/>
              </a:spcBef>
              <a:buFont typeface="Wingdings" pitchFamily="-11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lang="en-U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3" name="Picture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3968476"/>
            <a:ext cx="355600" cy="3556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848600" y="2325469"/>
            <a:ext cx="40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entury Gothic"/>
                <a:ea typeface="Zapf Dingbats"/>
                <a:cs typeface="Century Gothic"/>
                <a:sym typeface="Zapf Dingbats"/>
              </a:rPr>
              <a:t>✔</a:t>
            </a:r>
            <a:endParaRPr lang="en-US" sz="2000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48600" y="2858869"/>
            <a:ext cx="40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entury Gothic"/>
                <a:ea typeface="Zapf Dingbats"/>
                <a:cs typeface="Century Gothic"/>
                <a:sym typeface="Zapf Dingbats"/>
              </a:rPr>
              <a:t>✔</a:t>
            </a:r>
            <a:endParaRPr lang="en-US" sz="2000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67716" y="3406552"/>
            <a:ext cx="401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entury Gothic"/>
                <a:ea typeface="Zapf Dingbats"/>
                <a:cs typeface="Century Gothic"/>
                <a:sym typeface="Zapf Dingbats"/>
              </a:rPr>
              <a:t>✔</a:t>
            </a:r>
            <a:endParaRPr lang="en-US" sz="2000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pic>
        <p:nvPicPr>
          <p:cNvPr id="67" name="Picture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638" y="3197833"/>
            <a:ext cx="225532" cy="225532"/>
          </a:xfrm>
          <a:prstGeom prst="rect">
            <a:avLst/>
          </a:prstGeom>
        </p:spPr>
      </p:pic>
      <p:cxnSp>
        <p:nvCxnSpPr>
          <p:cNvPr id="68" name="Straight Arrow Connector 74"/>
          <p:cNvCxnSpPr/>
          <p:nvPr/>
        </p:nvCxnSpPr>
        <p:spPr>
          <a:xfrm flipV="1">
            <a:off x="6844520" y="2554069"/>
            <a:ext cx="1004080" cy="405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75"/>
          <p:cNvCxnSpPr/>
          <p:nvPr/>
        </p:nvCxnSpPr>
        <p:spPr>
          <a:xfrm flipV="1">
            <a:off x="6844520" y="3620869"/>
            <a:ext cx="1004080" cy="405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76"/>
          <p:cNvCxnSpPr/>
          <p:nvPr/>
        </p:nvCxnSpPr>
        <p:spPr>
          <a:xfrm flipV="1">
            <a:off x="6844520" y="3087469"/>
            <a:ext cx="1004080" cy="405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7"/>
          <p:cNvCxnSpPr/>
          <p:nvPr/>
        </p:nvCxnSpPr>
        <p:spPr>
          <a:xfrm flipV="1">
            <a:off x="6844520" y="4154269"/>
            <a:ext cx="1004080" cy="405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1400" y="4459069"/>
            <a:ext cx="731219" cy="731219"/>
          </a:xfrm>
          <a:prstGeom prst="rect">
            <a:avLst/>
          </a:prstGeom>
        </p:spPr>
      </p:pic>
      <p:pic>
        <p:nvPicPr>
          <p:cNvPr id="73" name="Picture 7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316" y="4473338"/>
            <a:ext cx="681023" cy="684062"/>
          </a:xfrm>
          <a:prstGeom prst="rect">
            <a:avLst/>
          </a:prstGeom>
        </p:spPr>
      </p:pic>
      <p:pic>
        <p:nvPicPr>
          <p:cNvPr id="74" name="Picture 8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96" y="2580253"/>
            <a:ext cx="247650" cy="239147"/>
          </a:xfrm>
          <a:prstGeom prst="rect">
            <a:avLst/>
          </a:prstGeom>
        </p:spPr>
      </p:pic>
      <p:pic>
        <p:nvPicPr>
          <p:cNvPr id="75" name="Picture 8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941" b="99020" l="3922" r="97059">
                        <a14:foregroundMark x1="25490" y1="89216" x2="25490" y2="89216"/>
                        <a14:foregroundMark x1="30882" y1="88235" x2="30882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30" y="2574986"/>
            <a:ext cx="260228" cy="260228"/>
          </a:xfrm>
          <a:prstGeom prst="rect">
            <a:avLst/>
          </a:prstGeom>
        </p:spPr>
      </p:pic>
      <p:pic>
        <p:nvPicPr>
          <p:cNvPr id="76" name="Picture 84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902" b="94118" l="5392" r="94608">
                        <a14:foregroundMark x1="67157" y1="61765" x2="67157" y2="6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28" y="3062269"/>
            <a:ext cx="283885" cy="283885"/>
          </a:xfrm>
          <a:prstGeom prst="rect">
            <a:avLst/>
          </a:prstGeom>
        </p:spPr>
      </p:pic>
      <p:pic>
        <p:nvPicPr>
          <p:cNvPr id="77" name="Picture 85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89" b="98667" l="5778" r="89778">
                        <a14:foregroundMark x1="42222" y1="48889" x2="42222" y2="48889"/>
                        <a14:foregroundMark x1="39556" y1="57778" x2="39556" y2="57778"/>
                        <a14:foregroundMark x1="36000" y1="73778" x2="36000" y2="73778"/>
                        <a14:foregroundMark x1="56444" y1="76000" x2="56444" y2="76000"/>
                        <a14:foregroundMark x1="68889" y1="29778" x2="68889" y2="29778"/>
                        <a14:foregroundMark x1="72000" y1="16444" x2="72000" y2="16444"/>
                        <a14:foregroundMark x1="28000" y1="48000" x2="28000" y2="48000"/>
                        <a14:foregroundMark x1="19556" y1="40889" x2="19556" y2="40889"/>
                        <a14:foregroundMark x1="19556" y1="48889" x2="19556" y2="48889"/>
                        <a14:foregroundMark x1="19556" y1="67111" x2="19556" y2="67111"/>
                        <a14:foregroundMark x1="19556" y1="80444" x2="19556" y2="80444"/>
                        <a14:backgroundMark x1="19556" y1="92000" x2="19556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73" y="3609938"/>
            <a:ext cx="253144" cy="253144"/>
          </a:xfrm>
          <a:prstGeom prst="rect">
            <a:avLst/>
          </a:prstGeom>
        </p:spPr>
      </p:pic>
      <p:pic>
        <p:nvPicPr>
          <p:cNvPr id="78" name="Picture 86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72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02" y="4150579"/>
            <a:ext cx="235060" cy="226214"/>
          </a:xfrm>
          <a:prstGeom prst="rect">
            <a:avLst/>
          </a:prstGeom>
        </p:spPr>
      </p:pic>
      <p:pic>
        <p:nvPicPr>
          <p:cNvPr id="79" name="Picture 8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941" b="99020" l="3922" r="97059">
                        <a14:foregroundMark x1="25490" y1="89216" x2="25490" y2="89216"/>
                        <a14:foregroundMark x1="30882" y1="88235" x2="30882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625972"/>
            <a:ext cx="260228" cy="260228"/>
          </a:xfrm>
          <a:prstGeom prst="rect">
            <a:avLst/>
          </a:prstGeom>
        </p:spPr>
      </p:pic>
      <p:pic>
        <p:nvPicPr>
          <p:cNvPr id="80" name="Picture 14" descr="Malware_Icon.tif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491"/>
          <a:stretch>
            <a:fillRect/>
          </a:stretch>
        </p:blipFill>
        <p:spPr bwMode="auto">
          <a:xfrm>
            <a:off x="6329285" y="117487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Elbow Connector 81"/>
          <p:cNvCxnSpPr>
            <a:stCxn id="24" idx="3"/>
            <a:endCxn id="80" idx="2"/>
          </p:cNvCxnSpPr>
          <p:nvPr/>
        </p:nvCxnSpPr>
        <p:spPr>
          <a:xfrm flipV="1">
            <a:off x="6477000" y="1632074"/>
            <a:ext cx="195185" cy="1761064"/>
          </a:xfrm>
          <a:prstGeom prst="bentConnector2">
            <a:avLst/>
          </a:prstGeom>
          <a:ln w="19050" cmpd="sng"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751040" y="1168085"/>
            <a:ext cx="86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Zero Day Malware Profiles</a:t>
            </a:r>
            <a:endParaRPr lang="en-US" sz="800" b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60743" y="921881"/>
            <a:ext cx="400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F7F7F"/>
                </a:solidFill>
                <a:latin typeface="Century Gothic"/>
                <a:cs typeface="Century Gothic"/>
              </a:rPr>
              <a:t>DTI</a:t>
            </a:r>
            <a:endParaRPr lang="en-US" sz="1200" b="1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7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950</Words>
  <Application>Microsoft Office PowerPoint</Application>
  <PresentationFormat>Экран (4:3)</PresentationFormat>
  <Paragraphs>243</Paragraphs>
  <Slides>19</Slides>
  <Notes>16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Franklin Gothic Book</vt:lpstr>
      <vt:lpstr>Wingdings</vt:lpstr>
      <vt:lpstr>Zapf Dingbats</vt:lpstr>
      <vt:lpstr>Тема Office</vt:lpstr>
      <vt:lpstr>Visio</vt:lpstr>
      <vt:lpstr>Практические аспекты защиты от целенаправленных атак</vt:lpstr>
      <vt:lpstr>Особенности целенаправленных атак</vt:lpstr>
      <vt:lpstr>Основные этапы реализации атаки</vt:lpstr>
      <vt:lpstr>Особенности  APT</vt:lpstr>
      <vt:lpstr>Решение FireEye</vt:lpstr>
      <vt:lpstr>Продуктовая линейка FireEye</vt:lpstr>
      <vt:lpstr>Проверка веб-трафика (Web MPS)</vt:lpstr>
      <vt:lpstr>Развертывание Web MPS</vt:lpstr>
      <vt:lpstr>Email MPS (EX)</vt:lpstr>
      <vt:lpstr>Развертывание Email MPS</vt:lpstr>
      <vt:lpstr>Преимущества FireEye</vt:lpstr>
      <vt:lpstr>Отчеты</vt:lpstr>
      <vt:lpstr>Варианты интеграции с FireEye DTI</vt:lpstr>
      <vt:lpstr>Проблема защиты мобильных устройств</vt:lpstr>
      <vt:lpstr>Компоненты FireEye Mobile Threat Protection</vt:lpstr>
      <vt:lpstr>Компоненты FireEye Mobile Threat Protection</vt:lpstr>
      <vt:lpstr>Консоль управления FireEye MTP</vt:lpstr>
      <vt:lpstr>Почему FireEye?</vt:lpstr>
      <vt:lpstr> 117105, г. Москва, ул. Нагатинская, д. 1  Телефон: +7 (495) 980-67-76 Факс: +7 (495) 980-67-75  http://www.DialogNauka.ru e-mail: vas@DialogNauka.ru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Serdiouk</dc:creator>
  <cp:lastModifiedBy>Сердюк Виктор Александрович</cp:lastModifiedBy>
  <cp:revision>295</cp:revision>
  <dcterms:created xsi:type="dcterms:W3CDTF">2013-07-26T12:52:39Z</dcterms:created>
  <dcterms:modified xsi:type="dcterms:W3CDTF">2015-06-02T17:20:18Z</dcterms:modified>
</cp:coreProperties>
</file>