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6" r:id="rId2"/>
    <p:sldId id="299" r:id="rId3"/>
    <p:sldId id="330" r:id="rId4"/>
    <p:sldId id="331" r:id="rId5"/>
    <p:sldId id="332" r:id="rId6"/>
    <p:sldId id="334" r:id="rId7"/>
    <p:sldId id="311" r:id="rId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209"/>
    <a:srgbClr val="961E90"/>
    <a:srgbClr val="E6007A"/>
    <a:srgbClr val="D2006E"/>
    <a:srgbClr val="680036"/>
    <a:srgbClr val="7E0042"/>
    <a:srgbClr val="FF61B4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8086" autoAdjust="0"/>
  </p:normalViewPr>
  <p:slideViewPr>
    <p:cSldViewPr>
      <p:cViewPr>
        <p:scale>
          <a:sx n="100" d="100"/>
          <a:sy n="100" d="100"/>
        </p:scale>
        <p:origin x="-133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16432-5126-4E2D-BCBB-5DE58226A7B8}" type="datetimeFigureOut">
              <a:rPr lang="en-JM"/>
              <a:pPr>
                <a:defRPr/>
              </a:pPr>
              <a:t>16/09/2015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6E28FF-DCD9-48DC-A6FF-2992AEF8D88C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1194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A5B893-D16F-4CB2-9838-96547D0F39EB}" type="datetimeFigureOut">
              <a:rPr lang="en-JM"/>
              <a:pPr>
                <a:defRPr/>
              </a:pPr>
              <a:t>16/09/2015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4F2153-BDD5-4463-9AE8-944698104095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65359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Date Placeholder 2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147C-CA99-4A1E-AE52-C25A2D8F2112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11" name="Footer Placeholder 3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1056-A70A-4E95-8C1B-2D32B5ED9803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5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Date Placeholder 3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E26A-A1BC-4B5A-83C3-A2605503BFCE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Date Placeholder 48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44" name="Slide Number Placeholder 49"/>
          <p:cNvSpPr>
            <a:spLocks noGrp="1"/>
          </p:cNvSpPr>
          <p:nvPr>
            <p:ph type="sldNum" sz="quarter" idx="31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0E83-A8CE-41BD-A8D0-DCB2B16040A2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45" name="Footer Placeholder 50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Date Placeholder 28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24" name="Slide Number Placeholder 29"/>
          <p:cNvSpPr>
            <a:spLocks noGrp="1"/>
          </p:cNvSpPr>
          <p:nvPr>
            <p:ph type="sldNum" sz="quarter" idx="31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0C97C32-22B2-4473-AB00-EA71EEDD29C0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25" name="Footer Placeholder 30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Date Placeholder 3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9" name="Slide Number Placeholder 3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FB58-185C-4D00-8108-11E8B65FA101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10" name="Footer Placeholder 3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253A-F6C6-4078-B27E-CA4B40F79BDB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400" b="1">
                <a:solidFill>
                  <a:schemeClr val="bg1">
                    <a:lumMod val="95000"/>
                  </a:schemeClr>
                </a:solidFill>
                <a:latin typeface="PT Sans Narrow" pitchFamily="34" charset="0"/>
              </a:defRPr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b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E919-5DC6-4BD7-B8DD-0BF50963C129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35BB-6A03-4DBA-9812-7458C468A162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2CA0-5E24-4908-B71A-934C53A478C9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A654-872C-44C5-81FE-34E931A68FA8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Date Placeholder 1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88F2-1482-4FD7-A218-9CA3AB378550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Date Placeholder 2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741C-EC89-4CEB-BB52-76CAEC405E54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1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Date Placeholder 3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10" name="Slide Number Placeholder 3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13BF-047C-4048-9742-FFA1F2BC7E03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12" name="Footer Placeholder 3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Date Placeholder 2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20" name="Slide Number Placeholder 2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B5B0-23AA-4642-AD43-C9A8A18EF6A6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21" name="Footer Placeholder 25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998A-6282-42EE-B599-6506E3F9FF68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246813"/>
            <a:ext cx="6705600" cy="611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PT Sans Narrow" pitchFamily="34" charset="0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JM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16" name="Rectangle 15"/>
          <p:cNvSpPr/>
          <p:nvPr userDrawn="1"/>
        </p:nvSpPr>
        <p:spPr>
          <a:xfrm>
            <a:off x="5895975" y="6246421"/>
            <a:ext cx="3248025" cy="611579"/>
          </a:xfrm>
          <a:custGeom>
            <a:avLst/>
            <a:gdLst>
              <a:gd name="connsiteX0" fmla="*/ 0 w 3248025"/>
              <a:gd name="connsiteY0" fmla="*/ 0 h 685800"/>
              <a:gd name="connsiteX1" fmla="*/ 3248025 w 3248025"/>
              <a:gd name="connsiteY1" fmla="*/ 0 h 685800"/>
              <a:gd name="connsiteX2" fmla="*/ 3248025 w 3248025"/>
              <a:gd name="connsiteY2" fmla="*/ 685800 h 685800"/>
              <a:gd name="connsiteX3" fmla="*/ 0 w 3248025"/>
              <a:gd name="connsiteY3" fmla="*/ 685800 h 685800"/>
              <a:gd name="connsiteX4" fmla="*/ 0 w 3248025"/>
              <a:gd name="connsiteY4" fmla="*/ 0 h 685800"/>
              <a:gd name="connsiteX0" fmla="*/ 752475 w 3248025"/>
              <a:gd name="connsiteY0" fmla="*/ 0 h 685800"/>
              <a:gd name="connsiteX1" fmla="*/ 3248025 w 3248025"/>
              <a:gd name="connsiteY1" fmla="*/ 0 h 685800"/>
              <a:gd name="connsiteX2" fmla="*/ 3248025 w 3248025"/>
              <a:gd name="connsiteY2" fmla="*/ 685800 h 685800"/>
              <a:gd name="connsiteX3" fmla="*/ 0 w 3248025"/>
              <a:gd name="connsiteY3" fmla="*/ 685800 h 685800"/>
              <a:gd name="connsiteX4" fmla="*/ 752475 w 3248025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025" h="685800">
                <a:moveTo>
                  <a:pt x="752475" y="0"/>
                </a:moveTo>
                <a:lnTo>
                  <a:pt x="3248025" y="0"/>
                </a:lnTo>
                <a:lnTo>
                  <a:pt x="3248025" y="685800"/>
                </a:lnTo>
                <a:lnTo>
                  <a:pt x="0" y="685800"/>
                </a:lnTo>
                <a:lnTo>
                  <a:pt x="752475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-15875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6D490-39F2-431E-B285-9A0BECE5E497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57200" y="6340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>
                    <a:lumMod val="95000"/>
                  </a:schemeClr>
                </a:solidFill>
                <a:latin typeface="PT Sans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JM"/>
              <a:t>LOREM IPSUM DOLOREM COMPANY    Insert You Tagline Here</a:t>
            </a:r>
            <a:endParaRPr lang="en-JM" b="0" dirty="0"/>
          </a:p>
        </p:txBody>
      </p:sp>
      <p:grpSp>
        <p:nvGrpSpPr>
          <p:cNvPr id="1037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 27"/>
          <p:cNvGrpSpPr>
            <a:grpSpLocks/>
          </p:cNvGrpSpPr>
          <p:nvPr userDrawn="1"/>
        </p:nvGrpSpPr>
        <p:grpSpPr bwMode="auto">
          <a:xfrm>
            <a:off x="7696200" y="6284913"/>
            <a:ext cx="533400" cy="533400"/>
            <a:chOff x="7350331" y="4419600"/>
            <a:chExt cx="533400" cy="533400"/>
          </a:xfrm>
        </p:grpSpPr>
        <p:sp>
          <p:nvSpPr>
            <p:cNvPr id="27" name="Action Button: Custom 26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7350331" y="4419600"/>
              <a:ext cx="533400" cy="5334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7426531" y="4495800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7502731" y="4686300"/>
              <a:ext cx="228600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9" name="Group 28"/>
          <p:cNvGrpSpPr>
            <a:grpSpLocks/>
          </p:cNvGrpSpPr>
          <p:nvPr userDrawn="1"/>
        </p:nvGrpSpPr>
        <p:grpSpPr bwMode="auto">
          <a:xfrm flipH="1">
            <a:off x="8229600" y="6284913"/>
            <a:ext cx="533400" cy="533400"/>
            <a:chOff x="7350331" y="4419600"/>
            <a:chExt cx="533400" cy="533400"/>
          </a:xfrm>
        </p:grpSpPr>
        <p:sp>
          <p:nvSpPr>
            <p:cNvPr id="30" name="Action Button: Custom 29">
              <a:hlinkClick r:id="" action="ppaction://hlinkshowjump?jump=nextslide" highlightClick="1"/>
            </p:cNvPr>
            <p:cNvSpPr/>
            <p:nvPr userDrawn="1"/>
          </p:nvSpPr>
          <p:spPr>
            <a:xfrm>
              <a:off x="7350331" y="4419600"/>
              <a:ext cx="533400" cy="5334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7426531" y="4495800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7502731" y="4686300"/>
              <a:ext cx="228600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  <p:sldLayoutId id="2147484461" r:id="rId17"/>
    <p:sldLayoutId id="214748446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46C0A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7620000" cy="1752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Противодействие экстремизму и терроризму в сети Интернет и образовательной среде: вызовы 2015 года</a:t>
            </a:r>
            <a:endParaRPr lang="en-JM" sz="26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Segoe UI" pitchFamily="34" charset="0"/>
            </a:endParaRPr>
          </a:p>
        </p:txBody>
      </p:sp>
      <p:grpSp>
        <p:nvGrpSpPr>
          <p:cNvPr id="20483" name="Group 15"/>
          <p:cNvGrpSpPr>
            <a:grpSpLocks/>
          </p:cNvGrpSpPr>
          <p:nvPr/>
        </p:nvGrpSpPr>
        <p:grpSpPr bwMode="auto">
          <a:xfrm>
            <a:off x="8229600" y="6248400"/>
            <a:ext cx="381000" cy="381000"/>
            <a:chOff x="8229600" y="6248400"/>
            <a:chExt cx="381000" cy="381000"/>
          </a:xfrm>
        </p:grpSpPr>
        <p:sp>
          <p:nvSpPr>
            <p:cNvPr id="9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Footer Placeholder 12"/>
          <p:cNvSpPr txBox="1">
            <a:spLocks noGrp="1"/>
          </p:cNvSpPr>
          <p:nvPr/>
        </p:nvSpPr>
        <p:spPr bwMode="auto">
          <a:xfrm>
            <a:off x="1295400" y="433388"/>
            <a:ext cx="36576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latin typeface="Cambria" pitchFamily="18" charset="0"/>
                <a:cs typeface="Segoe UI" pitchFamily="34" charset="0"/>
              </a:rPr>
              <a:t>Министерство образования и науки</a:t>
            </a:r>
          </a:p>
          <a:p>
            <a:r>
              <a:rPr lang="ru-RU" sz="1600">
                <a:latin typeface="Cambria" pitchFamily="18" charset="0"/>
                <a:cs typeface="Segoe UI" pitchFamily="34" charset="0"/>
              </a:rPr>
              <a:t>Российской Федерации</a:t>
            </a:r>
            <a:endParaRPr lang="en-JM" sz="1600">
              <a:latin typeface="Cambria" pitchFamily="18" charset="0"/>
              <a:cs typeface="Segoe UI" pitchFamily="34" charset="0"/>
            </a:endParaRPr>
          </a:p>
        </p:txBody>
      </p:sp>
      <p:pic>
        <p:nvPicPr>
          <p:cNvPr id="20485" name="Рисунок 9" descr="Minob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Footer Placeholder 12"/>
          <p:cNvSpPr txBox="1">
            <a:spLocks noGrp="1"/>
          </p:cNvSpPr>
          <p:nvPr/>
        </p:nvSpPr>
        <p:spPr bwMode="auto">
          <a:xfrm>
            <a:off x="457200" y="6340475"/>
            <a:ext cx="563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latin typeface="Cambria" pitchFamily="18" charset="0"/>
                <a:cs typeface="Segoe UI" pitchFamily="34" charset="0"/>
              </a:rPr>
              <a:t>Докладчик – Лашин Ренат Леонидович</a:t>
            </a:r>
            <a:endParaRPr lang="en-JM" sz="1200">
              <a:latin typeface="Cambria" pitchFamily="18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3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latin typeface="Cambria" pitchFamily="18" charset="0"/>
              </a:rPr>
              <a:t>Российская интернет-аудитория</a:t>
            </a:r>
            <a:endParaRPr lang="en-JM" sz="2600" b="1" dirty="0" smtClean="0">
              <a:latin typeface="Cambria" pitchFamily="18" charset="0"/>
            </a:endParaRPr>
          </a:p>
        </p:txBody>
      </p:sp>
      <p:sp>
        <p:nvSpPr>
          <p:cNvPr id="22532" name="Slide Number Placeholder 8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0"/>
            <a:ext cx="5032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5442B-FCCA-4122-9DF3-1D5EF50C2849}" type="slidenum">
              <a:rPr lang="en-JM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JM" dirty="0" smtClean="0">
              <a:solidFill>
                <a:schemeClr val="bg1"/>
              </a:solidFill>
            </a:endParaRPr>
          </a:p>
        </p:txBody>
      </p:sp>
      <p:sp>
        <p:nvSpPr>
          <p:cNvPr id="21509" name="Footer Placeholder 12"/>
          <p:cNvSpPr txBox="1">
            <a:spLocks noGrp="1"/>
          </p:cNvSpPr>
          <p:nvPr/>
        </p:nvSpPr>
        <p:spPr bwMode="auto">
          <a:xfrm>
            <a:off x="457200" y="6340475"/>
            <a:ext cx="563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Министерство образования и науки Российской Федерации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,</a:t>
            </a:r>
            <a:endParaRPr lang="ru-RU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НЦПТИ, г. Ростов-на-Дону</a:t>
            </a:r>
            <a:endParaRPr lang="en-JM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2819400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Cambria" pitchFamily="18" charset="0"/>
              </a:rPr>
              <a:t>По данным компании </a:t>
            </a:r>
            <a:br>
              <a:rPr lang="ru-RU" sz="1600" i="1" dirty="0" smtClean="0">
                <a:latin typeface="Cambria" pitchFamily="18" charset="0"/>
              </a:rPr>
            </a:br>
            <a:r>
              <a:rPr lang="en-US" sz="1600" i="1" dirty="0" err="1" smtClean="0">
                <a:latin typeface="Cambria" pitchFamily="18" charset="0"/>
              </a:rPr>
              <a:t>GfK</a:t>
            </a:r>
            <a:r>
              <a:rPr lang="en-US" sz="1600" i="1" dirty="0" smtClean="0">
                <a:latin typeface="Cambria" pitchFamily="18" charset="0"/>
              </a:rPr>
              <a:t> Retail Audit</a:t>
            </a:r>
            <a:r>
              <a:rPr lang="ru-RU" sz="1600" i="1" dirty="0" smtClean="0">
                <a:latin typeface="Cambria" pitchFamily="18" charset="0"/>
              </a:rPr>
              <a:t>, 2014</a:t>
            </a:r>
            <a:r>
              <a:rPr lang="en-US" sz="1600" i="1" dirty="0" smtClean="0">
                <a:latin typeface="Cambria" pitchFamily="18" charset="0"/>
              </a:rPr>
              <a:t> </a:t>
            </a:r>
            <a:endParaRPr lang="ru-RU" sz="1600" i="1" dirty="0">
              <a:latin typeface="Cambria" pitchFamily="18" charset="0"/>
            </a:endParaRPr>
          </a:p>
        </p:txBody>
      </p:sp>
      <p:pic>
        <p:nvPicPr>
          <p:cNvPr id="8" name="Рисунок 7" descr="ezhednevnaya-rossijskaya-onlajn-auditoriya-sostavlyaetsya-76-1-05022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5865734" cy="3352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4876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Интернет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– эффективный для террористических и экстремистских организаций инструмент пропаганды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ru-RU" sz="2600" b="1" dirty="0" smtClean="0">
                <a:latin typeface="Cambria" pitchFamily="18" charset="0"/>
              </a:rPr>
              <a:t>Деятельность  исламского государства (ИГИЛ)</a:t>
            </a:r>
            <a:endParaRPr lang="ru-RU" sz="2600" b="1" dirty="0"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5535BB-6A03-4DBA-9812-7458C468A162}" type="slidenum">
              <a:rPr lang="en-JM" smtClean="0"/>
              <a:pPr>
                <a:defRPr/>
              </a:pPr>
              <a:t>3</a:t>
            </a:fld>
            <a:endParaRPr lang="en-JM"/>
          </a:p>
        </p:txBody>
      </p:sp>
      <p:sp>
        <p:nvSpPr>
          <p:cNvPr id="6" name="Footer Placeholder 12"/>
          <p:cNvSpPr txBox="1">
            <a:spLocks noGrp="1"/>
          </p:cNvSpPr>
          <p:nvPr/>
        </p:nvSpPr>
        <p:spPr bwMode="auto">
          <a:xfrm>
            <a:off x="457200" y="6340475"/>
            <a:ext cx="563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Министерство образования и науки Российской Федерации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,</a:t>
            </a:r>
            <a:endParaRPr lang="ru-RU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НЦПТИ, г. Ростов-на-Дону</a:t>
            </a:r>
            <a:endParaRPr lang="en-JM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</p:txBody>
      </p:sp>
      <p:pic>
        <p:nvPicPr>
          <p:cNvPr id="56326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2784623" cy="20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/>
        </p:spPr>
      </p:pic>
      <p:pic>
        <p:nvPicPr>
          <p:cNvPr id="56327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2671"/>
            <a:ext cx="2304742" cy="22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/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733800"/>
            <a:ext cx="2181139" cy="19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/>
        </p:spPr>
      </p:pic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533400" y="1143000"/>
            <a:ext cx="502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Мероприятия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сопровождаются пропагандистскими кампаниями в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онлайн-пространстве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которые характеризуются:</a:t>
            </a: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формированием идеологии «свой-чужой»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превосходством над другими национальностями и религиями</a:t>
            </a: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стереотипизацией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образа «врага» </a:t>
            </a: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подменой базовых ценностей</a:t>
            </a: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созданием большого количества групп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и сообществ в социальных сетях</a:t>
            </a: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публикацией непроверенной информации</a:t>
            </a: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намеренным искажением фактов</a:t>
            </a: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апелляцией к авторитетам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>
                <a:srgbClr val="CD6209"/>
              </a:buClr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r>
              <a:rPr lang="ru-RU" sz="2600" b="1" dirty="0" smtClean="0">
                <a:latin typeface="Cambria" pitchFamily="18" charset="0"/>
              </a:rPr>
              <a:t>Методы противодействия</a:t>
            </a:r>
            <a:endParaRPr lang="ru-RU" sz="26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195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endParaRPr lang="ru-RU" dirty="0" smtClean="0">
              <a:latin typeface="Cambr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выявление и удаление размещенных материалов в социальных сетях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и других ресурсах в сети Интернет</a:t>
            </a:r>
          </a:p>
          <a:p>
            <a:pPr marL="0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endParaRPr lang="ru-RU" dirty="0" smtClean="0">
              <a:latin typeface="Cambr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endParaRPr lang="ru-RU" dirty="0" smtClean="0">
              <a:latin typeface="Cambr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 взаимодействие с общественностью и государственными структурами для эффективного противодействия экстремистским и террористическим идеологиям</a:t>
            </a:r>
          </a:p>
          <a:p>
            <a:pPr marL="0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  <a:latin typeface="Cambria" pitchFamily="18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432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5535BB-6A03-4DBA-9812-7458C468A162}" type="slidenum">
              <a:rPr lang="en-JM" smtClean="0"/>
              <a:pPr>
                <a:defRPr/>
              </a:pPr>
              <a:t>4</a:t>
            </a:fld>
            <a:endParaRPr lang="en-JM"/>
          </a:p>
        </p:txBody>
      </p:sp>
      <p:sp>
        <p:nvSpPr>
          <p:cNvPr id="6" name="Footer Placeholder 12"/>
          <p:cNvSpPr txBox="1">
            <a:spLocks noGrp="1"/>
          </p:cNvSpPr>
          <p:nvPr/>
        </p:nvSpPr>
        <p:spPr bwMode="auto">
          <a:xfrm>
            <a:off x="457200" y="6340475"/>
            <a:ext cx="563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Министерство образования и науки Российской Федерации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,</a:t>
            </a:r>
            <a:endParaRPr lang="ru-RU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НЦПТИ, г. Ростов-на-Дону</a:t>
            </a:r>
            <a:endParaRPr lang="en-JM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r>
              <a:rPr lang="ru-RU" sz="2600" b="1" dirty="0" smtClean="0">
                <a:latin typeface="Cambria" pitchFamily="18" charset="0"/>
              </a:rPr>
              <a:t>Выявление и удаление материалов</a:t>
            </a:r>
            <a:endParaRPr lang="ru-RU" sz="26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3657600" cy="1219199"/>
          </a:xfrm>
        </p:spPr>
        <p:txBody>
          <a:bodyPr/>
          <a:lstStyle/>
          <a:p>
            <a:pPr marL="180975" indent="-180975">
              <a:buNone/>
            </a:pPr>
            <a:r>
              <a:rPr lang="ru-RU" dirty="0" smtClean="0">
                <a:latin typeface="Cambria" pitchFamily="18" charset="0"/>
              </a:rPr>
              <a:t>1. Использование прямого контакта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с администрациями социальных сетей и других </a:t>
            </a:r>
            <a:r>
              <a:rPr lang="ru-RU" dirty="0" err="1" smtClean="0">
                <a:latin typeface="Cambria" pitchFamily="18" charset="0"/>
              </a:rPr>
              <a:t>интернет-ресурсов</a:t>
            </a:r>
            <a:endParaRPr lang="ru-RU" dirty="0" smtClean="0">
              <a:latin typeface="Cambria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43400" y="1219201"/>
            <a:ext cx="4343400" cy="914399"/>
          </a:xfrm>
        </p:spPr>
        <p:txBody>
          <a:bodyPr/>
          <a:lstStyle/>
          <a:p>
            <a:pPr marL="180975" indent="-180975">
              <a:buNone/>
            </a:pPr>
            <a:r>
              <a:rPr lang="ru-RU" dirty="0" smtClean="0">
                <a:latin typeface="Cambria" pitchFamily="18" charset="0"/>
              </a:rPr>
              <a:t>2. Использование </a:t>
            </a:r>
            <a:r>
              <a:rPr lang="ru-RU" dirty="0" err="1" smtClean="0">
                <a:latin typeface="Cambria" pitchFamily="18" charset="0"/>
              </a:rPr>
              <a:t>краудсорсинга</a:t>
            </a:r>
            <a:r>
              <a:rPr lang="ru-RU" dirty="0" smtClean="0">
                <a:latin typeface="Cambria" pitchFamily="18" charset="0"/>
              </a:rPr>
              <a:t> как метода, помогающего противодействию экстремистским идеологиям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5535BB-6A03-4DBA-9812-7458C468A162}" type="slidenum">
              <a:rPr lang="en-JM" smtClean="0"/>
              <a:pPr>
                <a:defRPr/>
              </a:pPr>
              <a:t>5</a:t>
            </a:fld>
            <a:endParaRPr lang="en-JM"/>
          </a:p>
        </p:txBody>
      </p:sp>
      <p:sp>
        <p:nvSpPr>
          <p:cNvPr id="6" name="Footer Placeholder 12"/>
          <p:cNvSpPr txBox="1">
            <a:spLocks noGrp="1"/>
          </p:cNvSpPr>
          <p:nvPr/>
        </p:nvSpPr>
        <p:spPr bwMode="auto">
          <a:xfrm>
            <a:off x="457200" y="6340475"/>
            <a:ext cx="563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Министерство образования и науки Российской Федерации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,</a:t>
            </a:r>
            <a:endParaRPr lang="ru-RU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НЦПТИ, г. Ростов-на-Дону</a:t>
            </a:r>
            <a:endParaRPr lang="en-JM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34925" t="8927" r="36500" b="1801"/>
          <a:stretch>
            <a:fillRect/>
          </a:stretch>
        </p:blipFill>
        <p:spPr bwMode="auto">
          <a:xfrm>
            <a:off x="6705600" y="2057400"/>
            <a:ext cx="20574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09800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667000"/>
            <a:ext cx="2533650" cy="253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latin typeface="Cambria" pitchFamily="18" charset="0"/>
              </a:rPr>
              <a:t>Профилактика</a:t>
            </a:r>
            <a:endParaRPr lang="ru-RU" sz="26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4419600" cy="46783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r>
              <a:rPr lang="ru-RU" sz="1700" dirty="0" smtClean="0">
                <a:latin typeface="Cambria" pitchFamily="18" charset="0"/>
              </a:rPr>
              <a:t> Информационно-просветительский сайт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НЦПТИ.РФ</a:t>
            </a:r>
            <a:r>
              <a:rPr lang="ru-RU" sz="1700" dirty="0" smtClean="0">
                <a:latin typeface="Cambria" pitchFamily="18" charset="0"/>
              </a:rPr>
              <a:t> </a:t>
            </a:r>
          </a:p>
          <a:p>
            <a:pPr marL="271463" indent="-90488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Tx/>
              <a:buChar char="-"/>
            </a:pPr>
            <a:r>
              <a:rPr lang="ru-RU" sz="1700" dirty="0" smtClean="0">
                <a:latin typeface="Cambria" pitchFamily="18" charset="0"/>
              </a:rPr>
              <a:t>аналитические материалы в доступной форме для широкой аудитории;</a:t>
            </a:r>
          </a:p>
          <a:p>
            <a:pPr marL="271463" indent="-90488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Tx/>
              <a:buChar char="-"/>
            </a:pPr>
            <a:r>
              <a:rPr lang="ru-RU" sz="1700" dirty="0" smtClean="0">
                <a:latin typeface="Cambria" pitchFamily="18" charset="0"/>
              </a:rPr>
              <a:t>возможность сообщить </a:t>
            </a:r>
            <a:br>
              <a:rPr lang="ru-RU" sz="1700" dirty="0" smtClean="0">
                <a:latin typeface="Cambria" pitchFamily="18" charset="0"/>
              </a:rPr>
            </a:br>
            <a:r>
              <a:rPr lang="ru-RU" sz="1700" dirty="0" smtClean="0">
                <a:latin typeface="Cambria" pitchFamily="18" charset="0"/>
              </a:rPr>
              <a:t>о противоправном контенте</a:t>
            </a:r>
          </a:p>
          <a:p>
            <a:pPr marL="180975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None/>
            </a:pPr>
            <a:endParaRPr lang="ru-RU" sz="1700" dirty="0" smtClean="0">
              <a:latin typeface="Cambr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r>
              <a:rPr lang="ru-RU" sz="1700" dirty="0" smtClean="0">
                <a:latin typeface="Cambria" pitchFamily="18" charset="0"/>
              </a:rPr>
              <a:t> Обмен опытом с другими ведомствами </a:t>
            </a:r>
          </a:p>
          <a:p>
            <a:pPr marL="180975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None/>
            </a:pPr>
            <a:r>
              <a:rPr lang="ru-RU" sz="1700" dirty="0" smtClean="0">
                <a:latin typeface="Cambria" pitchFamily="18" charset="0"/>
              </a:rPr>
              <a:t>(периодическое издание </a:t>
            </a:r>
            <a:r>
              <a:rPr lang="ru-RU" sz="17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Обзор.НЦПТИ</a:t>
            </a:r>
            <a:r>
              <a:rPr lang="ru-RU" sz="1700" dirty="0" smtClean="0">
                <a:latin typeface="Cambria" pitchFamily="18" charset="0"/>
              </a:rPr>
              <a:t>)</a:t>
            </a:r>
          </a:p>
          <a:p>
            <a:pPr marL="180975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None/>
            </a:pPr>
            <a:endParaRPr lang="ru-RU" sz="1700" dirty="0" smtClean="0">
              <a:latin typeface="Cambria" pitchFamily="18" charset="0"/>
            </a:endParaRPr>
          </a:p>
          <a:p>
            <a:pPr marL="180975" indent="-180975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r>
              <a:rPr lang="ru-RU" sz="1700" dirty="0" smtClean="0">
                <a:latin typeface="Cambria" pitchFamily="18" charset="0"/>
              </a:rPr>
              <a:t> Проведение </a:t>
            </a:r>
            <a:r>
              <a:rPr lang="ru-RU" sz="1700" dirty="0">
                <a:latin typeface="Cambria" pitchFamily="18" charset="0"/>
              </a:rPr>
              <a:t>28-29 октября 2015 </a:t>
            </a:r>
            <a:r>
              <a:rPr lang="ru-RU" sz="1700" dirty="0" smtClean="0">
                <a:latin typeface="Cambria" pitchFamily="18" charset="0"/>
              </a:rPr>
              <a:t>г. второго информационно-практического форума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"Безопасность и образование"</a:t>
            </a:r>
            <a:r>
              <a:rPr lang="ru-RU" sz="1700" dirty="0" smtClean="0">
                <a:latin typeface="Cambria" pitchFamily="18" charset="0"/>
              </a:rPr>
              <a:t> </a:t>
            </a:r>
            <a:r>
              <a:rPr lang="en-US" sz="1700" b="1" dirty="0" smtClean="0">
                <a:latin typeface="Cambria" pitchFamily="18" charset="0"/>
              </a:rPr>
              <a:t>info@ncpti.ru, 8 (863) 201-28-22</a:t>
            </a:r>
            <a:endParaRPr lang="ru-RU" sz="1700" b="1" dirty="0" smtClean="0">
              <a:latin typeface="Cambria" pitchFamily="18" charset="0"/>
            </a:endParaRPr>
          </a:p>
          <a:p>
            <a:pPr marL="180975" indent="-180975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endParaRPr lang="ru-RU" sz="1700" b="1" dirty="0" smtClean="0">
              <a:latin typeface="Cambr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32"/>
              </a:spcBef>
              <a:buClr>
                <a:srgbClr val="CD6209"/>
              </a:buClr>
              <a:buFont typeface="Wingdings" pitchFamily="2" charset="2"/>
              <a:buChar char="v"/>
            </a:pPr>
            <a:endParaRPr lang="ru-RU" dirty="0" smtClean="0"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5535BB-6A03-4DBA-9812-7458C468A162}" type="slidenum">
              <a:rPr lang="en-JM" smtClean="0"/>
              <a:pPr>
                <a:defRPr/>
              </a:pPr>
              <a:t>6</a:t>
            </a:fld>
            <a:endParaRPr lang="en-JM"/>
          </a:p>
        </p:txBody>
      </p:sp>
      <p:sp>
        <p:nvSpPr>
          <p:cNvPr id="6" name="Footer Placeholder 12"/>
          <p:cNvSpPr txBox="1">
            <a:spLocks noGrp="1"/>
          </p:cNvSpPr>
          <p:nvPr/>
        </p:nvSpPr>
        <p:spPr bwMode="auto">
          <a:xfrm>
            <a:off x="457200" y="6340475"/>
            <a:ext cx="563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Министерство образования и науки Российской Федерации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,</a:t>
            </a:r>
            <a:endParaRPr lang="ru-RU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НЦПТИ, г. Ростов-на-Дону</a:t>
            </a:r>
            <a:endParaRPr lang="en-JM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b="42686"/>
          <a:stretch>
            <a:fillRect/>
          </a:stretch>
        </p:blipFill>
        <p:spPr bwMode="auto">
          <a:xfrm>
            <a:off x="5029200" y="1028746"/>
            <a:ext cx="3505200" cy="1754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 t="49707"/>
          <a:stretch>
            <a:fillRect/>
          </a:stretch>
        </p:blipFill>
        <p:spPr bwMode="auto">
          <a:xfrm>
            <a:off x="5029200" y="2895600"/>
            <a:ext cx="3505200" cy="1487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064" y="4572000"/>
            <a:ext cx="3525335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15962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latin typeface="Cambria" pitchFamily="18" charset="0"/>
              </a:rPr>
              <a:t>Контактная информация</a:t>
            </a:r>
            <a:endParaRPr lang="en-JM" sz="2600" b="1" dirty="0" smtClean="0"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153400" cy="1295400"/>
          </a:xfrm>
        </p:spPr>
        <p:txBody>
          <a:bodyPr rtlCol="0"/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Лашин Ренат Леонидович</a:t>
            </a:r>
            <a:r>
              <a:rPr lang="en-JM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JM" sz="1800" b="1" dirty="0" smtClean="0">
                <a:solidFill>
                  <a:schemeClr val="tx1"/>
                </a:solidFill>
                <a:latin typeface="Cambria" pitchFamily="18" charset="0"/>
                <a:sym typeface="Symbol"/>
              </a:rPr>
              <a:t></a:t>
            </a:r>
            <a:r>
              <a:rPr lang="en-JM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начальник отдела Департамента управления программами и конкурсных процедур Министерства образования и науки Российской Федерации</a:t>
            </a:r>
            <a:endParaRPr lang="en-JM" sz="1800" dirty="0">
              <a:solidFill>
                <a:schemeClr val="tx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800600" y="274320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5963" indent="-71596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Адрес</a:t>
            </a:r>
            <a:r>
              <a:rPr lang="en-JM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:   </a:t>
            </a: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	  </a:t>
            </a:r>
            <a:r>
              <a:rPr lang="ru-RU" sz="1500" dirty="0">
                <a:latin typeface="Cambria" pitchFamily="18" charset="0"/>
                <a:cs typeface="+mn-cs"/>
              </a:rPr>
              <a:t>Российская Федерация, </a:t>
            </a:r>
            <a:br>
              <a:rPr lang="ru-RU" sz="1500" dirty="0">
                <a:latin typeface="Cambria" pitchFamily="18" charset="0"/>
                <a:cs typeface="+mn-cs"/>
              </a:rPr>
            </a:br>
            <a:r>
              <a:rPr lang="ru-RU" sz="1500" dirty="0">
                <a:latin typeface="Cambria" pitchFamily="18" charset="0"/>
                <a:cs typeface="+mn-cs"/>
              </a:rPr>
              <a:t>	  125993, г. Москва,</a:t>
            </a:r>
            <a:br>
              <a:rPr lang="ru-RU" sz="1500" dirty="0">
                <a:latin typeface="Cambria" pitchFamily="18" charset="0"/>
                <a:cs typeface="+mn-cs"/>
              </a:rPr>
            </a:br>
            <a:r>
              <a:rPr lang="ru-RU" sz="1500" dirty="0">
                <a:latin typeface="Cambria" pitchFamily="18" charset="0"/>
                <a:cs typeface="+mn-cs"/>
              </a:rPr>
              <a:t>	  ул. Тверская, 11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00600" y="3635375"/>
            <a:ext cx="35052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</a:t>
            </a:r>
            <a:r>
              <a:rPr lang="en-JM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:   </a:t>
            </a:r>
            <a:r>
              <a:rPr lang="ru-RU" sz="1500" dirty="0" err="1">
                <a:latin typeface="Cambria" pitchFamily="18" charset="0"/>
                <a:cs typeface="+mn-cs"/>
              </a:rPr>
              <a:t>минобрнауки.рф</a:t>
            </a:r>
            <a:endParaRPr lang="en-JM" sz="15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00600" y="4016375"/>
            <a:ext cx="33528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Email:  	  </a:t>
            </a:r>
            <a:r>
              <a:rPr lang="en-JM" sz="1500" dirty="0">
                <a:latin typeface="Cambria" pitchFamily="18" charset="0"/>
                <a:cs typeface="+mn-cs"/>
              </a:rPr>
              <a:t>lashin@mon.gov.ru</a:t>
            </a:r>
            <a:r>
              <a:rPr lang="en-JM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	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00600" y="4397375"/>
            <a:ext cx="3048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Телефон</a:t>
            </a:r>
            <a:r>
              <a:rPr lang="en-JM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:   </a:t>
            </a:r>
            <a:r>
              <a:rPr lang="en-JM" sz="1500" dirty="0">
                <a:latin typeface="Cambria" pitchFamily="18" charset="0"/>
                <a:cs typeface="+mn-cs"/>
              </a:rPr>
              <a:t>+</a:t>
            </a:r>
            <a:r>
              <a:rPr lang="ru-RU" sz="1500" dirty="0">
                <a:latin typeface="Cambria" pitchFamily="18" charset="0"/>
                <a:cs typeface="+mn-cs"/>
              </a:rPr>
              <a:t>7 (495) 629-78-18</a:t>
            </a:r>
            <a:endParaRPr lang="en-JM" sz="1500" dirty="0">
              <a:latin typeface="Cambria" pitchFamily="18" charset="0"/>
              <a:cs typeface="+mn-cs"/>
            </a:endParaRPr>
          </a:p>
        </p:txBody>
      </p:sp>
      <p:sp>
        <p:nvSpPr>
          <p:cNvPr id="43019" name="Slide Number Placeholder 14"/>
          <p:cNvSpPr>
            <a:spLocks noGrp="1"/>
          </p:cNvSpPr>
          <p:nvPr>
            <p:ph type="sldNum" sz="quarter" idx="26"/>
          </p:nvPr>
        </p:nvSpPr>
        <p:spPr bwMode="auto">
          <a:xfrm>
            <a:off x="8153400" y="0"/>
            <a:ext cx="5334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B878C-FCB1-4470-8DE7-8A19C36954C8}" type="slidenum">
              <a:rPr lang="en-JM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JM" dirty="0" smtClean="0">
              <a:solidFill>
                <a:schemeClr val="bg1"/>
              </a:solidFill>
            </a:endParaRPr>
          </a:p>
        </p:txBody>
      </p:sp>
      <p:sp>
        <p:nvSpPr>
          <p:cNvPr id="34825" name="Footer Placeholder 12"/>
          <p:cNvSpPr txBox="1">
            <a:spLocks noGrp="1"/>
          </p:cNvSpPr>
          <p:nvPr/>
        </p:nvSpPr>
        <p:spPr bwMode="auto">
          <a:xfrm>
            <a:off x="457200" y="6340475"/>
            <a:ext cx="563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Министерство образования и науки Российской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Федерации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,</a:t>
            </a:r>
            <a:endParaRPr lang="ru-RU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Cambria" pitchFamily="18" charset="0"/>
                <a:cs typeface="Segoe UI" pitchFamily="34" charset="0"/>
              </a:rPr>
              <a:t>НЦПТИ, г. Ростов-на-Дону</a:t>
            </a:r>
            <a:endParaRPr lang="en-JM" sz="1200" dirty="0">
              <a:solidFill>
                <a:schemeClr val="bg1"/>
              </a:solidFill>
              <a:latin typeface="Cambria" pitchFamily="18" charset="0"/>
              <a:cs typeface="Segoe UI" pitchFamily="34" charset="0"/>
            </a:endParaRPr>
          </a:p>
        </p:txBody>
      </p:sp>
      <p:pic>
        <p:nvPicPr>
          <p:cNvPr id="12" name="Рисунок 11" descr="минобр.pn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6228" r="6228"/>
          <a:stretch>
            <a:fillRect/>
          </a:stretch>
        </p:blipFill>
        <p:spPr>
          <a:xfrm>
            <a:off x="609600" y="2616200"/>
            <a:ext cx="3733800" cy="2840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9571</TotalTime>
  <Words>243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Российская интернет-аудитория</vt:lpstr>
      <vt:lpstr>Деятельность  исламского государства (ИГИЛ)</vt:lpstr>
      <vt:lpstr>Методы противодействия</vt:lpstr>
      <vt:lpstr>Выявление и удаление материалов</vt:lpstr>
      <vt:lpstr>Профилактика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Чурилов Сергей</dc:creator>
  <cp:lastModifiedBy>Лашин Ренат Леонидович</cp:lastModifiedBy>
  <cp:revision>618</cp:revision>
  <cp:lastPrinted>2015-09-16T08:36:48Z</cp:lastPrinted>
  <dcterms:created xsi:type="dcterms:W3CDTF">2011-12-10T01:15:11Z</dcterms:created>
  <dcterms:modified xsi:type="dcterms:W3CDTF">2015-09-16T11:34:35Z</dcterms:modified>
</cp:coreProperties>
</file>