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6" r:id="rId3"/>
    <p:sldId id="278" r:id="rId4"/>
    <p:sldId id="277" r:id="rId5"/>
    <p:sldId id="282" r:id="rId6"/>
    <p:sldId id="283" r:id="rId7"/>
    <p:sldId id="284" r:id="rId8"/>
    <p:sldId id="274" r:id="rId9"/>
    <p:sldId id="280" r:id="rId10"/>
    <p:sldId id="261" r:id="rId1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4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3" d="100"/>
          <a:sy n="73" d="100"/>
        </p:scale>
        <p:origin x="-2196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0AB50-C2A1-41C3-B47E-00D353C17C97}" type="datetimeFigureOut">
              <a:rPr lang="ru-RU" smtClean="0"/>
              <a:t>08.06.2015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7BA75D-5D3C-4926-AC52-69A67D28FD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428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4544E-4874-48BD-AB83-73586664B332}" type="datetimeFigureOut">
              <a:rPr lang="ru-RU" smtClean="0"/>
              <a:t>08.06.2015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8660C-FBF2-45A4-8978-34E5477A9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932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lang="ru-RU" sz="3600" b="1" kern="1200" dirty="0">
                <a:solidFill>
                  <a:srgbClr val="000062"/>
                </a:solidFill>
                <a:latin typeface="Times New Roman" pitchFamily="18" charset="0"/>
                <a:ea typeface="+mj-ea"/>
                <a:cs typeface="+mj-cs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lang="ru-RU" sz="2400" b="0" kern="1200" dirty="0">
                <a:solidFill>
                  <a:srgbClr val="000062"/>
                </a:solidFill>
                <a:latin typeface="Times New Roman" pitchFamily="18" charset="0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46448" cy="365125"/>
          </a:xfrm>
        </p:spPr>
        <p:txBody>
          <a:bodyPr/>
          <a:lstStyle>
            <a:lvl1pPr>
              <a:defRPr lang="ru-RU" sz="1100" kern="1200" smtClean="0">
                <a:solidFill>
                  <a:srgbClr val="000062"/>
                </a:solidFill>
                <a:latin typeface="Times New Roman" pitchFamily="18" charset="0"/>
                <a:ea typeface="+mj-ea"/>
                <a:cs typeface="+mj-cs"/>
              </a:defRPr>
            </a:lvl1pPr>
          </a:lstStyle>
          <a:p>
            <a:fld id="{1B0EDEC4-CCDF-4751-B5B2-8BBAD6137673}" type="datetime1">
              <a:rPr lang="ru-RU" smtClean="0"/>
              <a:t>08.06.2015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0" y="6381328"/>
            <a:ext cx="8820472" cy="295673"/>
          </a:xfrm>
        </p:spPr>
        <p:txBody>
          <a:bodyPr/>
          <a:lstStyle>
            <a:lvl1pPr>
              <a:defRPr sz="1200"/>
            </a:lvl1pPr>
          </a:lstStyle>
          <a:p>
            <a:r>
              <a:rPr lang="ru-RU" smtClean="0">
                <a:solidFill>
                  <a:srgbClr val="000062"/>
                </a:solidFill>
                <a:latin typeface="Times New Roman" pitchFamily="18" charset="0"/>
                <a:ea typeface="+mj-ea"/>
                <a:cs typeface="+mj-cs"/>
              </a:rPr>
              <a:t>8 июня 2015 года,  2-я Практическая конференция по информационной безопасности "КиберИнфофорум"</a:t>
            </a:r>
            <a:endParaRPr lang="ru-RU" dirty="0">
              <a:solidFill>
                <a:srgbClr val="000062"/>
              </a:solidFill>
              <a:latin typeface="Times New Roman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22CB-B415-4CBF-8E79-DBC598D17F7B}" type="datetime1">
              <a:rPr lang="ru-RU" smtClean="0"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9512" y="6305498"/>
            <a:ext cx="7848872" cy="295673"/>
          </a:xfrm>
        </p:spPr>
        <p:txBody>
          <a:bodyPr/>
          <a:lstStyle>
            <a:lvl1pPr algn="ctr">
              <a:defRPr lang="ru-RU" sz="1200" b="0" kern="1200" dirty="0" smtClean="0">
                <a:solidFill>
                  <a:srgbClr val="000062"/>
                </a:solidFill>
                <a:latin typeface="Times New Roman" pitchFamily="18" charset="0"/>
                <a:ea typeface="+mj-ea"/>
                <a:cs typeface="+mj-cs"/>
              </a:defRPr>
            </a:lvl1pPr>
          </a:lstStyle>
          <a:p>
            <a:r>
              <a:rPr lang="ru-RU" smtClean="0"/>
              <a:t>8 июня 2015 года,  2-я Практическая конференция по информационной безопасности "КиберИнфофорум"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44408" y="6309321"/>
            <a:ext cx="360040" cy="288032"/>
          </a:xfrm>
          <a:prstGeom prst="rect">
            <a:avLst/>
          </a:prstGeom>
        </p:spPr>
        <p:txBody>
          <a:bodyPr/>
          <a:lstStyle>
            <a:lvl1pPr>
              <a:defRPr lang="ru-RU" sz="1200" b="0" kern="1200" smtClean="0">
                <a:solidFill>
                  <a:srgbClr val="000062"/>
                </a:solidFill>
                <a:latin typeface="Times New Roman" pitchFamily="18" charset="0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460432" y="631483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0" kern="1200" dirty="0" smtClean="0">
                <a:solidFill>
                  <a:srgbClr val="000062"/>
                </a:solidFill>
                <a:latin typeface="Times New Roman" pitchFamily="18" charset="0"/>
                <a:ea typeface="+mj-ea"/>
                <a:cs typeface="+mj-cs"/>
              </a:rPr>
              <a:t>из </a:t>
            </a:r>
            <a:r>
              <a:rPr lang="ru-RU" sz="1200" b="0" kern="1200" dirty="0" smtClean="0">
                <a:solidFill>
                  <a:srgbClr val="000062"/>
                </a:solidFill>
                <a:latin typeface="Times New Roman" pitchFamily="18" charset="0"/>
                <a:ea typeface="+mj-ea"/>
                <a:cs typeface="+mj-cs"/>
              </a:rPr>
              <a:t>10</a:t>
            </a:r>
            <a:endParaRPr lang="ru-RU" sz="1200" b="0" kern="1200" dirty="0" smtClean="0">
              <a:solidFill>
                <a:srgbClr val="000062"/>
              </a:solidFill>
              <a:latin typeface="Times New Roman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Пятый </a:t>
            </a:r>
            <a:r>
              <a:rPr lang="ru-RU" dirty="0" err="1" smtClean="0"/>
              <a:t>уровеньОбразец</a:t>
            </a:r>
            <a:r>
              <a:rPr lang="ru-RU" dirty="0" smtClean="0"/>
              <a:t>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565C2-30DB-423D-AD60-168C307AA39D}" type="datetime1">
              <a:rPr lang="ru-RU" smtClean="0"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8820472" cy="2956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ru-RU" sz="1200" b="0" kern="1200" dirty="0" smtClean="0">
                <a:solidFill>
                  <a:srgbClr val="000062"/>
                </a:solidFill>
                <a:latin typeface="Times New Roman" pitchFamily="18" charset="0"/>
                <a:ea typeface="+mj-ea"/>
                <a:cs typeface="+mj-cs"/>
              </a:defRPr>
            </a:lvl1pPr>
          </a:lstStyle>
          <a:p>
            <a:r>
              <a:rPr lang="ru-RU" dirty="0" smtClean="0"/>
              <a:t>8 июня 2015 года,  2-я Практическая конференция по информационной безопасности "</a:t>
            </a:r>
            <a:r>
              <a:rPr lang="ru-RU" dirty="0" err="1" smtClean="0"/>
              <a:t>КиберИнфофорум</a:t>
            </a:r>
            <a:r>
              <a:rPr lang="ru-RU" dirty="0" smtClean="0"/>
              <a:t>"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834" y="116632"/>
            <a:ext cx="1523890" cy="5040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lang="ru-RU" sz="3600" b="1" kern="1200" dirty="0" smtClean="0">
          <a:solidFill>
            <a:srgbClr val="000062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3200" b="0" kern="1200" dirty="0" smtClean="0">
          <a:solidFill>
            <a:srgbClr val="000062"/>
          </a:solidFill>
          <a:latin typeface="Times New Roman" pitchFamily="18" charset="0"/>
          <a:ea typeface="+mj-ea"/>
          <a:cs typeface="+mj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2800" b="0" kern="1200" dirty="0" smtClean="0">
          <a:solidFill>
            <a:srgbClr val="000062"/>
          </a:solidFill>
          <a:latin typeface="Times New Roman" pitchFamily="18" charset="0"/>
          <a:ea typeface="+mj-ea"/>
          <a:cs typeface="+mj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400" b="0" kern="1200" dirty="0" smtClean="0">
          <a:solidFill>
            <a:srgbClr val="000062"/>
          </a:solidFill>
          <a:latin typeface="Times New Roman" pitchFamily="18" charset="0"/>
          <a:ea typeface="+mj-ea"/>
          <a:cs typeface="+mj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2000" b="0" kern="1200" dirty="0" smtClean="0">
          <a:solidFill>
            <a:srgbClr val="000062"/>
          </a:solidFill>
          <a:latin typeface="Times New Roman" pitchFamily="18" charset="0"/>
          <a:ea typeface="+mj-ea"/>
          <a:cs typeface="+mj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ru-RU" sz="1200" b="0" kern="1200" dirty="0">
          <a:solidFill>
            <a:srgbClr val="000062"/>
          </a:solidFill>
          <a:latin typeface="Times New Roman" pitchFamily="18" charset="0"/>
          <a:ea typeface="+mj-ea"/>
          <a:cs typeface="+mj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ns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846640" cy="1728192"/>
          </a:xfrm>
        </p:spPr>
        <p:txBody>
          <a:bodyPr>
            <a:normAutofit fontScale="90000"/>
          </a:bodyPr>
          <a:lstStyle/>
          <a:p>
            <a:r>
              <a:rPr lang="ru-RU" altLang="ru-RU" dirty="0" smtClean="0">
                <a:solidFill>
                  <a:srgbClr val="000062"/>
                </a:solidFill>
                <a:latin typeface="Times New Roman" pitchFamily="18" charset="0"/>
              </a:rPr>
              <a:t>Расширение участия Российской Федерации в стандартизации </a:t>
            </a:r>
            <a:r>
              <a:rPr lang="ru-RU" altLang="ru-RU" dirty="0">
                <a:solidFill>
                  <a:srgbClr val="000062"/>
                </a:solidFill>
                <a:latin typeface="Times New Roman" pitchFamily="18" charset="0"/>
              </a:rPr>
              <a:t>информационной </a:t>
            </a:r>
            <a:r>
              <a:rPr lang="ru-RU" altLang="ru-RU" dirty="0" smtClean="0">
                <a:solidFill>
                  <a:srgbClr val="000062"/>
                </a:solidFill>
                <a:latin typeface="Times New Roman" pitchFamily="18" charset="0"/>
              </a:rPr>
              <a:t>безопасности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345704"/>
          </a:xfrm>
        </p:spPr>
        <p:txBody>
          <a:bodyPr>
            <a:normAutofit/>
          </a:bodyPr>
          <a:lstStyle/>
          <a:p>
            <a:r>
              <a:rPr lang="ru-RU" altLang="ru-RU" sz="2400" dirty="0">
                <a:solidFill>
                  <a:srgbClr val="000062"/>
                </a:solidFill>
              </a:rPr>
              <a:t>А.С. Кремер</a:t>
            </a:r>
          </a:p>
          <a:p>
            <a:r>
              <a:rPr lang="ru-RU" altLang="ru-RU" dirty="0" smtClean="0"/>
              <a:t>Председатель Исполкома </a:t>
            </a:r>
            <a:r>
              <a:rPr lang="ru-RU" altLang="ru-RU" dirty="0" smtClean="0"/>
              <a:t>АДЭ</a:t>
            </a:r>
            <a:endParaRPr lang="ru-RU" altLang="ru-RU" sz="2400" dirty="0">
              <a:solidFill>
                <a:srgbClr val="000062"/>
              </a:solidFill>
            </a:endParaRPr>
          </a:p>
          <a:p>
            <a:r>
              <a:rPr lang="ru-RU" altLang="ru-RU" sz="2400" dirty="0" smtClean="0">
                <a:solidFill>
                  <a:srgbClr val="000062"/>
                </a:solidFill>
              </a:rPr>
              <a:t>Председатель </a:t>
            </a:r>
            <a:r>
              <a:rPr lang="ru-RU" altLang="ru-RU" sz="2400" dirty="0" smtClean="0">
                <a:solidFill>
                  <a:srgbClr val="000062"/>
                </a:solidFill>
              </a:rPr>
              <a:t>ИК17 </a:t>
            </a:r>
            <a:r>
              <a:rPr lang="ru-RU" altLang="ru-RU" sz="2400" dirty="0">
                <a:solidFill>
                  <a:srgbClr val="000062"/>
                </a:solidFill>
              </a:rPr>
              <a:t>МСЭ-Т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000062"/>
                </a:solidFill>
                <a:latin typeface="Times New Roman" pitchFamily="18" charset="0"/>
                <a:ea typeface="+mj-ea"/>
                <a:cs typeface="+mj-cs"/>
              </a:rPr>
              <a:t>8 июня 2015 года,  2-я Практическая конференция по информационной безопасности "КиберИнфофорум"</a:t>
            </a:r>
            <a:endParaRPr lang="ru-RU" dirty="0">
              <a:solidFill>
                <a:srgbClr val="000062"/>
              </a:solidFill>
              <a:latin typeface="Times New Roman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1942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8075240" cy="34892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rgbClr val="000062"/>
                </a:solidFill>
                <a:latin typeface="Times New Roman" pitchFamily="18" charset="0"/>
                <a:ea typeface="+mj-ea"/>
                <a:cs typeface="+mj-cs"/>
              </a:rPr>
              <a:t>Спасибо за внимание</a:t>
            </a:r>
            <a:r>
              <a:rPr lang="ru-RU" sz="3600" dirty="0" smtClean="0">
                <a:solidFill>
                  <a:srgbClr val="000062"/>
                </a:solidFill>
                <a:latin typeface="Times New Roman" pitchFamily="18" charset="0"/>
                <a:ea typeface="+mj-ea"/>
                <a:cs typeface="+mj-cs"/>
              </a:rPr>
              <a:t>!</a:t>
            </a:r>
          </a:p>
          <a:p>
            <a:pPr marL="0" indent="0" algn="ctr">
              <a:buNone/>
            </a:pPr>
            <a:r>
              <a:rPr lang="en-US" sz="3600" dirty="0" smtClean="0">
                <a:hlinkClick r:id="rId2"/>
              </a:rPr>
              <a:t>www.rans.ru</a:t>
            </a: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000062"/>
                </a:solidFill>
                <a:latin typeface="Times New Roman" pitchFamily="18" charset="0"/>
                <a:ea typeface="+mj-ea"/>
                <a:cs typeface="+mj-cs"/>
              </a:rPr>
              <a:t>kremer@rans.ru</a:t>
            </a:r>
            <a:endParaRPr lang="ru-RU" sz="3600" dirty="0">
              <a:solidFill>
                <a:srgbClr val="000062"/>
              </a:solidFill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8 июня 2015 года,  2-я Практическая конференция по информационной безопасности "КиберИнфофорум"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78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4648"/>
            <a:ext cx="5328592" cy="7200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Информация об АДЭ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30993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Общественно-государственное объединение «Ассоциация документальной электросвязи» (АДЭ) образовано в соответствии с Распоряжением Правительства Российской Федерации от 19 января 2000 года № 77-р  для содействия реализации государственной политики в области </a:t>
            </a:r>
            <a:r>
              <a:rPr lang="ru-RU" dirty="0" smtClean="0"/>
              <a:t>электросвязи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Членами </a:t>
            </a:r>
            <a:r>
              <a:rPr lang="ru-RU" dirty="0"/>
              <a:t>АДЭ являются </a:t>
            </a:r>
            <a:r>
              <a:rPr lang="ru-RU" dirty="0" smtClean="0"/>
              <a:t>около </a:t>
            </a:r>
            <a:r>
              <a:rPr lang="ru-RU" dirty="0"/>
              <a:t>60 </a:t>
            </a:r>
            <a:r>
              <a:rPr lang="ru-RU" dirty="0" smtClean="0"/>
              <a:t>организаций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ru-RU" dirty="0"/>
              <a:t>операторы связи, производители и поставщики технических средств, системные интеграторы, научные, проектные и учебные организации, </a:t>
            </a:r>
            <a:r>
              <a:rPr lang="ru-RU" dirty="0" smtClean="0"/>
              <a:t>федеральные органы </a:t>
            </a:r>
            <a:r>
              <a:rPr lang="ru-RU" dirty="0"/>
              <a:t>государственной  </a:t>
            </a:r>
            <a:r>
              <a:rPr lang="ru-RU" dirty="0" smtClean="0"/>
              <a:t>власти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8 июня 2015 года,  2-я Практическая конференция по информационной безопасности "КиберИнфофорум"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041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5760640" cy="955489"/>
          </a:xfrm>
        </p:spPr>
        <p:txBody>
          <a:bodyPr>
            <a:normAutofit fontScale="90000"/>
          </a:bodyPr>
          <a:lstStyle/>
          <a:p>
            <a:r>
              <a:rPr lang="ru-RU" dirty="0"/>
              <a:t>Три </a:t>
            </a:r>
            <a:r>
              <a:rPr lang="ru-RU" dirty="0" smtClean="0"/>
              <a:t>источника </a:t>
            </a:r>
            <a:r>
              <a:rPr lang="ru-RU" dirty="0"/>
              <a:t>обеспечения информационной безопасности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276872"/>
            <a:ext cx="8208912" cy="344584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О</a:t>
            </a:r>
            <a:r>
              <a:rPr lang="ru-RU" dirty="0" smtClean="0"/>
              <a:t>бразовательная </a:t>
            </a:r>
            <a:r>
              <a:rPr lang="ru-RU" dirty="0"/>
              <a:t>и просветительская </a:t>
            </a:r>
            <a:r>
              <a:rPr lang="ru-RU" dirty="0" smtClean="0"/>
              <a:t>работа</a:t>
            </a:r>
            <a:endParaRPr lang="en-US" dirty="0" smtClean="0"/>
          </a:p>
          <a:p>
            <a:pPr marL="0" indent="0">
              <a:buNone/>
            </a:pPr>
            <a:endParaRPr lang="ru-RU" sz="1200" dirty="0"/>
          </a:p>
          <a:p>
            <a:pPr marL="0" indent="0">
              <a:buNone/>
            </a:pPr>
            <a:r>
              <a:rPr lang="ru-RU" dirty="0"/>
              <a:t>Н</a:t>
            </a:r>
            <a:r>
              <a:rPr lang="ru-RU" dirty="0" smtClean="0"/>
              <a:t>ормативное </a:t>
            </a:r>
            <a:r>
              <a:rPr lang="ru-RU" dirty="0"/>
              <a:t>правовое </a:t>
            </a:r>
            <a:r>
              <a:rPr lang="ru-RU" dirty="0" smtClean="0"/>
              <a:t>регулирование</a:t>
            </a:r>
            <a:endParaRPr lang="en-US" dirty="0" smtClean="0"/>
          </a:p>
          <a:p>
            <a:pPr marL="0" indent="0">
              <a:buNone/>
            </a:pPr>
            <a:endParaRPr lang="ru-RU" sz="1200" dirty="0"/>
          </a:p>
          <a:p>
            <a:pPr marL="0" indent="0">
              <a:buNone/>
            </a:pPr>
            <a:r>
              <a:rPr lang="ru-RU" dirty="0" smtClean="0"/>
              <a:t>Техническое регулирование (стандартизация)</a:t>
            </a: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8 июня 2015 года,  2-я Практическая конференция по информационной безопасности "КиберИнфофорум"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140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0"/>
            <a:ext cx="5338936" cy="10184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Полномочия ИК17 </a:t>
            </a:r>
            <a:r>
              <a:rPr lang="ru-RU" dirty="0" smtClean="0"/>
              <a:t>МСЭ-Т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485740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Разрабатывает стандарты безопасности (Рекомендации) </a:t>
            </a:r>
            <a:r>
              <a:rPr lang="ru-RU" dirty="0" smtClean="0"/>
              <a:t>в сфере обеспечения </a:t>
            </a:r>
            <a:r>
              <a:rPr lang="ru-RU" dirty="0"/>
              <a:t>доверия и безопасности </a:t>
            </a:r>
            <a:r>
              <a:rPr lang="ru-RU" dirty="0" smtClean="0"/>
              <a:t>при использовании </a:t>
            </a:r>
            <a:r>
              <a:rPr lang="ru-RU" dirty="0" smtClean="0"/>
              <a:t>ИКТ</a:t>
            </a:r>
          </a:p>
          <a:p>
            <a:pPr marL="0" indent="0">
              <a:buNone/>
            </a:pPr>
            <a:r>
              <a:rPr lang="ru-RU" dirty="0" smtClean="0"/>
              <a:t>Головная комиссия по безопасности</a:t>
            </a:r>
            <a:r>
              <a:rPr lang="en-US" dirty="0" smtClean="0"/>
              <a:t>,</a:t>
            </a:r>
            <a:r>
              <a:rPr lang="ru-RU" dirty="0" smtClean="0"/>
              <a:t>  управлению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идентификацией и </a:t>
            </a:r>
            <a:r>
              <a:rPr lang="ru-RU" dirty="0" smtClean="0"/>
              <a:t>формальным языкам</a:t>
            </a:r>
          </a:p>
          <a:p>
            <a:pPr marL="0" indent="0">
              <a:buNone/>
            </a:pPr>
            <a:r>
              <a:rPr lang="ru-RU" dirty="0" smtClean="0"/>
              <a:t>Организует работу международных координационных </a:t>
            </a:r>
            <a:r>
              <a:rPr lang="ru-RU" dirty="0"/>
              <a:t>групп </a:t>
            </a:r>
            <a:r>
              <a:rPr lang="ru-RU" dirty="0" smtClean="0"/>
              <a:t>по управлению идентификацией и защите детей при доступе к сетевым информационным ресурсам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Отвечает </a:t>
            </a:r>
            <a:r>
              <a:rPr lang="ru-RU" dirty="0"/>
              <a:t>за </a:t>
            </a:r>
            <a:r>
              <a:rPr lang="ru-RU" dirty="0" smtClean="0"/>
              <a:t>сопровождение более 330 </a:t>
            </a:r>
            <a:r>
              <a:rPr lang="ru-RU" dirty="0" smtClean="0"/>
              <a:t>принятых Рекомендаций </a:t>
            </a:r>
            <a:r>
              <a:rPr lang="ru-RU" dirty="0"/>
              <a:t>и разрабатывает </a:t>
            </a:r>
            <a:r>
              <a:rPr lang="ru-RU" dirty="0" smtClean="0"/>
              <a:t>89 новых </a:t>
            </a:r>
            <a:r>
              <a:rPr lang="ru-RU" dirty="0"/>
              <a:t>текстов (</a:t>
            </a:r>
            <a:r>
              <a:rPr lang="ru-RU" dirty="0" smtClean="0"/>
              <a:t>TAP и AAP)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8 июня 2015 года,  2-я Практическая конференция по информационной безопасности "КиберИнфофорум"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18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715200" cy="706090"/>
          </a:xfrm>
        </p:spPr>
        <p:txBody>
          <a:bodyPr>
            <a:normAutofit/>
          </a:bodyPr>
          <a:lstStyle/>
          <a:p>
            <a:r>
              <a:rPr lang="ru-RU" sz="3200" dirty="0"/>
              <a:t>Структура ИК17 МСЭ-Т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/>
              <a:t>РГ1  Фундаментальные </a:t>
            </a:r>
            <a:r>
              <a:rPr lang="ru-RU" sz="1800" dirty="0"/>
              <a:t>основы безопасности</a:t>
            </a:r>
          </a:p>
          <a:p>
            <a:pPr marL="0" indent="0">
              <a:buNone/>
              <a:tabLst>
                <a:tab pos="539750" algn="l"/>
              </a:tabLst>
            </a:pPr>
            <a:r>
              <a:rPr lang="ru-RU" sz="1600" dirty="0"/>
              <a:t>•	координация</a:t>
            </a:r>
          </a:p>
          <a:p>
            <a:pPr marL="0" indent="0">
              <a:buNone/>
              <a:tabLst>
                <a:tab pos="539750" algn="l"/>
              </a:tabLst>
            </a:pPr>
            <a:r>
              <a:rPr lang="ru-RU" sz="1600" dirty="0"/>
              <a:t>•	архитектура</a:t>
            </a:r>
          </a:p>
          <a:p>
            <a:pPr marL="0" indent="0">
              <a:buNone/>
              <a:tabLst>
                <a:tab pos="539750" algn="l"/>
              </a:tabLst>
            </a:pPr>
            <a:r>
              <a:rPr lang="ru-RU" sz="1600" dirty="0"/>
              <a:t>•	</a:t>
            </a:r>
            <a:r>
              <a:rPr lang="ru-RU" sz="1600" dirty="0" smtClean="0"/>
              <a:t>управление</a:t>
            </a:r>
          </a:p>
          <a:p>
            <a:pPr marL="0" indent="0">
              <a:buNone/>
              <a:tabLst>
                <a:tab pos="539750" algn="l"/>
              </a:tabLst>
            </a:pPr>
            <a:endParaRPr lang="ru-RU" sz="1000" dirty="0"/>
          </a:p>
          <a:p>
            <a:pPr marL="0" indent="0">
              <a:buNone/>
            </a:pPr>
            <a:r>
              <a:rPr lang="ru-RU" sz="1800" dirty="0" smtClean="0"/>
              <a:t>РГ2  Сетевая </a:t>
            </a:r>
            <a:r>
              <a:rPr lang="ru-RU" sz="1800" dirty="0"/>
              <a:t>и информационная безопасность</a:t>
            </a:r>
          </a:p>
          <a:p>
            <a:pPr marL="0" indent="0" defTabSz="539750">
              <a:buNone/>
            </a:pPr>
            <a:r>
              <a:rPr lang="ru-RU" sz="1600" dirty="0"/>
              <a:t>•	</a:t>
            </a:r>
            <a:r>
              <a:rPr lang="ru-RU" sz="1600" dirty="0" err="1"/>
              <a:t>кибербезопасность</a:t>
            </a:r>
            <a:endParaRPr lang="ru-RU" sz="1600" dirty="0"/>
          </a:p>
          <a:p>
            <a:pPr marL="0" indent="0" defTabSz="539750">
              <a:buNone/>
            </a:pPr>
            <a:r>
              <a:rPr lang="ru-RU" sz="1600" dirty="0"/>
              <a:t>•	противодействие вредоносному </a:t>
            </a:r>
            <a:r>
              <a:rPr lang="ru-RU" sz="1600" dirty="0" smtClean="0"/>
              <a:t>ПО</a:t>
            </a:r>
          </a:p>
          <a:p>
            <a:pPr marL="0" indent="0" defTabSz="539750">
              <a:buNone/>
            </a:pPr>
            <a:endParaRPr lang="ru-RU" sz="1000" dirty="0"/>
          </a:p>
          <a:p>
            <a:pPr marL="0" indent="0">
              <a:buNone/>
            </a:pPr>
            <a:r>
              <a:rPr lang="ru-RU" sz="1800" dirty="0" smtClean="0"/>
              <a:t>РГ3  Управление </a:t>
            </a:r>
            <a:r>
              <a:rPr lang="ru-RU" sz="1800" dirty="0"/>
              <a:t>идентификацией и безопасность облачных </a:t>
            </a:r>
            <a:r>
              <a:rPr lang="ru-RU" sz="1800" dirty="0" smtClean="0"/>
              <a:t>вычислений</a:t>
            </a:r>
          </a:p>
          <a:p>
            <a:pPr marL="0" indent="0">
              <a:buNone/>
            </a:pPr>
            <a:endParaRPr lang="ru-RU" sz="1000" dirty="0"/>
          </a:p>
          <a:p>
            <a:pPr marL="0" indent="0">
              <a:buNone/>
            </a:pPr>
            <a:r>
              <a:rPr lang="ru-RU" sz="1800" dirty="0" smtClean="0"/>
              <a:t>РГ4  Безопасность </a:t>
            </a:r>
            <a:r>
              <a:rPr lang="ru-RU" sz="1800" dirty="0"/>
              <a:t>приложений</a:t>
            </a:r>
          </a:p>
          <a:p>
            <a:pPr marL="0" indent="0" defTabSz="539750">
              <a:buNone/>
            </a:pPr>
            <a:r>
              <a:rPr lang="ru-RU" sz="1600" dirty="0"/>
              <a:t>•	повсеместные сервисы</a:t>
            </a:r>
          </a:p>
          <a:p>
            <a:pPr marL="0" indent="0" defTabSz="539750">
              <a:buNone/>
            </a:pPr>
            <a:r>
              <a:rPr lang="ru-RU" sz="1600" dirty="0"/>
              <a:t>•	</a:t>
            </a:r>
            <a:r>
              <a:rPr lang="ru-RU" sz="1600" dirty="0" err="1" smtClean="0"/>
              <a:t>телебиометрия</a:t>
            </a:r>
            <a:endParaRPr lang="ru-RU" sz="1600" dirty="0" smtClean="0"/>
          </a:p>
          <a:p>
            <a:pPr marL="0" indent="0" defTabSz="539750">
              <a:buNone/>
            </a:pPr>
            <a:endParaRPr lang="ru-RU" sz="1000" dirty="0"/>
          </a:p>
          <a:p>
            <a:pPr marL="0" indent="0">
              <a:buNone/>
            </a:pPr>
            <a:r>
              <a:rPr lang="ru-RU" sz="1800" dirty="0" smtClean="0"/>
              <a:t>РГ5  Формальные </a:t>
            </a:r>
            <a:r>
              <a:rPr lang="ru-RU" sz="1800" dirty="0"/>
              <a:t>языки</a:t>
            </a:r>
          </a:p>
          <a:p>
            <a:pPr marL="0" indent="0" defTabSz="539750">
              <a:buNone/>
            </a:pPr>
            <a:r>
              <a:rPr lang="ru-RU" sz="1600" dirty="0"/>
              <a:t>•	определение протоколов и форматов файлов (ASN.1)</a:t>
            </a:r>
          </a:p>
          <a:p>
            <a:pPr marL="0" indent="0" defTabSz="539750">
              <a:buNone/>
            </a:pPr>
            <a:r>
              <a:rPr lang="ru-RU" sz="1600" dirty="0"/>
              <a:t>•	регистрация на основе </a:t>
            </a:r>
            <a:r>
              <a:rPr lang="ru-RU" sz="1600" dirty="0" smtClean="0"/>
              <a:t>объектных идентификаторов </a:t>
            </a:r>
            <a:r>
              <a:rPr lang="ru-RU" sz="1600" dirty="0"/>
              <a:t>(OID)</a:t>
            </a:r>
          </a:p>
          <a:p>
            <a:pPr marL="0" indent="0" defTabSz="539750">
              <a:buNone/>
            </a:pPr>
            <a:r>
              <a:rPr lang="ru-RU" sz="1600" dirty="0"/>
              <a:t>•	языки системного дизайна (SDL)</a:t>
            </a:r>
          </a:p>
          <a:p>
            <a:pPr marL="0" indent="0" defTabSz="539750">
              <a:buNone/>
            </a:pPr>
            <a:r>
              <a:rPr lang="ru-RU" sz="1600" dirty="0"/>
              <a:t>•	защищенные директории (X.500 – X.525 – 8-я редакция</a:t>
            </a:r>
            <a:r>
              <a:rPr lang="ru-RU" sz="1600" dirty="0" smtClean="0"/>
              <a:t>)</a:t>
            </a:r>
          </a:p>
          <a:p>
            <a:pPr marL="0" indent="0" defTabSz="539750">
              <a:buNone/>
            </a:pPr>
            <a:endParaRPr lang="ru-RU" sz="1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8 июня 2015 года,  2-я Практическая конференция по информационной безопасности "КиберИнфофорум"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976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0391"/>
            <a:ext cx="6635080" cy="850106"/>
          </a:xfrm>
        </p:spPr>
        <p:txBody>
          <a:bodyPr>
            <a:normAutofit/>
          </a:bodyPr>
          <a:lstStyle/>
          <a:p>
            <a:r>
              <a:rPr lang="ru-RU" sz="3200" dirty="0"/>
              <a:t>Текущие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18457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400" dirty="0" err="1" smtClean="0"/>
              <a:t>Кибербезопасность</a:t>
            </a:r>
            <a:endParaRPr lang="ru-RU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 smtClean="0"/>
              <a:t>Безопасность </a:t>
            </a:r>
            <a:r>
              <a:rPr lang="ru-RU" sz="2400" dirty="0"/>
              <a:t>облачных </a:t>
            </a:r>
            <a:r>
              <a:rPr lang="ru-RU" sz="2400" dirty="0" smtClean="0"/>
              <a:t>вычислений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 smtClean="0"/>
              <a:t>Управление </a:t>
            </a:r>
            <a:r>
              <a:rPr lang="ru-RU" sz="2400" dirty="0"/>
              <a:t>идентификацией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/>
              <a:t>Защита персональных данных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 err="1" smtClean="0"/>
              <a:t>Телебиометрия</a:t>
            </a:r>
            <a:endParaRPr lang="ru-RU" sz="2400" dirty="0"/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/>
              <a:t>Архитектура безопасности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/>
              <a:t>Управление безопасностью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/>
              <a:t>Безопасность PKI, IPv6, </a:t>
            </a:r>
            <a:r>
              <a:rPr lang="ru-RU" sz="2400" dirty="0" err="1"/>
              <a:t>Smart-grid</a:t>
            </a:r>
            <a:r>
              <a:rPr lang="ru-RU" sz="2400" dirty="0"/>
              <a:t>…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8 июня 2015 года,  2-я Практическая конференция по информационной безопасности "КиберИнфофорум"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09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6"/>
            <a:ext cx="7560840" cy="763938"/>
          </a:xfrm>
        </p:spPr>
        <p:txBody>
          <a:bodyPr>
            <a:normAutofit/>
          </a:bodyPr>
          <a:lstStyle/>
          <a:p>
            <a:r>
              <a:rPr lang="ru-RU" sz="3200" dirty="0"/>
              <a:t>Новые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892480" cy="54006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Разработка </a:t>
            </a:r>
            <a:r>
              <a:rPr lang="ru-RU" dirty="0"/>
              <a:t>технического отчета по </a:t>
            </a:r>
            <a:r>
              <a:rPr lang="ru-RU" dirty="0" smtClean="0"/>
              <a:t>практике успешного применения </a:t>
            </a:r>
            <a:r>
              <a:rPr lang="ru-RU" dirty="0"/>
              <a:t>стандартов </a:t>
            </a:r>
            <a:r>
              <a:rPr lang="ru-RU" dirty="0" smtClean="0"/>
              <a:t>безопасности</a:t>
            </a:r>
          </a:p>
          <a:p>
            <a:pPr marL="0" indent="0">
              <a:lnSpc>
                <a:spcPct val="120000"/>
              </a:lnSpc>
              <a:buNone/>
            </a:pPr>
            <a:endParaRPr lang="ru-RU" sz="1400" dirty="0"/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Обнаружение </a:t>
            </a:r>
            <a:r>
              <a:rPr lang="ru-RU" dirty="0"/>
              <a:t>и </a:t>
            </a:r>
            <a:r>
              <a:rPr lang="ru-RU" dirty="0" smtClean="0"/>
              <a:t>противодействие </a:t>
            </a:r>
            <a:r>
              <a:rPr lang="ru-RU" dirty="0" err="1" smtClean="0"/>
              <a:t>фроду</a:t>
            </a:r>
            <a:endParaRPr lang="ru-RU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1400" dirty="0"/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Безопасность </a:t>
            </a:r>
            <a:r>
              <a:rPr lang="ru-RU" dirty="0" err="1"/>
              <a:t>IoT</a:t>
            </a:r>
            <a:r>
              <a:rPr lang="ru-RU" dirty="0"/>
              <a:t>, ITS, SDN, </a:t>
            </a:r>
            <a:r>
              <a:rPr lang="ru-RU" dirty="0" err="1"/>
              <a:t>Big</a:t>
            </a:r>
            <a:r>
              <a:rPr lang="ru-RU" dirty="0"/>
              <a:t> </a:t>
            </a:r>
            <a:r>
              <a:rPr lang="ru-RU" dirty="0" err="1"/>
              <a:t>Data</a:t>
            </a:r>
            <a:r>
              <a:rPr lang="ru-RU" dirty="0"/>
              <a:t>, финансовых </a:t>
            </a:r>
            <a:r>
              <a:rPr lang="ru-RU" dirty="0" smtClean="0"/>
              <a:t>транзакций</a:t>
            </a:r>
          </a:p>
          <a:p>
            <a:pPr marL="0" indent="0">
              <a:lnSpc>
                <a:spcPct val="120000"/>
              </a:lnSpc>
              <a:buNone/>
            </a:pPr>
            <a:endParaRPr lang="ru-RU" sz="1400" dirty="0"/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Управление </a:t>
            </a:r>
            <a:r>
              <a:rPr lang="ru-RU" dirty="0"/>
              <a:t>доступом к информации о проблемах </a:t>
            </a:r>
            <a:r>
              <a:rPr lang="ru-RU" dirty="0" smtClean="0"/>
              <a:t>безопасности</a:t>
            </a:r>
          </a:p>
          <a:p>
            <a:pPr marL="0" indent="0">
              <a:lnSpc>
                <a:spcPct val="120000"/>
              </a:lnSpc>
              <a:buNone/>
            </a:pPr>
            <a:endParaRPr lang="ru-RU" sz="1400" dirty="0"/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Инструменты </a:t>
            </a:r>
            <a:r>
              <a:rPr lang="ru-RU" dirty="0"/>
              <a:t>оценки безопасности в </a:t>
            </a:r>
            <a:r>
              <a:rPr lang="ru-RU" dirty="0" smtClean="0"/>
              <a:t>телекоммуникациях</a:t>
            </a:r>
          </a:p>
          <a:p>
            <a:pPr marL="0" indent="0">
              <a:lnSpc>
                <a:spcPct val="120000"/>
              </a:lnSpc>
              <a:buNone/>
            </a:pPr>
            <a:endParaRPr lang="ru-RU" sz="1400" dirty="0"/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Контроль </a:t>
            </a:r>
            <a:r>
              <a:rPr lang="ru-RU" dirty="0"/>
              <a:t>доступа в </a:t>
            </a:r>
            <a:r>
              <a:rPr lang="ru-RU" dirty="0" err="1"/>
              <a:t>телебиометрии</a:t>
            </a:r>
            <a:r>
              <a:rPr lang="ru-RU" dirty="0"/>
              <a:t> на принципах </a:t>
            </a:r>
            <a:r>
              <a:rPr lang="ru-RU" dirty="0" smtClean="0"/>
              <a:t>приватности</a:t>
            </a:r>
          </a:p>
          <a:p>
            <a:pPr marL="0" indent="0">
              <a:lnSpc>
                <a:spcPct val="120000"/>
              </a:lnSpc>
              <a:buNone/>
            </a:pPr>
            <a:endParaRPr lang="ru-RU" sz="1400" dirty="0"/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Синтез </a:t>
            </a:r>
            <a:r>
              <a:rPr lang="ru-RU" dirty="0"/>
              <a:t>криптографических сообщений в рамках </a:t>
            </a:r>
            <a:r>
              <a:rPr lang="ru-RU" dirty="0" smtClean="0"/>
              <a:t>ASN.1</a:t>
            </a:r>
          </a:p>
          <a:p>
            <a:pPr marL="0" indent="0">
              <a:lnSpc>
                <a:spcPct val="120000"/>
              </a:lnSpc>
              <a:buNone/>
            </a:pPr>
            <a:endParaRPr lang="ru-RU" sz="1600" dirty="0"/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Защита </a:t>
            </a:r>
            <a:r>
              <a:rPr lang="ru-RU" dirty="0"/>
              <a:t>критических инфраструктур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8 июня 2015 года,  2-я Практическая конференция по информационной безопасности "КиберИнфофорум"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092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7132"/>
            <a:ext cx="7632848" cy="771836"/>
          </a:xfrm>
        </p:spPr>
        <p:txBody>
          <a:bodyPr>
            <a:noAutofit/>
          </a:bodyPr>
          <a:lstStyle/>
          <a:p>
            <a:r>
              <a:rPr lang="ru-RU" altLang="ru-RU" sz="3200" dirty="0"/>
              <a:t>П</a:t>
            </a:r>
            <a:r>
              <a:rPr lang="ru-RU" altLang="ru-RU" sz="3200" dirty="0" smtClean="0"/>
              <a:t>реимущества участия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000" y="764704"/>
            <a:ext cx="9001000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000062"/>
                </a:solidFill>
              </a:rPr>
              <a:t>Информационные </a:t>
            </a:r>
            <a:r>
              <a:rPr lang="ru-RU" sz="2400" dirty="0">
                <a:solidFill>
                  <a:srgbClr val="000062"/>
                </a:solidFill>
              </a:rPr>
              <a:t>преимущества:</a:t>
            </a:r>
          </a:p>
          <a:p>
            <a:pPr marL="0" indent="0">
              <a:buNone/>
            </a:pPr>
            <a:r>
              <a:rPr lang="ru-RU" sz="1900" dirty="0"/>
              <a:t> </a:t>
            </a:r>
            <a:r>
              <a:rPr lang="ru-RU" sz="1900" dirty="0" smtClean="0"/>
              <a:t>   </a:t>
            </a:r>
            <a:r>
              <a:rPr lang="ru-RU" sz="1900" dirty="0" smtClean="0">
                <a:solidFill>
                  <a:srgbClr val="000062"/>
                </a:solidFill>
              </a:rPr>
              <a:t>-  </a:t>
            </a:r>
            <a:r>
              <a:rPr lang="ru-RU" sz="1900" dirty="0">
                <a:solidFill>
                  <a:srgbClr val="000062"/>
                </a:solidFill>
              </a:rPr>
              <a:t>возможность анализа поступающих </a:t>
            </a:r>
            <a:r>
              <a:rPr lang="ru-RU" sz="1900" dirty="0" smtClean="0"/>
              <a:t>предложений</a:t>
            </a:r>
            <a:r>
              <a:rPr lang="ru-RU" sz="1900" dirty="0" smtClean="0">
                <a:solidFill>
                  <a:srgbClr val="000062"/>
                </a:solidFill>
              </a:rPr>
              <a:t>, изучение существующих пробелов </a:t>
            </a:r>
            <a:r>
              <a:rPr lang="ru-RU" sz="1900" dirty="0">
                <a:solidFill>
                  <a:srgbClr val="000062"/>
                </a:solidFill>
              </a:rPr>
              <a:t>и </a:t>
            </a:r>
            <a:r>
              <a:rPr lang="ru-RU" sz="1900" dirty="0" smtClean="0">
                <a:solidFill>
                  <a:srgbClr val="000062"/>
                </a:solidFill>
              </a:rPr>
              <a:t>проблем</a:t>
            </a:r>
            <a:endParaRPr lang="ru-RU" sz="1900" dirty="0">
              <a:solidFill>
                <a:srgbClr val="000062"/>
              </a:solidFill>
            </a:endParaRPr>
          </a:p>
          <a:p>
            <a:pPr marL="0" indent="0">
              <a:buNone/>
            </a:pPr>
            <a:r>
              <a:rPr lang="ru-RU" sz="1900" dirty="0" smtClean="0">
                <a:solidFill>
                  <a:srgbClr val="000062"/>
                </a:solidFill>
              </a:rPr>
              <a:t>    - </a:t>
            </a:r>
            <a:r>
              <a:rPr lang="ru-RU" sz="1900" dirty="0">
                <a:solidFill>
                  <a:srgbClr val="000062"/>
                </a:solidFill>
              </a:rPr>
              <a:t>приоритетное получение информации о мировых достижениях в области обеспечения безопасности и </a:t>
            </a:r>
            <a:r>
              <a:rPr lang="ru-RU" sz="1900" dirty="0" smtClean="0">
                <a:solidFill>
                  <a:srgbClr val="000062"/>
                </a:solidFill>
              </a:rPr>
              <a:t>доверия </a:t>
            </a:r>
            <a:r>
              <a:rPr lang="ru-RU" sz="1900" dirty="0">
                <a:solidFill>
                  <a:srgbClr val="000062"/>
                </a:solidFill>
              </a:rPr>
              <a:t>при использовании </a:t>
            </a:r>
            <a:r>
              <a:rPr lang="ru-RU" sz="1900" dirty="0" smtClean="0">
                <a:solidFill>
                  <a:srgbClr val="000062"/>
                </a:solidFill>
              </a:rPr>
              <a:t>ИКТ</a:t>
            </a:r>
            <a:endParaRPr lang="ru-RU" sz="1900" dirty="0">
              <a:solidFill>
                <a:srgbClr val="000062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0062"/>
                </a:solidFill>
              </a:rPr>
              <a:t>Рейтинговые </a:t>
            </a:r>
            <a:r>
              <a:rPr lang="ru-RU" sz="2400" dirty="0">
                <a:solidFill>
                  <a:srgbClr val="000062"/>
                </a:solidFill>
              </a:rPr>
              <a:t>преимущества: </a:t>
            </a:r>
          </a:p>
          <a:p>
            <a:pPr marL="0" indent="0">
              <a:buNone/>
            </a:pPr>
            <a:r>
              <a:rPr lang="ru-RU" sz="1900" dirty="0">
                <a:solidFill>
                  <a:srgbClr val="000062"/>
                </a:solidFill>
              </a:rPr>
              <a:t>    - </a:t>
            </a:r>
            <a:r>
              <a:rPr lang="ru-RU" sz="1900" dirty="0" smtClean="0">
                <a:solidFill>
                  <a:srgbClr val="000062"/>
                </a:solidFill>
              </a:rPr>
              <a:t>повышение </a:t>
            </a:r>
            <a:r>
              <a:rPr lang="ru-RU" sz="1900" dirty="0">
                <a:solidFill>
                  <a:srgbClr val="000062"/>
                </a:solidFill>
              </a:rPr>
              <a:t>профессионального имиджа и авторитета </a:t>
            </a:r>
            <a:r>
              <a:rPr lang="ru-RU" sz="1900" dirty="0" smtClean="0">
                <a:solidFill>
                  <a:srgbClr val="000062"/>
                </a:solidFill>
              </a:rPr>
              <a:t>Российской Федерации</a:t>
            </a:r>
            <a:endParaRPr lang="ru-RU" sz="1900" dirty="0">
              <a:solidFill>
                <a:srgbClr val="000062"/>
              </a:solidFill>
            </a:endParaRPr>
          </a:p>
          <a:p>
            <a:pPr marL="0" indent="0">
              <a:buNone/>
            </a:pPr>
            <a:r>
              <a:rPr lang="ru-RU" sz="1900" dirty="0">
                <a:solidFill>
                  <a:srgbClr val="000062"/>
                </a:solidFill>
              </a:rPr>
              <a:t>    - возможность влияния на принятие решений, затрагивающих национальные интересы </a:t>
            </a:r>
            <a:r>
              <a:rPr lang="ru-RU" sz="1900" dirty="0"/>
              <a:t>Российской </a:t>
            </a:r>
            <a:r>
              <a:rPr lang="ru-RU" sz="1900" dirty="0" smtClean="0"/>
              <a:t>Федерации</a:t>
            </a:r>
            <a:endParaRPr lang="ru-RU" sz="1900" dirty="0">
              <a:solidFill>
                <a:srgbClr val="000062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0062"/>
                </a:solidFill>
              </a:rPr>
              <a:t>Рыночные </a:t>
            </a:r>
            <a:r>
              <a:rPr lang="ru-RU" sz="2400" dirty="0">
                <a:solidFill>
                  <a:srgbClr val="000062"/>
                </a:solidFill>
              </a:rPr>
              <a:t>преимущества:</a:t>
            </a:r>
          </a:p>
          <a:p>
            <a:pPr marL="0" indent="0">
              <a:buNone/>
            </a:pPr>
            <a:r>
              <a:rPr lang="ru-RU" sz="1900" dirty="0">
                <a:solidFill>
                  <a:srgbClr val="000062"/>
                </a:solidFill>
              </a:rPr>
              <a:t> </a:t>
            </a:r>
            <a:r>
              <a:rPr lang="ru-RU" sz="1900" dirty="0" smtClean="0">
                <a:solidFill>
                  <a:srgbClr val="000062"/>
                </a:solidFill>
              </a:rPr>
              <a:t>   - </a:t>
            </a:r>
            <a:r>
              <a:rPr lang="ru-RU" sz="1900" dirty="0" smtClean="0">
                <a:solidFill>
                  <a:srgbClr val="000062"/>
                </a:solidFill>
              </a:rPr>
              <a:t>содействие </a:t>
            </a:r>
            <a:r>
              <a:rPr lang="ru-RU" sz="1900" dirty="0" err="1" smtClean="0">
                <a:solidFill>
                  <a:srgbClr val="000062"/>
                </a:solidFill>
              </a:rPr>
              <a:t>импортозамещению</a:t>
            </a:r>
            <a:r>
              <a:rPr lang="ru-RU" sz="1900" dirty="0" smtClean="0">
                <a:solidFill>
                  <a:srgbClr val="000062"/>
                </a:solidFill>
              </a:rPr>
              <a:t> </a:t>
            </a:r>
            <a:r>
              <a:rPr lang="ru-RU" sz="1900" dirty="0">
                <a:solidFill>
                  <a:srgbClr val="000062"/>
                </a:solidFill>
              </a:rPr>
              <a:t>и </a:t>
            </a:r>
            <a:r>
              <a:rPr lang="ru-RU" sz="1900" dirty="0" smtClean="0">
                <a:solidFill>
                  <a:srgbClr val="000062"/>
                </a:solidFill>
              </a:rPr>
              <a:t>экспорту </a:t>
            </a:r>
            <a:r>
              <a:rPr lang="ru-RU" sz="1900" dirty="0">
                <a:solidFill>
                  <a:srgbClr val="000062"/>
                </a:solidFill>
              </a:rPr>
              <a:t>российских </a:t>
            </a:r>
            <a:r>
              <a:rPr lang="ru-RU" sz="1900" dirty="0" smtClean="0">
                <a:solidFill>
                  <a:srgbClr val="000062"/>
                </a:solidFill>
              </a:rPr>
              <a:t>решений в сфере информационной безопасности</a:t>
            </a:r>
            <a:endParaRPr lang="ru-RU" sz="1900" dirty="0">
              <a:solidFill>
                <a:srgbClr val="000062"/>
              </a:solidFill>
            </a:endParaRPr>
          </a:p>
          <a:p>
            <a:pPr marL="0" indent="0">
              <a:buNone/>
            </a:pPr>
            <a:r>
              <a:rPr lang="ru-RU" sz="1900" dirty="0">
                <a:solidFill>
                  <a:srgbClr val="000062"/>
                </a:solidFill>
              </a:rPr>
              <a:t> </a:t>
            </a:r>
            <a:r>
              <a:rPr lang="ru-RU" sz="1900" dirty="0" smtClean="0">
                <a:solidFill>
                  <a:srgbClr val="000062"/>
                </a:solidFill>
              </a:rPr>
              <a:t>   -  </a:t>
            </a:r>
            <a:r>
              <a:rPr lang="ru-RU" sz="1900" dirty="0">
                <a:solidFill>
                  <a:srgbClr val="000062"/>
                </a:solidFill>
              </a:rPr>
              <a:t>участие в международном разделении </a:t>
            </a:r>
            <a:r>
              <a:rPr lang="ru-RU" sz="1900" dirty="0" smtClean="0">
                <a:solidFill>
                  <a:srgbClr val="000062"/>
                </a:solidFill>
              </a:rPr>
              <a:t>труда</a:t>
            </a:r>
            <a:endParaRPr lang="ru-RU" sz="19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8 июня 2015 года,  2-я Практическая конференция по информационной безопасности "КиберИнфофорум"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582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dirty="0" smtClean="0"/>
              <a:t>Как участвовать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Г</a:t>
            </a:r>
            <a:r>
              <a:rPr lang="ru-RU" sz="2400" dirty="0" smtClean="0"/>
              <a:t>отовить предложения по стандартизации и при их одобрении Администрацией связи Российской Федерации войти в состав делегации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В рамках АДЭ функционирует рабочая группа по стандартизации информационной безопасности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Очередное собрание ИК17 МСЭ-Т состоится в Женеве (Швейцария) с 8 по 17 сентября 2015 г.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8 июня 2015 года,  2-я Практическая конференция по информационной безопасности "КиберИнфофорум"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646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492</Words>
  <Application>Microsoft Office PowerPoint</Application>
  <PresentationFormat>Экран (4:3)</PresentationFormat>
  <Paragraphs>102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Расширение участия Российской Федерации в стандартизации информационной безопасности</vt:lpstr>
      <vt:lpstr>Информация об АДЭ</vt:lpstr>
      <vt:lpstr>Три источника обеспечения информационной безопасности</vt:lpstr>
      <vt:lpstr>Полномочия ИК17 МСЭ-Т</vt:lpstr>
      <vt:lpstr>Структура ИК17 МСЭ-Т</vt:lpstr>
      <vt:lpstr>Текущие работы</vt:lpstr>
      <vt:lpstr>Новые работы</vt:lpstr>
      <vt:lpstr>Преимущества участия</vt:lpstr>
      <vt:lpstr>Как участвовать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направления деятельности ИК 17 МСЭ-Т</dc:title>
  <dc:creator>kiv</dc:creator>
  <cp:lastModifiedBy>kiv</cp:lastModifiedBy>
  <cp:revision>32</cp:revision>
  <cp:lastPrinted>2015-06-08T06:25:22Z</cp:lastPrinted>
  <dcterms:created xsi:type="dcterms:W3CDTF">2015-06-05T07:28:13Z</dcterms:created>
  <dcterms:modified xsi:type="dcterms:W3CDTF">2015-06-08T06:27:03Z</dcterms:modified>
</cp:coreProperties>
</file>