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9" r:id="rId3"/>
    <p:sldId id="280" r:id="rId4"/>
    <p:sldId id="284" r:id="rId5"/>
    <p:sldId id="281" r:id="rId6"/>
    <p:sldId id="282" r:id="rId7"/>
    <p:sldId id="283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9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Ряд1</c:v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404040"/>
                    </a:solidFill>
                    <a:latin typeface="Arial" pitchFamily="34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Lit>
              <c:ptCount val="16"/>
              <c:pt idx="0">
                <c:v>2014</c:v>
              </c:pt>
              <c:pt idx="1">
                <c:v>2013</c:v>
              </c:pt>
              <c:pt idx="2">
                <c:v>2012</c:v>
              </c:pt>
              <c:pt idx="3">
                <c:v>2011</c:v>
              </c:pt>
              <c:pt idx="4">
                <c:v>2010</c:v>
              </c:pt>
              <c:pt idx="5">
                <c:v>2009</c:v>
              </c:pt>
              <c:pt idx="6">
                <c:v>2008</c:v>
              </c:pt>
              <c:pt idx="7">
                <c:v>2007</c:v>
              </c:pt>
              <c:pt idx="8">
                <c:v>2006</c:v>
              </c:pt>
              <c:pt idx="9">
                <c:v>2005</c:v>
              </c:pt>
              <c:pt idx="10">
                <c:v>2004</c:v>
              </c:pt>
              <c:pt idx="11">
                <c:v>2003</c:v>
              </c:pt>
              <c:pt idx="12">
                <c:v>2002</c:v>
              </c:pt>
              <c:pt idx="13">
                <c:v>2001</c:v>
              </c:pt>
              <c:pt idx="14">
                <c:v>2000</c:v>
              </c:pt>
              <c:pt idx="15">
                <c:v>1997</c:v>
              </c:pt>
            </c:strLit>
          </c:cat>
          <c:val>
            <c:numLit>
              <c:formatCode>General</c:formatCode>
              <c:ptCount val="16"/>
              <c:pt idx="0">
                <c:v>181</c:v>
              </c:pt>
              <c:pt idx="1">
                <c:v>158</c:v>
              </c:pt>
              <c:pt idx="2">
                <c:v>192</c:v>
              </c:pt>
              <c:pt idx="3">
                <c:v>69</c:v>
              </c:pt>
              <c:pt idx="4">
                <c:v>19</c:v>
              </c:pt>
              <c:pt idx="5">
                <c:v>9</c:v>
              </c:pt>
              <c:pt idx="6">
                <c:v>13</c:v>
              </c:pt>
              <c:pt idx="7">
                <c:v>6</c:v>
              </c:pt>
              <c:pt idx="8">
                <c:v>9</c:v>
              </c:pt>
              <c:pt idx="9">
                <c:v>5</c:v>
              </c:pt>
              <c:pt idx="10">
                <c:v>4</c:v>
              </c:pt>
              <c:pt idx="11">
                <c:v>1</c:v>
              </c:pt>
              <c:pt idx="12">
                <c:v>12</c:v>
              </c:pt>
              <c:pt idx="13">
                <c:v>6</c:v>
              </c:pt>
              <c:pt idx="14">
                <c:v>5</c:v>
              </c:pt>
              <c:pt idx="15">
                <c:v>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101816"/>
        <c:axId val="159101432"/>
      </c:barChart>
      <c:valAx>
        <c:axId val="159101432"/>
        <c:scaling>
          <c:orientation val="minMax"/>
        </c:scaling>
        <c:delete val="0"/>
        <c:axPos val="b"/>
        <c:majorGridlines>
          <c:spPr>
            <a:ln w="9528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595959"/>
                </a:solidFill>
                <a:latin typeface="Arial" pitchFamily="34"/>
              </a:defRPr>
            </a:pPr>
            <a:endParaRPr lang="ru-RU"/>
          </a:p>
        </c:txPr>
        <c:crossAx val="159101816"/>
        <c:crosses val="autoZero"/>
        <c:crossBetween val="between"/>
      </c:valAx>
      <c:catAx>
        <c:axId val="159101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595959"/>
                </a:solidFill>
                <a:latin typeface="Arial" pitchFamily="34"/>
              </a:defRPr>
            </a:pPr>
            <a:endParaRPr lang="ru-RU"/>
          </a:p>
        </c:txPr>
        <c:crossAx val="1591014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5000"/>
      </a:blip>
      <a:srcRect/>
      <a:tile tx="0" ty="0" sx="100000" sy="100000" flip="none" algn="tl"/>
    </a:blip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000" b="1" i="0" u="none" strike="noStrike" kern="1200" baseline="0">
          <a:solidFill>
            <a:srgbClr val="000000"/>
          </a:solidFill>
          <a:latin typeface="Arial" pitchFamily="34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2.497664813957079E-2"/>
          <c:y val="0"/>
          <c:w val="0.9529658792650919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v>Ряд1</c:v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1402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1433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404040"/>
                    </a:solidFill>
                    <a:latin typeface="Arial" pitchFamily="34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Lit>
              <c:ptCount val="21"/>
              <c:pt idx="0">
                <c:v>Other</c:v>
              </c:pt>
              <c:pt idx="1">
                <c:v>Japan</c:v>
              </c:pt>
              <c:pt idx="2">
                <c:v>Turkey</c:v>
              </c:pt>
              <c:pt idx="3">
                <c:v>Russia</c:v>
              </c:pt>
              <c:pt idx="4">
                <c:v>Finland</c:v>
              </c:pt>
              <c:pt idx="5">
                <c:v>Poland</c:v>
              </c:pt>
              <c:pt idx="6">
                <c:v>Greece</c:v>
              </c:pt>
              <c:pt idx="7">
                <c:v>Netherlands</c:v>
              </c:pt>
              <c:pt idx="8">
                <c:v>Austria</c:v>
              </c:pt>
              <c:pt idx="9">
                <c:v>Korea, Republic of</c:v>
              </c:pt>
              <c:pt idx="10">
                <c:v>Australia</c:v>
              </c:pt>
              <c:pt idx="11">
                <c:v>United Kingdom</c:v>
              </c:pt>
              <c:pt idx="12">
                <c:v>Czech Republic</c:v>
              </c:pt>
              <c:pt idx="13">
                <c:v>Taiwan</c:v>
              </c:pt>
              <c:pt idx="14">
                <c:v>Sweden</c:v>
              </c:pt>
              <c:pt idx="15">
                <c:v>Spain</c:v>
              </c:pt>
              <c:pt idx="16">
                <c:v>Canada</c:v>
              </c:pt>
              <c:pt idx="17">
                <c:v>France</c:v>
              </c:pt>
              <c:pt idx="18">
                <c:v>Italy</c:v>
              </c:pt>
              <c:pt idx="19">
                <c:v>Germany</c:v>
              </c:pt>
              <c:pt idx="20">
                <c:v>USA</c:v>
              </c:pt>
            </c:strLit>
          </c:cat>
          <c:val>
            <c:numLit>
              <c:formatCode>General</c:formatCode>
              <c:ptCount val="21"/>
              <c:pt idx="0">
                <c:v>17845</c:v>
              </c:pt>
              <c:pt idx="1">
                <c:v>1368</c:v>
              </c:pt>
              <c:pt idx="2">
                <c:v>1402</c:v>
              </c:pt>
              <c:pt idx="3">
                <c:v>1433</c:v>
              </c:pt>
              <c:pt idx="4">
                <c:v>1475</c:v>
              </c:pt>
              <c:pt idx="5">
                <c:v>1504</c:v>
              </c:pt>
              <c:pt idx="6">
                <c:v>1546</c:v>
              </c:pt>
              <c:pt idx="7">
                <c:v>1600</c:v>
              </c:pt>
              <c:pt idx="8">
                <c:v>2131</c:v>
              </c:pt>
              <c:pt idx="9">
                <c:v>2141</c:v>
              </c:pt>
              <c:pt idx="10">
                <c:v>2200</c:v>
              </c:pt>
              <c:pt idx="11">
                <c:v>2241</c:v>
              </c:pt>
              <c:pt idx="12">
                <c:v>2263</c:v>
              </c:pt>
              <c:pt idx="13">
                <c:v>2497</c:v>
              </c:pt>
              <c:pt idx="14">
                <c:v>3054</c:v>
              </c:pt>
              <c:pt idx="15">
                <c:v>3860</c:v>
              </c:pt>
              <c:pt idx="16">
                <c:v>6881</c:v>
              </c:pt>
              <c:pt idx="17">
                <c:v>7097</c:v>
              </c:pt>
              <c:pt idx="18">
                <c:v>8033</c:v>
              </c:pt>
              <c:pt idx="19">
                <c:v>27194</c:v>
              </c:pt>
              <c:pt idx="20">
                <c:v>48372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525184"/>
        <c:axId val="130524800"/>
      </c:barChart>
      <c:valAx>
        <c:axId val="130524800"/>
        <c:scaling>
          <c:orientation val="minMax"/>
        </c:scaling>
        <c:delete val="0"/>
        <c:axPos val="b"/>
        <c:majorGridlines>
          <c:spPr>
            <a:ln w="9528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595959"/>
                </a:solidFill>
                <a:latin typeface="Arial" pitchFamily="34"/>
              </a:defRPr>
            </a:pPr>
            <a:endParaRPr lang="ru-RU"/>
          </a:p>
        </c:txPr>
        <c:crossAx val="130525184"/>
        <c:crosses val="autoZero"/>
        <c:crossBetween val="between"/>
      </c:valAx>
      <c:catAx>
        <c:axId val="130525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595959"/>
                </a:solidFill>
                <a:latin typeface="Arial" pitchFamily="34"/>
              </a:defRPr>
            </a:pPr>
            <a:endParaRPr lang="ru-RU"/>
          </a:p>
        </c:txPr>
        <c:crossAx val="13052480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000" b="1" i="0" u="none" strike="noStrike" kern="1200" baseline="0">
          <a:solidFill>
            <a:srgbClr val="000000"/>
          </a:solidFill>
          <a:latin typeface="Arial" pitchFamily="34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Ряд1</c:v>
          </c:tx>
          <c:spPr>
            <a:solidFill>
              <a:srgbClr val="5B9BD5"/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394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i="0" dirty="0">
                        <a:solidFill>
                          <a:srgbClr val="7030A0"/>
                        </a:solidFill>
                      </a:rPr>
                      <a:t>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1" i="0" u="none" strike="noStrike" kern="1200" baseline="0">
                    <a:solidFill>
                      <a:srgbClr val="404040"/>
                    </a:solidFill>
                    <a:latin typeface="Arial" pitchFamily="34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Lit>
              <c:ptCount val="21"/>
              <c:pt idx="0">
                <c:v>Other</c:v>
              </c:pt>
              <c:pt idx="1">
                <c:v>Denmark</c:v>
              </c:pt>
              <c:pt idx="2">
                <c:v>Taiwan</c:v>
              </c:pt>
              <c:pt idx="3">
                <c:v>Switzerland</c:v>
              </c:pt>
              <c:pt idx="4">
                <c:v>Belgium</c:v>
              </c:pt>
              <c:pt idx="5">
                <c:v>Brazil</c:v>
              </c:pt>
              <c:pt idx="6">
                <c:v>Netherlands</c:v>
              </c:pt>
              <c:pt idx="7">
                <c:v>Ecuador</c:v>
              </c:pt>
              <c:pt idx="8">
                <c:v>Finland</c:v>
              </c:pt>
              <c:pt idx="9">
                <c:v>Turkey</c:v>
              </c:pt>
              <c:pt idx="10">
                <c:v>Russia</c:v>
              </c:pt>
              <c:pt idx="11">
                <c:v>Poland</c:v>
              </c:pt>
              <c:pt idx="12">
                <c:v>Czech Republic</c:v>
              </c:pt>
              <c:pt idx="13">
                <c:v>Sweden</c:v>
              </c:pt>
              <c:pt idx="14">
                <c:v>Canada</c:v>
              </c:pt>
              <c:pt idx="15">
                <c:v>China</c:v>
              </c:pt>
              <c:pt idx="16">
                <c:v>Spain</c:v>
              </c:pt>
              <c:pt idx="17">
                <c:v>Italy</c:v>
              </c:pt>
              <c:pt idx="18">
                <c:v>Germany</c:v>
              </c:pt>
              <c:pt idx="19">
                <c:v>France</c:v>
              </c:pt>
              <c:pt idx="20">
                <c:v>USA</c:v>
              </c:pt>
            </c:strLit>
          </c:cat>
          <c:val>
            <c:numLit>
              <c:formatCode>General</c:formatCode>
              <c:ptCount val="21"/>
              <c:pt idx="0">
                <c:v>3125</c:v>
              </c:pt>
              <c:pt idx="1">
                <c:v>191</c:v>
              </c:pt>
              <c:pt idx="2">
                <c:v>208</c:v>
              </c:pt>
              <c:pt idx="3">
                <c:v>246</c:v>
              </c:pt>
              <c:pt idx="4">
                <c:v>263</c:v>
              </c:pt>
              <c:pt idx="5">
                <c:v>307</c:v>
              </c:pt>
              <c:pt idx="6">
                <c:v>324</c:v>
              </c:pt>
              <c:pt idx="7">
                <c:v>328</c:v>
              </c:pt>
              <c:pt idx="8">
                <c:v>342</c:v>
              </c:pt>
              <c:pt idx="9">
                <c:v>394</c:v>
              </c:pt>
              <c:pt idx="10">
                <c:v>400</c:v>
              </c:pt>
              <c:pt idx="11">
                <c:v>404</c:v>
              </c:pt>
              <c:pt idx="12">
                <c:v>545</c:v>
              </c:pt>
              <c:pt idx="13">
                <c:v>569</c:v>
              </c:pt>
              <c:pt idx="14">
                <c:v>613</c:v>
              </c:pt>
              <c:pt idx="15">
                <c:v>705</c:v>
              </c:pt>
              <c:pt idx="16">
                <c:v>921</c:v>
              </c:pt>
              <c:pt idx="17">
                <c:v>1089</c:v>
              </c:pt>
              <c:pt idx="18">
                <c:v>1094</c:v>
              </c:pt>
              <c:pt idx="19">
                <c:v>1943</c:v>
              </c:pt>
              <c:pt idx="20">
                <c:v>2839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056448"/>
        <c:axId val="160056064"/>
      </c:barChart>
      <c:valAx>
        <c:axId val="160056064"/>
        <c:scaling>
          <c:orientation val="minMax"/>
        </c:scaling>
        <c:delete val="0"/>
        <c:axPos val="b"/>
        <c:majorGridlines>
          <c:spPr>
            <a:ln w="9528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595959"/>
                </a:solidFill>
                <a:latin typeface="Arial" pitchFamily="34"/>
              </a:defRPr>
            </a:pPr>
            <a:endParaRPr lang="ru-RU"/>
          </a:p>
        </c:txPr>
        <c:crossAx val="160056448"/>
        <c:crosses val="autoZero"/>
        <c:crossBetween val="between"/>
      </c:valAx>
      <c:catAx>
        <c:axId val="160056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595959"/>
                </a:solidFill>
                <a:latin typeface="Arial" pitchFamily="34"/>
              </a:defRPr>
            </a:pPr>
            <a:endParaRPr lang="ru-RU"/>
          </a:p>
        </c:txPr>
        <c:crossAx val="1600560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000" b="1" i="0" u="none" strike="noStrike" kern="1200" baseline="0">
          <a:solidFill>
            <a:srgbClr val="000000"/>
          </a:solidFill>
          <a:latin typeface="Arial" pitchFamily="34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6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3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8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1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8A36-3E1C-4982-81A1-66D4E59ECB35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A1D9-5A0E-4658-AE46-51B83AE0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4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799" y="1122363"/>
            <a:ext cx="8095891" cy="2387600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/>
              <a:t>Основные тренды уязвимостей критичных прикладных систем</a:t>
            </a:r>
            <a:endParaRPr lang="ru-RU" sz="4400" b="1" dirty="0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777240" y="4543870"/>
            <a:ext cx="7168896" cy="1655762"/>
          </a:xfrm>
        </p:spPr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9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000" i="1" dirty="0" smtClean="0"/>
              <a:t>Доступные</a:t>
            </a:r>
            <a:r>
              <a:rPr lang="en-US" sz="3000" i="1" dirty="0" smtClean="0"/>
              <a:t> </a:t>
            </a:r>
            <a:r>
              <a:rPr lang="ru-RU" sz="3000" i="1" dirty="0"/>
              <a:t>из </a:t>
            </a:r>
            <a:r>
              <a:rPr lang="ru-RU" sz="3000" i="1" dirty="0" smtClean="0"/>
              <a:t>интернет и </a:t>
            </a:r>
            <a:br>
              <a:rPr lang="ru-RU" sz="3000" i="1" dirty="0" smtClean="0"/>
            </a:br>
            <a:r>
              <a:rPr lang="ru-RU" sz="3000" i="1" dirty="0" smtClean="0"/>
              <a:t>уязвимые компоненты </a:t>
            </a:r>
            <a:r>
              <a:rPr lang="ru-RU" sz="3000" i="1" dirty="0"/>
              <a:t>АСУ ТП</a:t>
            </a:r>
            <a:r>
              <a:rPr lang="ru-RU" sz="3000" dirty="0"/>
              <a:t> </a:t>
            </a:r>
            <a:br>
              <a:rPr lang="ru-RU" sz="3000" dirty="0"/>
            </a:br>
            <a:endParaRPr lang="ru-RU" sz="3000" dirty="0"/>
          </a:p>
        </p:txBody>
      </p:sp>
      <p:graphicFrame>
        <p:nvGraphicFramePr>
          <p:cNvPr id="3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27943"/>
              </p:ext>
            </p:extLst>
          </p:nvPr>
        </p:nvGraphicFramePr>
        <p:xfrm>
          <a:off x="628653" y="2226470"/>
          <a:ext cx="3886202" cy="326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Рисунок 23"/>
          <p:cNvGraphicFramePr>
            <a:graphicFrameLocks noGrp="1"/>
          </p:cNvGraphicFramePr>
          <p:nvPr>
            <p:ph idx="2"/>
            <p:extLst>
              <p:ext uri="{D42A27DB-BD31-4B8C-83A1-F6EECF244321}">
                <p14:modId xmlns:p14="http://schemas.microsoft.com/office/powerpoint/2010/main" val="2018323722"/>
              </p:ext>
            </p:extLst>
          </p:nvPr>
        </p:nvGraphicFramePr>
        <p:xfrm>
          <a:off x="4629151" y="2226470"/>
          <a:ext cx="3886202" cy="326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05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518922" y="2367662"/>
            <a:ext cx="8259318" cy="1325563"/>
          </a:xfrm>
        </p:spPr>
        <p:txBody>
          <a:bodyPr/>
          <a:lstStyle/>
          <a:p>
            <a:pPr lvl="0"/>
            <a:r>
              <a:rPr lang="ru-RU" sz="4000" b="1" dirty="0" smtClean="0"/>
              <a:t>Финансовый </a:t>
            </a:r>
            <a:r>
              <a:rPr lang="ru-RU" b="1" dirty="0" smtClean="0">
                <a:solidFill>
                  <a:srgbClr val="C00000"/>
                </a:solidFill>
              </a:rPr>
              <a:t>сектор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Дистанционное банковское обслуживание</a:t>
            </a:r>
            <a:r>
              <a:rPr lang="ru-RU" dirty="0"/>
              <a:t>		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78% </a:t>
            </a:r>
            <a:r>
              <a:rPr lang="ru-RU" dirty="0"/>
              <a:t>исследованных систем содержали уязвимости высокого уровня риска 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42% </a:t>
            </a:r>
            <a:r>
              <a:rPr lang="ru-RU" dirty="0"/>
              <a:t>найденных уязвимостей связаны с ошибками реализации механизмов защиты систем ДБО, заложенных </a:t>
            </a:r>
            <a:r>
              <a:rPr lang="ru-RU" dirty="0" smtClean="0"/>
              <a:t>разработчиками</a:t>
            </a:r>
            <a:endParaRPr lang="ru-RU" dirty="0"/>
          </a:p>
          <a:p>
            <a:pPr lvl="0"/>
            <a:r>
              <a:rPr lang="ru-RU" dirty="0"/>
              <a:t>В </a:t>
            </a:r>
            <a:r>
              <a:rPr lang="ru-RU" dirty="0">
                <a:solidFill>
                  <a:srgbClr val="C00000"/>
                </a:solidFill>
              </a:rPr>
              <a:t>42% </a:t>
            </a:r>
            <a:r>
              <a:rPr lang="ru-RU" dirty="0"/>
              <a:t>случаев злоумышленник мог получить несанкционированный доступ к данным пользователей </a:t>
            </a:r>
            <a:r>
              <a:rPr lang="ru-RU" i="1" dirty="0"/>
              <a:t>(персональным данным, информации о счетах, платежах и т. п.)  </a:t>
            </a:r>
          </a:p>
          <a:p>
            <a:pPr lvl="0"/>
            <a:r>
              <a:rPr lang="ru-RU" dirty="0"/>
              <a:t>В </a:t>
            </a:r>
            <a:r>
              <a:rPr lang="ru-RU" dirty="0">
                <a:solidFill>
                  <a:srgbClr val="C00000"/>
                </a:solidFill>
              </a:rPr>
              <a:t>13% </a:t>
            </a:r>
            <a:r>
              <a:rPr lang="ru-RU" dirty="0"/>
              <a:t>систем </a:t>
            </a:r>
            <a:r>
              <a:rPr lang="ru-RU" b="1" dirty="0"/>
              <a:t>нарушитель мог напрямую осуществлять банковские операции от лица других </a:t>
            </a:r>
            <a:r>
              <a:rPr lang="ru-RU" b="1" dirty="0" smtClean="0"/>
              <a:t>пользователей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/>
              <a:t>Мобильные клиенты</a:t>
            </a:r>
          </a:p>
        </p:txBody>
      </p:sp>
      <p:sp>
        <p:nvSpPr>
          <p:cNvPr id="3" name="Объект 4"/>
          <p:cNvSpPr txBox="1">
            <a:spLocks noGrp="1"/>
          </p:cNvSpPr>
          <p:nvPr>
            <p:ph idx="1"/>
          </p:nvPr>
        </p:nvSpPr>
        <p:spPr>
          <a:xfrm>
            <a:off x="4629150" y="2427638"/>
            <a:ext cx="4158233" cy="229066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Критически опасные </a:t>
            </a:r>
            <a:r>
              <a:rPr lang="ru-RU" dirty="0"/>
              <a:t>уязвимости </a:t>
            </a:r>
            <a:r>
              <a:rPr lang="ru-RU" dirty="0" smtClean="0"/>
              <a:t>найдены:</a:t>
            </a:r>
            <a:endParaRPr lang="ru-RU" dirty="0"/>
          </a:p>
          <a:p>
            <a:pPr lvl="0"/>
            <a:r>
              <a:rPr lang="ru-RU" sz="2400" dirty="0" smtClean="0"/>
              <a:t>в </a:t>
            </a:r>
            <a:r>
              <a:rPr lang="ru-RU" sz="2400" dirty="0"/>
              <a:t>70% приложений для </a:t>
            </a:r>
            <a:r>
              <a:rPr lang="en-US" sz="2400" dirty="0"/>
              <a:t>Android</a:t>
            </a:r>
            <a:r>
              <a:rPr lang="ru-RU" sz="2400" dirty="0"/>
              <a:t> </a:t>
            </a:r>
          </a:p>
          <a:p>
            <a:pPr lvl="0"/>
            <a:r>
              <a:rPr lang="ru-RU" sz="2400" dirty="0"/>
              <a:t>в 50% приложений для </a:t>
            </a:r>
            <a:r>
              <a:rPr lang="en-US" sz="2400" dirty="0"/>
              <a:t>iOS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4" y="2207824"/>
            <a:ext cx="4403710" cy="2620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074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Банкоматы «видимые» из </a:t>
            </a:r>
            <a:r>
              <a:rPr lang="ru-RU" sz="4000" b="1" dirty="0"/>
              <a:t>Интернета</a:t>
            </a:r>
          </a:p>
        </p:txBody>
      </p:sp>
      <p:pic>
        <p:nvPicPr>
          <p:cNvPr id="3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146" y="2057400"/>
            <a:ext cx="7226811" cy="35847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18922" y="2367662"/>
            <a:ext cx="8259318" cy="1325563"/>
          </a:xfrm>
        </p:spPr>
        <p:txBody>
          <a:bodyPr/>
          <a:lstStyle/>
          <a:p>
            <a:pPr lvl="0"/>
            <a:r>
              <a:rPr lang="ru-RU" sz="4000" b="1" dirty="0" smtClean="0"/>
              <a:t>Медиа </a:t>
            </a:r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Защищенность масс-медиа</a:t>
            </a:r>
            <a:endParaRPr lang="ru-RU" sz="4000" b="1" dirty="0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68</a:t>
            </a:r>
            <a:r>
              <a:rPr lang="ru-RU" dirty="0">
                <a:solidFill>
                  <a:srgbClr val="C00000"/>
                </a:solidFill>
              </a:rPr>
              <a:t>%</a:t>
            </a:r>
            <a:r>
              <a:rPr lang="ru-RU" dirty="0"/>
              <a:t> обследованных систем содержат уязвимости высокой степени риска </a:t>
            </a:r>
            <a:endParaRPr lang="en-US" dirty="0"/>
          </a:p>
          <a:p>
            <a:pPr lvl="0"/>
            <a:r>
              <a:rPr lang="ru-RU" dirty="0">
                <a:solidFill>
                  <a:srgbClr val="C00000"/>
                </a:solidFill>
              </a:rPr>
              <a:t>81% </a:t>
            </a:r>
            <a:r>
              <a:rPr lang="ru-RU" dirty="0"/>
              <a:t>систем, написанных на</a:t>
            </a:r>
            <a:r>
              <a:rPr lang="en-US" dirty="0"/>
              <a:t> PHP</a:t>
            </a:r>
            <a:r>
              <a:rPr lang="ru-RU" dirty="0"/>
              <a:t>, содержат критически опасные уязвимости</a:t>
            </a:r>
            <a:endParaRPr lang="en-US" dirty="0"/>
          </a:p>
          <a:p>
            <a:pPr lvl="0"/>
            <a:r>
              <a:rPr lang="ru-RU" dirty="0">
                <a:solidFill>
                  <a:srgbClr val="C00000"/>
                </a:solidFill>
              </a:rPr>
              <a:t>89% </a:t>
            </a:r>
            <a:r>
              <a:rPr lang="ru-RU" dirty="0"/>
              <a:t>уязвимостей вызваны ошибками в программном коде</a:t>
            </a:r>
          </a:p>
          <a:p>
            <a:pPr lvl="0"/>
            <a:r>
              <a:rPr lang="ru-RU" dirty="0"/>
              <a:t>лишь </a:t>
            </a:r>
            <a:r>
              <a:rPr lang="ru-RU" dirty="0">
                <a:solidFill>
                  <a:srgbClr val="C00000"/>
                </a:solidFill>
              </a:rPr>
              <a:t>11% </a:t>
            </a:r>
            <a:r>
              <a:rPr lang="ru-RU" dirty="0"/>
              <a:t>недостатков связаны с некорректной конфигурацией веб-приложений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8853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Тренды</a:t>
            </a:r>
            <a:endParaRPr lang="ru-RU" sz="4000" b="1" dirty="0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28650" y="1757961"/>
            <a:ext cx="4354830" cy="368739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Индустрия:</a:t>
            </a:r>
            <a:endParaRPr lang="ru-RU" b="1" dirty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Мода на «</a:t>
            </a:r>
            <a:r>
              <a:rPr lang="en-US" sz="2400" dirty="0" smtClean="0"/>
              <a:t>anti</a:t>
            </a:r>
            <a:r>
              <a:rPr lang="ru-RU" sz="2400" dirty="0" smtClean="0"/>
              <a:t>-</a:t>
            </a:r>
            <a:r>
              <a:rPr lang="en-US" sz="2400" dirty="0" smtClean="0"/>
              <a:t>APT</a:t>
            </a:r>
            <a:r>
              <a:rPr lang="ru-RU" sz="2400" dirty="0" smtClean="0"/>
              <a:t>»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Запрос на реальную защищенность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Расследование </a:t>
            </a:r>
            <a:r>
              <a:rPr lang="en-US" sz="2400" dirty="0" smtClean="0"/>
              <a:t>vs </a:t>
            </a:r>
            <a:r>
              <a:rPr lang="ru-RU" sz="2400" dirty="0" smtClean="0"/>
              <a:t>обнаружение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С голой пяткой на шашку</a:t>
            </a:r>
          </a:p>
        </p:txBody>
      </p:sp>
      <p:sp>
        <p:nvSpPr>
          <p:cNvPr id="7" name="Объект 3"/>
          <p:cNvSpPr txBox="1">
            <a:spLocks noGrp="1"/>
          </p:cNvSpPr>
          <p:nvPr>
            <p:ph idx="2"/>
          </p:nvPr>
        </p:nvSpPr>
        <p:spPr>
          <a:xfrm>
            <a:off x="4714696" y="1757961"/>
            <a:ext cx="4354830" cy="368739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Undeground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Отслеживает и быстро отвечает на тренды технологий и индустрии</a:t>
            </a:r>
          </a:p>
          <a:p>
            <a:pPr lvl="0">
              <a:lnSpc>
                <a:spcPct val="80000"/>
              </a:lnSpc>
            </a:pPr>
            <a:r>
              <a:rPr lang="ru-RU" sz="2400" smtClean="0"/>
              <a:t>Учитывает </a:t>
            </a:r>
            <a:r>
              <a:rPr lang="ru-RU" sz="2400" dirty="0" smtClean="0"/>
              <a:t>«геополитику»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Впитывает опыт «АРТ»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Использует продвинутые методы взаимодействия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63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18922" y="2367662"/>
            <a:ext cx="7886700" cy="1325563"/>
          </a:xfrm>
        </p:spPr>
        <p:txBody>
          <a:bodyPr/>
          <a:lstStyle/>
          <a:p>
            <a:pPr lvl="0"/>
            <a:r>
              <a:rPr lang="ru-RU" sz="4000" b="1" dirty="0"/>
              <a:t>Операторы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связи</a:t>
            </a:r>
          </a:p>
        </p:txBody>
      </p:sp>
    </p:spTree>
    <p:extLst>
      <p:ext uri="{BB962C8B-B14F-4D97-AF65-F5344CB8AC3E}">
        <p14:creationId xmlns:p14="http://schemas.microsoft.com/office/powerpoint/2010/main" val="2641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000" b="1" dirty="0" smtClean="0"/>
              <a:t>Операторское оборудование</a:t>
            </a:r>
            <a:br>
              <a:rPr lang="ru-RU" sz="4000" b="1" dirty="0" smtClean="0"/>
            </a:br>
            <a:r>
              <a:rPr lang="ru-RU" sz="4000" b="1" dirty="0" smtClean="0"/>
              <a:t>для мобильного интернета</a:t>
            </a:r>
            <a:endParaRPr lang="ru-RU" sz="6600" b="1" dirty="0"/>
          </a:p>
        </p:txBody>
      </p:sp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2" y="2322397"/>
            <a:ext cx="3886202" cy="302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4"/>
          <p:cNvSpPr txBox="1">
            <a:spLocks noGrp="1"/>
          </p:cNvSpPr>
          <p:nvPr>
            <p:ph idx="2"/>
          </p:nvPr>
        </p:nvSpPr>
        <p:spPr>
          <a:xfrm>
            <a:off x="4473702" y="1953641"/>
            <a:ext cx="44234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Атака: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sz="2400" dirty="0" smtClean="0"/>
              <a:t>Блокировка доступа </a:t>
            </a:r>
            <a:r>
              <a:rPr lang="ru-RU" sz="2400" dirty="0"/>
              <a:t>абонентов в </a:t>
            </a:r>
            <a:r>
              <a:rPr lang="ru-RU" sz="2400" dirty="0" smtClean="0"/>
              <a:t>интернет</a:t>
            </a:r>
            <a:endParaRPr lang="ru-RU" sz="2400" dirty="0"/>
          </a:p>
          <a:p>
            <a:pPr lvl="0"/>
            <a:r>
              <a:rPr lang="ru-RU" sz="2400" dirty="0"/>
              <a:t>Интернет за </a:t>
            </a:r>
            <a:r>
              <a:rPr lang="ru-RU" sz="2400" dirty="0" smtClean="0"/>
              <a:t>счет оператора</a:t>
            </a:r>
            <a:r>
              <a:rPr lang="en-US" sz="2400" dirty="0" smtClean="0"/>
              <a:t>/</a:t>
            </a:r>
            <a:r>
              <a:rPr lang="ru-RU" sz="2400" dirty="0" smtClean="0"/>
              <a:t>другого клиента</a:t>
            </a:r>
            <a:endParaRPr lang="ru-RU" sz="2400" dirty="0"/>
          </a:p>
          <a:p>
            <a:pPr lvl="0"/>
            <a:r>
              <a:rPr lang="ru-RU" sz="2400" dirty="0"/>
              <a:t>Раскрытие данных абонента, включая текущее положение</a:t>
            </a:r>
          </a:p>
          <a:p>
            <a:pPr lvl="0"/>
            <a:r>
              <a:rPr lang="ru-RU" sz="2400" dirty="0"/>
              <a:t>Перехват </a:t>
            </a:r>
            <a:r>
              <a:rPr lang="ru-RU" sz="2400" dirty="0" smtClean="0"/>
              <a:t>и подмена передаваемых данных</a:t>
            </a:r>
            <a:endParaRPr lang="ru-RU" sz="2400" dirty="0"/>
          </a:p>
        </p:txBody>
      </p:sp>
      <p:sp>
        <p:nvSpPr>
          <p:cNvPr id="6" name="TextBox 6"/>
          <p:cNvSpPr txBox="1"/>
          <p:nvPr/>
        </p:nvSpPr>
        <p:spPr>
          <a:xfrm>
            <a:off x="573786" y="5710527"/>
            <a:ext cx="8158734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Более 200 000 устройств уязвимы через интернет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4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/>
              <a:t>Атаки на уровне протокола </a:t>
            </a:r>
            <a:r>
              <a:rPr lang="en-US" sz="4000" b="1" dirty="0"/>
              <a:t>SS7</a:t>
            </a:r>
            <a:endParaRPr lang="ru-RU" sz="4000" b="1" dirty="0"/>
          </a:p>
        </p:txBody>
      </p:sp>
      <p:pic>
        <p:nvPicPr>
          <p:cNvPr id="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22" y="2003562"/>
            <a:ext cx="3886202" cy="226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29150" y="1825625"/>
            <a:ext cx="4167378" cy="3898519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Атака: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Раскрытие</a:t>
            </a:r>
            <a:r>
              <a:rPr lang="en-US" sz="2400" dirty="0" smtClean="0"/>
              <a:t> </a:t>
            </a:r>
            <a:r>
              <a:rPr lang="ru-RU" sz="2400" dirty="0" smtClean="0"/>
              <a:t>местоположения </a:t>
            </a:r>
            <a:r>
              <a:rPr lang="ru-RU" sz="2400" dirty="0"/>
              <a:t>абонента</a:t>
            </a:r>
          </a:p>
          <a:p>
            <a:pPr lvl="0">
              <a:lnSpc>
                <a:spcPct val="80000"/>
              </a:lnSpc>
            </a:pPr>
            <a:r>
              <a:rPr lang="ru-RU" sz="2400" dirty="0"/>
              <a:t>Нарушение доступности абонента</a:t>
            </a:r>
          </a:p>
          <a:p>
            <a:pPr lvl="0">
              <a:lnSpc>
                <a:spcPct val="80000"/>
              </a:lnSpc>
            </a:pPr>
            <a:r>
              <a:rPr lang="ru-RU" sz="2400" dirty="0" err="1"/>
              <a:t>Прослушка</a:t>
            </a:r>
            <a:r>
              <a:rPr lang="ru-RU" sz="2400" dirty="0"/>
              <a:t> разговоров и </a:t>
            </a:r>
            <a:r>
              <a:rPr lang="en-US" sz="2400" dirty="0"/>
              <a:t>SMS</a:t>
            </a:r>
            <a:r>
              <a:rPr lang="ru-RU" sz="2400" dirty="0"/>
              <a:t>, включая </a:t>
            </a:r>
            <a:r>
              <a:rPr lang="ru-RU" sz="2400" b="1" dirty="0"/>
              <a:t>перехват одноразовых паролей мобильного банкинга, восстановленных паролей Интернет сервисов</a:t>
            </a:r>
          </a:p>
          <a:p>
            <a:pPr lvl="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1490" y="5820255"/>
            <a:ext cx="8158734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Для взлома требуется только ПК и доступ к сети </a:t>
            </a:r>
            <a:r>
              <a:rPr lang="en-US" sz="2400" b="1" i="1" dirty="0" smtClean="0">
                <a:solidFill>
                  <a:srgbClr val="C00000"/>
                </a:solidFill>
                <a:latin typeface="Calibri"/>
              </a:rPr>
              <a:t>SS7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0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20% </a:t>
            </a:r>
            <a:r>
              <a:rPr lang="en-US" sz="4000" b="1" dirty="0" smtClean="0"/>
              <a:t>SIM</a:t>
            </a:r>
            <a:r>
              <a:rPr lang="ru-RU" sz="4000" b="1" dirty="0" smtClean="0"/>
              <a:t> карт уязвимы</a:t>
            </a:r>
            <a:endParaRPr lang="ru-RU" sz="4000" b="1" dirty="0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28650" y="1757961"/>
            <a:ext cx="4354830" cy="368739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Атака:</a:t>
            </a:r>
            <a:endParaRPr lang="ru-RU" b="1" dirty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Расшифровка трафика</a:t>
            </a:r>
            <a:endParaRPr lang="ru-RU" sz="2400" dirty="0"/>
          </a:p>
          <a:p>
            <a:pPr lvl="0">
              <a:lnSpc>
                <a:spcPct val="80000"/>
              </a:lnSpc>
            </a:pPr>
            <a:r>
              <a:rPr lang="ru-RU" sz="2400" dirty="0"/>
              <a:t>Контроль звонков и </a:t>
            </a:r>
            <a:r>
              <a:rPr lang="ru-RU" sz="2400" dirty="0" smtClean="0"/>
              <a:t>SMS</a:t>
            </a:r>
            <a:endParaRPr lang="ru-RU" sz="2400" dirty="0"/>
          </a:p>
          <a:p>
            <a:pPr lvl="0">
              <a:lnSpc>
                <a:spcPct val="80000"/>
              </a:lnSpc>
            </a:pPr>
            <a:r>
              <a:rPr lang="ru-RU" sz="2400" dirty="0"/>
              <a:t>Трекинг абонента</a:t>
            </a:r>
          </a:p>
          <a:p>
            <a:pPr lvl="0">
              <a:lnSpc>
                <a:spcPct val="80000"/>
              </a:lnSpc>
            </a:pPr>
            <a:r>
              <a:rPr lang="ru-RU" sz="2400" dirty="0" smtClean="0"/>
              <a:t>Возможность блокировки абонента</a:t>
            </a:r>
            <a:endParaRPr lang="ru-RU" sz="2400" dirty="0"/>
          </a:p>
          <a:p>
            <a:pPr lvl="0">
              <a:lnSpc>
                <a:spcPct val="80000"/>
              </a:lnSpc>
            </a:pPr>
            <a:r>
              <a:rPr lang="ru-RU" sz="2400" dirty="0"/>
              <a:t>Выполнение действий от имени абонента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526" y="2445991"/>
            <a:ext cx="3284400" cy="2491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6"/>
          <p:cNvSpPr txBox="1"/>
          <p:nvPr/>
        </p:nvSpPr>
        <p:spPr>
          <a:xfrm>
            <a:off x="573786" y="5664807"/>
            <a:ext cx="8158734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Затраты </a:t>
            </a: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на оборудование до </a:t>
            </a:r>
            <a:r>
              <a:rPr lang="en-US" sz="2400" b="1" i="1" dirty="0" smtClean="0">
                <a:solidFill>
                  <a:srgbClr val="C00000"/>
                </a:solidFill>
                <a:latin typeface="Calibri"/>
              </a:rPr>
              <a:t>$10</a:t>
            </a: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Calibri"/>
              </a:rPr>
              <a:t>000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2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/>
              <a:t>Безопасность 4</a:t>
            </a:r>
            <a:r>
              <a:rPr lang="en-US" sz="4000" b="1" dirty="0"/>
              <a:t>G</a:t>
            </a:r>
            <a:r>
              <a:rPr lang="ru-RU" sz="4000" b="1" dirty="0"/>
              <a:t> </a:t>
            </a:r>
            <a:r>
              <a:rPr lang="en-US" sz="4000" b="1" dirty="0" smtClean="0"/>
              <a:t>USB</a:t>
            </a:r>
            <a:r>
              <a:rPr lang="ru-RU" sz="4000" b="1" dirty="0" smtClean="0"/>
              <a:t> модемов</a:t>
            </a:r>
            <a:endParaRPr lang="ru-RU" sz="4000" b="1" dirty="0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29150" y="1651889"/>
            <a:ext cx="420158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Атака позволяет </a:t>
            </a:r>
            <a:r>
              <a:rPr lang="ru-RU" b="1" dirty="0" smtClean="0">
                <a:solidFill>
                  <a:srgbClr val="C00000"/>
                </a:solidFill>
              </a:rPr>
              <a:t>удаленно:</a:t>
            </a:r>
            <a:endParaRPr lang="ru-RU" b="1" dirty="0">
              <a:solidFill>
                <a:srgbClr val="C00000"/>
              </a:solidFill>
            </a:endParaRPr>
          </a:p>
          <a:p>
            <a:pPr lvl="0">
              <a:lnSpc>
                <a:spcPct val="70000"/>
              </a:lnSpc>
            </a:pPr>
            <a:r>
              <a:rPr lang="ru-RU" sz="2400" dirty="0" smtClean="0"/>
              <a:t>Перехватывать трафик</a:t>
            </a:r>
            <a:endParaRPr lang="ru-RU" sz="2400" dirty="0"/>
          </a:p>
          <a:p>
            <a:pPr lvl="0">
              <a:lnSpc>
                <a:spcPct val="70000"/>
              </a:lnSpc>
            </a:pPr>
            <a:r>
              <a:rPr lang="ru-RU" sz="2400" dirty="0" smtClean="0"/>
              <a:t>Перехватывать и манипулировать SMS</a:t>
            </a:r>
            <a:endParaRPr lang="ru-RU" sz="2400" dirty="0"/>
          </a:p>
          <a:p>
            <a:pPr lvl="0">
              <a:lnSpc>
                <a:spcPct val="70000"/>
              </a:lnSpc>
            </a:pPr>
            <a:r>
              <a:rPr lang="ru-RU" sz="2400" dirty="0" smtClean="0"/>
              <a:t>Управлять деньгами на счету </a:t>
            </a:r>
            <a:endParaRPr lang="ru-RU" sz="2400" dirty="0"/>
          </a:p>
          <a:p>
            <a:pPr lvl="0">
              <a:lnSpc>
                <a:spcPct val="70000"/>
              </a:lnSpc>
            </a:pPr>
            <a:r>
              <a:rPr lang="ru-RU" sz="2400" dirty="0" smtClean="0"/>
              <a:t>Блокировать модем</a:t>
            </a:r>
            <a:endParaRPr lang="ru-RU" sz="2400" dirty="0"/>
          </a:p>
          <a:p>
            <a:pPr lvl="0">
              <a:lnSpc>
                <a:spcPct val="70000"/>
              </a:lnSpc>
            </a:pPr>
            <a:r>
              <a:rPr lang="ru-RU" sz="2400" dirty="0" smtClean="0"/>
              <a:t>Обновлять прошивку </a:t>
            </a:r>
            <a:r>
              <a:rPr lang="ru-RU" sz="2400" dirty="0"/>
              <a:t>модема</a:t>
            </a:r>
          </a:p>
          <a:p>
            <a:pPr lvl="0">
              <a:lnSpc>
                <a:spcPct val="70000"/>
              </a:lnSpc>
            </a:pPr>
            <a:r>
              <a:rPr lang="ru-RU" sz="2400" dirty="0" smtClean="0"/>
              <a:t>Манипулировать </a:t>
            </a:r>
            <a:r>
              <a:rPr lang="ru-RU" sz="2400" dirty="0"/>
              <a:t>ПК, к которому подключен </a:t>
            </a:r>
            <a:r>
              <a:rPr lang="ru-RU" sz="2400" dirty="0" smtClean="0"/>
              <a:t>модем</a:t>
            </a:r>
          </a:p>
          <a:p>
            <a:pPr lvl="0">
              <a:lnSpc>
                <a:spcPct val="70000"/>
              </a:lnSpc>
            </a:pPr>
            <a:endParaRPr lang="ru-RU" sz="1500" dirty="0"/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7" y="2118344"/>
            <a:ext cx="3694772" cy="2334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3786" y="5829399"/>
            <a:ext cx="8158734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27 из 30 исследованных прошивок были взломаны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Уязвимость соты оператора</a:t>
            </a:r>
            <a:endParaRPr lang="ru-RU" sz="4000" b="1" dirty="0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28650" y="1870923"/>
            <a:ext cx="3886200" cy="310341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Атака:</a:t>
            </a:r>
          </a:p>
          <a:p>
            <a:pPr lvl="0"/>
            <a:r>
              <a:rPr lang="ru-RU" sz="2400" dirty="0" smtClean="0"/>
              <a:t>Блокировка </a:t>
            </a:r>
            <a:r>
              <a:rPr lang="ru-RU" sz="2400" dirty="0"/>
              <a:t>сотовой связи в </a:t>
            </a:r>
            <a:r>
              <a:rPr lang="ru-RU" sz="2400" dirty="0" smtClean="0"/>
              <a:t>радиусе действия оборудования</a:t>
            </a:r>
            <a:endParaRPr lang="ru-RU" sz="2400" dirty="0"/>
          </a:p>
          <a:p>
            <a:pPr lvl="0"/>
            <a:r>
              <a:rPr lang="ru-RU" sz="2400" dirty="0" smtClean="0"/>
              <a:t>Контроль </a:t>
            </a:r>
            <a:r>
              <a:rPr lang="ru-RU" sz="2400" dirty="0"/>
              <a:t>над звонками,</a:t>
            </a:r>
            <a:r>
              <a:rPr lang="en-US" sz="2400" dirty="0"/>
              <a:t> SMS </a:t>
            </a:r>
            <a:r>
              <a:rPr lang="ru-RU" sz="2400" dirty="0"/>
              <a:t>и передаваемыми данными подключенных абонентов</a:t>
            </a:r>
          </a:p>
        </p:txBody>
      </p:sp>
      <p:pic>
        <p:nvPicPr>
          <p:cNvPr id="6" name="Picture 4" descr="http://www.mforum.ru/cmsbin/2012/09/2012-02-28_SKTELECOM/IMG_2677_full1200x7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8650" y="2404872"/>
            <a:ext cx="3641564" cy="230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1490" y="5655663"/>
            <a:ext cx="8158734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Затраты </a:t>
            </a: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на подготовку атаки порядка </a:t>
            </a:r>
            <a:r>
              <a:rPr lang="en-US" sz="2400" b="1" i="1" dirty="0" smtClean="0">
                <a:solidFill>
                  <a:srgbClr val="C00000"/>
                </a:solidFill>
                <a:latin typeface="Calibri"/>
              </a:rPr>
              <a:t>$1000</a:t>
            </a:r>
            <a:endParaRPr lang="ru-RU" sz="2400" b="1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0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518922" y="2367662"/>
            <a:ext cx="8259318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/>
              <a:t>Автоматизированные </a:t>
            </a:r>
            <a:br>
              <a:rPr lang="ru-RU" sz="4000" b="1" dirty="0" smtClean="0"/>
            </a:br>
            <a:r>
              <a:rPr lang="ru-RU" sz="4000" b="1" dirty="0" smtClean="0"/>
              <a:t>системы управления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технологическими процессами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290941"/>
              </p:ext>
            </p:extLst>
          </p:nvPr>
        </p:nvGraphicFramePr>
        <p:xfrm>
          <a:off x="628652" y="1609344"/>
          <a:ext cx="7886700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lvl="0"/>
            <a:r>
              <a:rPr lang="ru-RU" sz="4000" b="1" smtClean="0"/>
              <a:t>Уязвимости </a:t>
            </a:r>
            <a:r>
              <a:rPr lang="ru-RU" sz="4000" b="1" dirty="0" smtClean="0"/>
              <a:t>и защита предприятий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92" y="1895592"/>
            <a:ext cx="5342382" cy="25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2322</TotalTime>
  <Words>374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Основные тренды уязвимостей критичных прикладных систем</vt:lpstr>
      <vt:lpstr>Операторы связи</vt:lpstr>
      <vt:lpstr>Операторское оборудование для мобильного интернета</vt:lpstr>
      <vt:lpstr>Атаки на уровне протокола SS7</vt:lpstr>
      <vt:lpstr>20% SIM карт уязвимы</vt:lpstr>
      <vt:lpstr>Безопасность 4G USB модемов</vt:lpstr>
      <vt:lpstr>Уязвимость соты оператора</vt:lpstr>
      <vt:lpstr>Автоматизированные  системы управления  технологическими процессами</vt:lpstr>
      <vt:lpstr>Уязвимости и защита предприятий</vt:lpstr>
      <vt:lpstr>Доступные из интернет и  уязвимые компоненты АСУ ТП  </vt:lpstr>
      <vt:lpstr>Финансовый сектор</vt:lpstr>
      <vt:lpstr>Дистанционное банковское обслуживание  </vt:lpstr>
      <vt:lpstr>Мобильные клиенты</vt:lpstr>
      <vt:lpstr>Банкоматы «видимые» из Интернета</vt:lpstr>
      <vt:lpstr>Медиа ресурсы</vt:lpstr>
      <vt:lpstr>Защищенность масс-медиа</vt:lpstr>
      <vt:lpstr>Тренды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Оттенки черного и белого: тренды андеграунда и индустрии безопасности</dc:title>
  <dc:creator>Boris Simis</dc:creator>
  <cp:lastModifiedBy>Boris Simis</cp:lastModifiedBy>
  <cp:revision>6</cp:revision>
  <dcterms:created xsi:type="dcterms:W3CDTF">2013-05-15T06:20:50Z</dcterms:created>
  <dcterms:modified xsi:type="dcterms:W3CDTF">2015-06-08T06:09:24Z</dcterms:modified>
</cp:coreProperties>
</file>