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75" r:id="rId8"/>
    <p:sldId id="276" r:id="rId9"/>
    <p:sldId id="277" r:id="rId10"/>
    <p:sldId id="278" r:id="rId11"/>
    <p:sldId id="279" r:id="rId12"/>
    <p:sldId id="261" r:id="rId13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666737-EF00-494F-A494-4C96EFC8BB66}">
          <p14:sldIdLst>
            <p14:sldId id="256"/>
            <p14:sldId id="275"/>
            <p14:sldId id="276"/>
            <p14:sldId id="277"/>
            <p14:sldId id="278"/>
            <p14:sldId id="279"/>
          </p14:sldIdLst>
        </p14:section>
        <p14:section name="Раздел без заголовка" id="{33EBE291-7437-4309-8A8C-4F70C8866977}">
          <p14:sldIdLst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CC3300"/>
    <a:srgbClr val="FF3300"/>
    <a:srgbClr val="993300"/>
    <a:srgbClr val="FF6600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52" y="417404"/>
            <a:ext cx="3590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7405"/>
            <a:ext cx="2865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7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2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5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8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6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259632" y="0"/>
            <a:ext cx="662473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52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4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1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2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5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8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1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6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4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1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52" y="417404"/>
            <a:ext cx="3590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7405"/>
            <a:ext cx="2865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52" y="417404"/>
            <a:ext cx="3590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7405"/>
            <a:ext cx="2865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0"/>
            <a:ext cx="662473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259632" y="0"/>
            <a:ext cx="662473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52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1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36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7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2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0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7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7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2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5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8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36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6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4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1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52" y="417404"/>
            <a:ext cx="3590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7405"/>
            <a:ext cx="2865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26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259632" y="0"/>
            <a:ext cx="662473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6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1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7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1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0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7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1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6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2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0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7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microsoft.com/office/2007/relationships/hdphoto" Target="../media/hdphoto1.wdp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2" y="1335068"/>
            <a:ext cx="6624736" cy="501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Texturizer/>
                    </a14:imgEffect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107442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</a:gradFill>
          <a:ln>
            <a:noFill/>
          </a:ln>
          <a:effectLst>
            <a:outerShdw blurRad="292100" dist="139700" dir="2700000" sx="102000" sy="102000" algn="tl" rotWithShape="0">
              <a:srgbClr val="333333">
                <a:alpha val="65000"/>
              </a:srgbClr>
            </a:outerShdw>
            <a:reflection endPos="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259632" y="6533324"/>
            <a:ext cx="6624736" cy="32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0"/>
            <a:ext cx="662473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Texturizer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445"/>
            <a:ext cx="9144000" cy="182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75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2" y="1335068"/>
            <a:ext cx="6624736" cy="501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0BF3-6B31-4072-A8DB-FC00C5699DF8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B809-8505-4BEB-8A31-F06AF99ABAF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Texturizer/>
                    </a14:imgEffect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107442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</a:gradFill>
          <a:ln>
            <a:noFill/>
          </a:ln>
          <a:effectLst>
            <a:outerShdw blurRad="292100" dist="139700" dir="2700000" sx="102000" sy="102000" algn="tl" rotWithShape="0">
              <a:srgbClr val="333333">
                <a:alpha val="65000"/>
              </a:srgbClr>
            </a:outerShdw>
            <a:reflection endPos="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259632" y="6533324"/>
            <a:ext cx="6624736" cy="32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0"/>
            <a:ext cx="662473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Texturizer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445"/>
            <a:ext cx="9144000" cy="182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75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999E-C69C-4357-998D-459DF340E68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0C68-31FB-49D9-8B27-D4E11D59F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2" y="1335068"/>
            <a:ext cx="6624736" cy="5015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0BF3-6B31-4072-A8DB-FC00C5699D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B809-8505-4BEB-8A31-F06AF99ABA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Texturizer/>
                    </a14:imgEffect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107442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</a:gradFill>
          <a:ln>
            <a:noFill/>
          </a:ln>
          <a:effectLst>
            <a:outerShdw blurRad="292100" dist="139700" dir="2700000" sx="102000" sy="102000" algn="tl" rotWithShape="0">
              <a:srgbClr val="333333">
                <a:alpha val="65000"/>
              </a:srgbClr>
            </a:outerShdw>
            <a:reflection endPos="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259632" y="6533324"/>
            <a:ext cx="6624736" cy="32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0"/>
            <a:ext cx="662473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Texturizer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445"/>
            <a:ext cx="9144000" cy="182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09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628800"/>
            <a:ext cx="5040560" cy="4320480"/>
          </a:xfrm>
          <a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/>
        </p:spPr>
        <p:txBody>
          <a:bodyPr anchor="t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ИНФОРМАЦИОННАЯ БЕЗОПАСНОСТЬ </a:t>
            </a:r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МАССОВЫХ СИСТЕМАХ</a:t>
            </a:r>
            <a: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8900000" scaled="1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085184"/>
            <a:ext cx="4968552" cy="648072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АКАДЕМИК АКАДЕМИИ КРИПТОГРАФИИ</a:t>
            </a:r>
          </a:p>
          <a:p>
            <a:r>
              <a:rPr lang="ru-RU" sz="23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А.П. БАРАНОВ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6257720"/>
            <a:ext cx="17668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abaranov@hse.ru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7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Проекция требований по ИБ </a:t>
            </a:r>
            <a:b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массовые системы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28800"/>
            <a:ext cx="6552728" cy="435334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Массовые системы (МС) с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порядком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пользователей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21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многочисленным корпоративным персоналом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МС с корпоративным персоналом численностью более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21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сотрудников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МС  без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конфиденциальной информации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с высокой степенью достоверности (целостности) и доступности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МС с конфиденциальной информацией (персональные данные, налоговая тайна и т.д.) и разграничением доступа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корпоративными сотрудниками, а так же между внешними пользователями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6255078"/>
            <a:ext cx="180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prstClr val="white"/>
                </a:solidFill>
              </a:rPr>
              <a:t>abaranov@hse.ru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36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 характеристик </a:t>
            </a:r>
            <a:br>
              <a:rPr lang="ru-RU" sz="2400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параметров массовости системы</a:t>
            </a:r>
            <a:endParaRPr lang="ru-RU" sz="2400" spc="3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81304"/>
            <a:ext cx="6624736" cy="499456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(надежность) – классификация требований по доступности отсутствует у регуляторов ИБ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регулировать критические технологии? Оценка рисков не универсальна для экономических, политических , экологических последствий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Градация целостности предложена в требованиях к ЭЦП от ФСБ РФ. Проекция их на МС первого и второго типа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Особенность требований ФСБ РФ основана на классификации видов атак (их 6) со стороны противника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Однако в первом типе МС противником выступает сама массовость и сбой систем т.е. надежность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9446" y="6251091"/>
            <a:ext cx="17668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prstClr val="white"/>
                </a:solidFill>
              </a:rPr>
              <a:t>abaranov@hse.ru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8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Технологические и случайные пользовательские 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угрозы целостности - доступности МС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591734"/>
            <a:ext cx="6048672" cy="481399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Вероятность сбоя ПО или телекоммуникаций на уровне 10</a:t>
            </a:r>
            <a:r>
              <a:rPr lang="ru-RU" sz="21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</a:t>
            </a:r>
            <a:r>
              <a:rPr lang="ru-RU" sz="21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</a:t>
            </a:r>
            <a:r>
              <a:rPr lang="ru-RU" sz="21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при массовости 10</a:t>
            </a:r>
            <a:r>
              <a:rPr lang="ru-RU" sz="21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дает 10000 отзывов, которые надо разбирать "вручную"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Ошибки пользователей при Р</a:t>
            </a:r>
            <a:r>
              <a:rPr lang="ru-RU" sz="21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</a:t>
            </a:r>
            <a:r>
              <a:rPr lang="ru-RU" sz="21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 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дают столько же сбоев. Какова величина ошибки в реальности?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Нужна система контроля правильности пользователя т.е. форматов и правил пользования. Этого почти нигде нет.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Ошибки в действиях обслуживающего персонала МС второго типа при открытой информации </a:t>
            </a: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1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</a:t>
            </a: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</a:t>
            </a:r>
            <a:r>
              <a:rPr lang="ru-RU" sz="21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 </a:t>
            </a: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дают массу сбоев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тестировать вероятности ошибок на уровне 10</a:t>
            </a:r>
            <a:r>
              <a:rPr lang="ru-RU" sz="21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 </a:t>
            </a: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÷ 10</a:t>
            </a:r>
            <a:r>
              <a:rPr lang="ru-RU" sz="21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Нужно 10</a:t>
            </a:r>
            <a:r>
              <a:rPr lang="ru-RU" sz="21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sz="2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÷ </a:t>
            </a: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21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u-RU" sz="21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экспериментов</a:t>
            </a: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  <a:buNone/>
            </a:pPr>
            <a:endParaRPr lang="ru-RU" sz="24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6252580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prstClr val="white"/>
                </a:solidFill>
              </a:rPr>
              <a:t>abaranov@hse.ru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8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DEA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Угрозы техногенного и пользовательского </a:t>
            </a:r>
            <a:br>
              <a:rPr lang="ru-RU" sz="2400" dirty="0" smtClean="0">
                <a:solidFill>
                  <a:srgbClr val="DEA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DEA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характера по защите от НСД</a:t>
            </a:r>
            <a:endParaRPr lang="ru-RU" sz="2400" dirty="0">
              <a:solidFill>
                <a:srgbClr val="DEA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15161"/>
            <a:ext cx="6624736" cy="5111084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контроля подготовки обслуживающего персонала в количестве 10</a:t>
            </a:r>
            <a:r>
              <a:rPr lang="ru-RU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специалистов 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контроля действий включая редкие (с вероятностью по персоналу 10</a:t>
            </a:r>
            <a:r>
              <a:rPr lang="ru-RU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 выполнению негативных заказных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деяний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выполнения персоналом требований по ИБ (неиспользование  служебных паролей в социальных сетях или служебных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флешек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домашних компьютерах)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 средств пользователей (их 10</a:t>
            </a:r>
            <a:r>
              <a:rPr lang="ru-RU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вообще следует считать отсутствующей, т.е. противном является, возможно все пользователи сети, как зараженные элементы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Какова устойчивость средств защиты от НСД при массовом нападении и требования к средствам тестирования комплексов ИБ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6257315"/>
            <a:ext cx="17668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prstClr val="white"/>
                </a:solidFill>
              </a:rPr>
              <a:t>abaranov@hse.ru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DEA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Прикладные особенности ЭП в МС</a:t>
            </a:r>
            <a:endParaRPr lang="ru-RU" sz="2800" dirty="0">
              <a:solidFill>
                <a:srgbClr val="DEA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6624736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Кроссплатформенность и кроссбраузерность для клиентского ПО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Минимизация затрат вычислительного ресурса в сочетании с гарантированностью правильности визуализации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Длительность срока использования ключа подписи. Одного-трех лет мало. Нужна возможность интерактивной автоматической замены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Длительность использования сертификата (ключа проверки) подписи. Для документов собственности надо не менее 75 лет., см. Закон об архивном деле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корпоративной части должно строится, исходя из возможности ошибочных действий, как клиента, так и его ПО, причем преднамеренного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200000"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6257019"/>
            <a:ext cx="17668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prstClr val="white"/>
                </a:solidFill>
              </a:rPr>
              <a:t>abaranov@hse.ru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9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700808"/>
            <a:ext cx="4752528" cy="4176464"/>
          </a:xfrm>
          <a:prstGeom prst="rect">
            <a:avLst/>
          </a:prstGeom>
          <a:blipFill>
            <a:blip r:embed="rId2">
              <a:biLevel thresh="5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brightnessContrast bright="-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48" y="404664"/>
            <a:ext cx="2865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26" y="404664"/>
            <a:ext cx="359092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2942047"/>
            <a:ext cx="5616624" cy="158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400" dirty="0">
                <a:ln w="3175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</a:t>
            </a:r>
            <a:endParaRPr lang="ru-RU" sz="4400" dirty="0" smtClean="0">
              <a:ln w="3175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89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20000"/>
              </a:spcBef>
            </a:pPr>
            <a:r>
              <a:rPr lang="ru-RU" sz="4400" spc="300" dirty="0" smtClean="0">
                <a:ln w="3175"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4400" spc="300" dirty="0">
                <a:ln w="3175"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6255955"/>
            <a:ext cx="17668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prstClr val="white"/>
                </a:solidFill>
              </a:rPr>
              <a:t>abaranov@hse.ru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9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Презентация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3919</TotalTime>
  <Words>427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Презентация2</vt:lpstr>
      <vt:lpstr>Специальное оформление</vt:lpstr>
      <vt:lpstr>1_Специальное оформление</vt:lpstr>
      <vt:lpstr>8</vt:lpstr>
      <vt:lpstr>2_Специальное оформление</vt:lpstr>
      <vt:lpstr>1_Презентация2</vt:lpstr>
      <vt:lpstr>  ИНФОРМАЦИОННАЯ БЕЗОПАСНОСТЬ В МАССОВЫХ СИСТЕМАХ  </vt:lpstr>
      <vt:lpstr>Проекция требований по ИБ  на массовые системы</vt:lpstr>
      <vt:lpstr>Зависимость характеристик  от параметров массовости системы</vt:lpstr>
      <vt:lpstr>Технологические и случайные пользовательские  угрозы целостности - доступности МС</vt:lpstr>
      <vt:lpstr>Угрозы техногенного и пользовательского  характера по защите от НСД</vt:lpstr>
      <vt:lpstr>Прикладные особенности ЭП в МС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ПРОБЛЕМАХ МАССОВОГО ПРИМЕНЕНИЯ ЭП ПОСЛЕ 1 ИЮЛЯ 2013 ГОДА</dc:title>
  <dc:creator>Татьяна</dc:creator>
  <cp:lastModifiedBy>Самородская Татьяна Рустэмовна</cp:lastModifiedBy>
  <cp:revision>253</cp:revision>
  <cp:lastPrinted>2015-06-05T12:32:00Z</cp:lastPrinted>
  <dcterms:created xsi:type="dcterms:W3CDTF">2013-03-26T18:47:52Z</dcterms:created>
  <dcterms:modified xsi:type="dcterms:W3CDTF">2015-06-05T12:40:58Z</dcterms:modified>
</cp:coreProperties>
</file>